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61" r:id="rId5"/>
    <p:sldId id="262" r:id="rId6"/>
    <p:sldId id="263" r:id="rId7"/>
    <p:sldId id="264" r:id="rId8"/>
    <p:sldId id="265" r:id="rId9"/>
    <p:sldId id="266" r:id="rId10"/>
    <p:sldId id="276" r:id="rId11"/>
    <p:sldId id="277" r:id="rId12"/>
    <p:sldId id="278" r:id="rId13"/>
    <p:sldId id="280" r:id="rId14"/>
    <p:sldId id="281" r:id="rId15"/>
    <p:sldId id="282" r:id="rId16"/>
    <p:sldId id="279" r:id="rId1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4" y="-6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5F558-F19D-47CF-B007-972FFAADB1B8}" type="datetimeFigureOut">
              <a:rPr lang="zh-TW" altLang="en-US" smtClean="0"/>
              <a:t>2018/4/16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AA9B6-A00E-4632-AEE1-3C99A4B37491}" type="slidenum">
              <a:rPr lang="zh-TW" altLang="en-US" smtClean="0"/>
              <a:t>‹#›</a:t>
            </a:fld>
            <a:endParaRPr lang="zh-TW" altLang="en-US"/>
          </a:p>
        </p:txBody>
      </p:sp>
    </p:spTree>
    <p:extLst>
      <p:ext uri="{BB962C8B-B14F-4D97-AF65-F5344CB8AC3E}">
        <p14:creationId xmlns:p14="http://schemas.microsoft.com/office/powerpoint/2010/main" val="179440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177934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354175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377123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页">
    <p:spTree>
      <p:nvGrpSpPr>
        <p:cNvPr id="1" name=""/>
        <p:cNvGrpSpPr/>
        <p:nvPr/>
      </p:nvGrpSpPr>
      <p:grpSpPr>
        <a:xfrm>
          <a:off x="0" y="0"/>
          <a:ext cx="0" cy="0"/>
          <a:chOff x="0" y="0"/>
          <a:chExt cx="0" cy="0"/>
        </a:xfrm>
      </p:grpSpPr>
      <p:grpSp>
        <p:nvGrpSpPr>
          <p:cNvPr id="99" name="组合 98"/>
          <p:cNvGrpSpPr/>
          <p:nvPr userDrawn="1"/>
        </p:nvGrpSpPr>
        <p:grpSpPr>
          <a:xfrm>
            <a:off x="885406" y="726122"/>
            <a:ext cx="4918401" cy="5086478"/>
            <a:chOff x="1180541" y="726122"/>
            <a:chExt cx="6557868" cy="5086478"/>
          </a:xfrm>
        </p:grpSpPr>
        <p:grpSp>
          <p:nvGrpSpPr>
            <p:cNvPr id="3" name="组合 2"/>
            <p:cNvGrpSpPr/>
            <p:nvPr/>
          </p:nvGrpSpPr>
          <p:grpSpPr>
            <a:xfrm>
              <a:off x="2181379" y="1621679"/>
              <a:ext cx="880776" cy="748079"/>
              <a:chOff x="3501778" y="1348073"/>
              <a:chExt cx="974202" cy="827430"/>
            </a:xfrm>
            <a:solidFill>
              <a:schemeClr val="accent2"/>
            </a:solidFill>
          </p:grpSpPr>
          <p:sp>
            <p:nvSpPr>
              <p:cNvPr id="20" name="Freeform 6"/>
              <p:cNvSpPr>
                <a:spLocks noEditPoints="1"/>
              </p:cNvSpPr>
              <p:nvPr/>
            </p:nvSpPr>
            <p:spPr bwMode="auto">
              <a:xfrm rot="18468259">
                <a:off x="3575164" y="1274687"/>
                <a:ext cx="827430" cy="974202"/>
              </a:xfrm>
              <a:custGeom>
                <a:avLst/>
                <a:gdLst>
                  <a:gd name="T0" fmla="*/ 1600 w 1600"/>
                  <a:gd name="T1" fmla="*/ 1881 h 1881"/>
                  <a:gd name="T2" fmla="*/ 0 w 1600"/>
                  <a:gd name="T3" fmla="*/ 1881 h 1881"/>
                  <a:gd name="T4" fmla="*/ 0 w 1600"/>
                  <a:gd name="T5" fmla="*/ 1865 h 1881"/>
                  <a:gd name="T6" fmla="*/ 0 w 1600"/>
                  <a:gd name="T7" fmla="*/ 866 h 1881"/>
                  <a:gd name="T8" fmla="*/ 69 w 1600"/>
                  <a:gd name="T9" fmla="*/ 784 h 1881"/>
                  <a:gd name="T10" fmla="*/ 383 w 1600"/>
                  <a:gd name="T11" fmla="*/ 784 h 1881"/>
                  <a:gd name="T12" fmla="*/ 400 w 1600"/>
                  <a:gd name="T13" fmla="*/ 763 h 1881"/>
                  <a:gd name="T14" fmla="*/ 400 w 1600"/>
                  <a:gd name="T15" fmla="*/ 89 h 1881"/>
                  <a:gd name="T16" fmla="*/ 403 w 1600"/>
                  <a:gd name="T17" fmla="*/ 54 h 1881"/>
                  <a:gd name="T18" fmla="*/ 460 w 1600"/>
                  <a:gd name="T19" fmla="*/ 0 h 1881"/>
                  <a:gd name="T20" fmla="*/ 474 w 1600"/>
                  <a:gd name="T21" fmla="*/ 0 h 1881"/>
                  <a:gd name="T22" fmla="*/ 1129 w 1600"/>
                  <a:gd name="T23" fmla="*/ 0 h 1881"/>
                  <a:gd name="T24" fmla="*/ 1200 w 1600"/>
                  <a:gd name="T25" fmla="*/ 83 h 1881"/>
                  <a:gd name="T26" fmla="*/ 1200 w 1600"/>
                  <a:gd name="T27" fmla="*/ 762 h 1881"/>
                  <a:gd name="T28" fmla="*/ 1200 w 1600"/>
                  <a:gd name="T29" fmla="*/ 783 h 1881"/>
                  <a:gd name="T30" fmla="*/ 1216 w 1600"/>
                  <a:gd name="T31" fmla="*/ 784 h 1881"/>
                  <a:gd name="T32" fmla="*/ 1530 w 1600"/>
                  <a:gd name="T33" fmla="*/ 784 h 1881"/>
                  <a:gd name="T34" fmla="*/ 1599 w 1600"/>
                  <a:gd name="T35" fmla="*/ 844 h 1881"/>
                  <a:gd name="T36" fmla="*/ 1600 w 1600"/>
                  <a:gd name="T37" fmla="*/ 862 h 1881"/>
                  <a:gd name="T38" fmla="*/ 1600 w 1600"/>
                  <a:gd name="T39" fmla="*/ 1866 h 1881"/>
                  <a:gd name="T40" fmla="*/ 1600 w 1600"/>
                  <a:gd name="T41" fmla="*/ 1881 h 1881"/>
                  <a:gd name="T42" fmla="*/ 1066 w 1600"/>
                  <a:gd name="T43" fmla="*/ 157 h 1881"/>
                  <a:gd name="T44" fmla="*/ 1054 w 1600"/>
                  <a:gd name="T45" fmla="*/ 157 h 1881"/>
                  <a:gd name="T46" fmla="*/ 547 w 1600"/>
                  <a:gd name="T47" fmla="*/ 156 h 1881"/>
                  <a:gd name="T48" fmla="*/ 533 w 1600"/>
                  <a:gd name="T49" fmla="*/ 173 h 1881"/>
                  <a:gd name="T50" fmla="*/ 533 w 1600"/>
                  <a:gd name="T51" fmla="*/ 1708 h 1881"/>
                  <a:gd name="T52" fmla="*/ 548 w 1600"/>
                  <a:gd name="T53" fmla="*/ 1725 h 1881"/>
                  <a:gd name="T54" fmla="*/ 1052 w 1600"/>
                  <a:gd name="T55" fmla="*/ 1725 h 1881"/>
                  <a:gd name="T56" fmla="*/ 1066 w 1600"/>
                  <a:gd name="T57" fmla="*/ 1724 h 1881"/>
                  <a:gd name="T58" fmla="*/ 1066 w 1600"/>
                  <a:gd name="T59" fmla="*/ 157 h 1881"/>
                  <a:gd name="T60" fmla="*/ 399 w 1600"/>
                  <a:gd name="T61" fmla="*/ 1725 h 1881"/>
                  <a:gd name="T62" fmla="*/ 399 w 1600"/>
                  <a:gd name="T63" fmla="*/ 942 h 1881"/>
                  <a:gd name="T64" fmla="*/ 133 w 1600"/>
                  <a:gd name="T65" fmla="*/ 942 h 1881"/>
                  <a:gd name="T66" fmla="*/ 133 w 1600"/>
                  <a:gd name="T67" fmla="*/ 960 h 1881"/>
                  <a:gd name="T68" fmla="*/ 133 w 1600"/>
                  <a:gd name="T69" fmla="*/ 1705 h 1881"/>
                  <a:gd name="T70" fmla="*/ 149 w 1600"/>
                  <a:gd name="T71" fmla="*/ 1725 h 1881"/>
                  <a:gd name="T72" fmla="*/ 384 w 1600"/>
                  <a:gd name="T73" fmla="*/ 1725 h 1881"/>
                  <a:gd name="T74" fmla="*/ 399 w 1600"/>
                  <a:gd name="T75" fmla="*/ 1725 h 1881"/>
                  <a:gd name="T76" fmla="*/ 1201 w 1600"/>
                  <a:gd name="T77" fmla="*/ 1724 h 1881"/>
                  <a:gd name="T78" fmla="*/ 1214 w 1600"/>
                  <a:gd name="T79" fmla="*/ 1725 h 1881"/>
                  <a:gd name="T80" fmla="*/ 1452 w 1600"/>
                  <a:gd name="T81" fmla="*/ 1725 h 1881"/>
                  <a:gd name="T82" fmla="*/ 1467 w 1600"/>
                  <a:gd name="T83" fmla="*/ 1707 h 1881"/>
                  <a:gd name="T84" fmla="*/ 1467 w 1600"/>
                  <a:gd name="T85" fmla="*/ 958 h 1881"/>
                  <a:gd name="T86" fmla="*/ 1466 w 1600"/>
                  <a:gd name="T87" fmla="*/ 941 h 1881"/>
                  <a:gd name="T88" fmla="*/ 1201 w 1600"/>
                  <a:gd name="T89" fmla="*/ 941 h 1881"/>
                  <a:gd name="T90" fmla="*/ 1201 w 1600"/>
                  <a:gd name="T91" fmla="*/ 1724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0" h="1881">
                    <a:moveTo>
                      <a:pt x="1600" y="1881"/>
                    </a:moveTo>
                    <a:cubicBezTo>
                      <a:pt x="1066" y="1881"/>
                      <a:pt x="534" y="1881"/>
                      <a:pt x="0" y="1881"/>
                    </a:cubicBezTo>
                    <a:cubicBezTo>
                      <a:pt x="0" y="1876"/>
                      <a:pt x="0" y="1870"/>
                      <a:pt x="0" y="1865"/>
                    </a:cubicBezTo>
                    <a:cubicBezTo>
                      <a:pt x="0" y="1532"/>
                      <a:pt x="0" y="1199"/>
                      <a:pt x="0" y="866"/>
                    </a:cubicBezTo>
                    <a:cubicBezTo>
                      <a:pt x="0" y="814"/>
                      <a:pt x="25" y="784"/>
                      <a:pt x="69" y="784"/>
                    </a:cubicBezTo>
                    <a:cubicBezTo>
                      <a:pt x="174" y="783"/>
                      <a:pt x="279" y="784"/>
                      <a:pt x="383" y="784"/>
                    </a:cubicBezTo>
                    <a:cubicBezTo>
                      <a:pt x="400" y="784"/>
                      <a:pt x="400" y="784"/>
                      <a:pt x="400" y="763"/>
                    </a:cubicBezTo>
                    <a:cubicBezTo>
                      <a:pt x="400" y="539"/>
                      <a:pt x="400" y="314"/>
                      <a:pt x="400" y="89"/>
                    </a:cubicBezTo>
                    <a:cubicBezTo>
                      <a:pt x="400" y="77"/>
                      <a:pt x="401" y="65"/>
                      <a:pt x="403" y="54"/>
                    </a:cubicBezTo>
                    <a:cubicBezTo>
                      <a:pt x="410" y="22"/>
                      <a:pt x="432" y="1"/>
                      <a:pt x="460" y="0"/>
                    </a:cubicBezTo>
                    <a:cubicBezTo>
                      <a:pt x="465" y="0"/>
                      <a:pt x="469" y="0"/>
                      <a:pt x="474" y="0"/>
                    </a:cubicBezTo>
                    <a:cubicBezTo>
                      <a:pt x="692" y="0"/>
                      <a:pt x="910" y="0"/>
                      <a:pt x="1129" y="0"/>
                    </a:cubicBezTo>
                    <a:cubicBezTo>
                      <a:pt x="1175" y="0"/>
                      <a:pt x="1200" y="28"/>
                      <a:pt x="1200" y="83"/>
                    </a:cubicBezTo>
                    <a:cubicBezTo>
                      <a:pt x="1200" y="309"/>
                      <a:pt x="1200" y="535"/>
                      <a:pt x="1200" y="762"/>
                    </a:cubicBezTo>
                    <a:cubicBezTo>
                      <a:pt x="1200" y="768"/>
                      <a:pt x="1200" y="775"/>
                      <a:pt x="1200" y="783"/>
                    </a:cubicBezTo>
                    <a:cubicBezTo>
                      <a:pt x="1206" y="783"/>
                      <a:pt x="1211" y="784"/>
                      <a:pt x="1216" y="784"/>
                    </a:cubicBezTo>
                    <a:cubicBezTo>
                      <a:pt x="1321" y="784"/>
                      <a:pt x="1426" y="784"/>
                      <a:pt x="1530" y="784"/>
                    </a:cubicBezTo>
                    <a:cubicBezTo>
                      <a:pt x="1568" y="784"/>
                      <a:pt x="1592" y="805"/>
                      <a:pt x="1599" y="844"/>
                    </a:cubicBezTo>
                    <a:cubicBezTo>
                      <a:pt x="1600" y="850"/>
                      <a:pt x="1600" y="856"/>
                      <a:pt x="1600" y="862"/>
                    </a:cubicBezTo>
                    <a:cubicBezTo>
                      <a:pt x="1600" y="1197"/>
                      <a:pt x="1600" y="1532"/>
                      <a:pt x="1600" y="1866"/>
                    </a:cubicBezTo>
                    <a:cubicBezTo>
                      <a:pt x="1600" y="1871"/>
                      <a:pt x="1600" y="1875"/>
                      <a:pt x="1600" y="1881"/>
                    </a:cubicBezTo>
                    <a:close/>
                    <a:moveTo>
                      <a:pt x="1066" y="157"/>
                    </a:moveTo>
                    <a:cubicBezTo>
                      <a:pt x="1061" y="157"/>
                      <a:pt x="1057" y="157"/>
                      <a:pt x="1054" y="157"/>
                    </a:cubicBezTo>
                    <a:cubicBezTo>
                      <a:pt x="885" y="157"/>
                      <a:pt x="716" y="157"/>
                      <a:pt x="547" y="156"/>
                    </a:cubicBezTo>
                    <a:cubicBezTo>
                      <a:pt x="536" y="156"/>
                      <a:pt x="533" y="161"/>
                      <a:pt x="533" y="173"/>
                    </a:cubicBezTo>
                    <a:cubicBezTo>
                      <a:pt x="534" y="685"/>
                      <a:pt x="534" y="1196"/>
                      <a:pt x="533" y="1708"/>
                    </a:cubicBezTo>
                    <a:cubicBezTo>
                      <a:pt x="533" y="1722"/>
                      <a:pt x="537" y="1725"/>
                      <a:pt x="548" y="1725"/>
                    </a:cubicBezTo>
                    <a:cubicBezTo>
                      <a:pt x="716" y="1725"/>
                      <a:pt x="884" y="1725"/>
                      <a:pt x="1052" y="1725"/>
                    </a:cubicBezTo>
                    <a:cubicBezTo>
                      <a:pt x="1057" y="1725"/>
                      <a:pt x="1061" y="1724"/>
                      <a:pt x="1066" y="1724"/>
                    </a:cubicBezTo>
                    <a:cubicBezTo>
                      <a:pt x="1066" y="1201"/>
                      <a:pt x="1066" y="680"/>
                      <a:pt x="1066" y="157"/>
                    </a:cubicBezTo>
                    <a:close/>
                    <a:moveTo>
                      <a:pt x="399" y="1725"/>
                    </a:moveTo>
                    <a:cubicBezTo>
                      <a:pt x="399" y="1462"/>
                      <a:pt x="399" y="1202"/>
                      <a:pt x="399" y="942"/>
                    </a:cubicBezTo>
                    <a:cubicBezTo>
                      <a:pt x="310" y="942"/>
                      <a:pt x="223" y="942"/>
                      <a:pt x="133" y="942"/>
                    </a:cubicBezTo>
                    <a:cubicBezTo>
                      <a:pt x="133" y="948"/>
                      <a:pt x="133" y="954"/>
                      <a:pt x="133" y="960"/>
                    </a:cubicBezTo>
                    <a:cubicBezTo>
                      <a:pt x="133" y="1209"/>
                      <a:pt x="133" y="1457"/>
                      <a:pt x="133" y="1705"/>
                    </a:cubicBezTo>
                    <a:cubicBezTo>
                      <a:pt x="133" y="1720"/>
                      <a:pt x="136" y="1725"/>
                      <a:pt x="149" y="1725"/>
                    </a:cubicBezTo>
                    <a:cubicBezTo>
                      <a:pt x="228" y="1724"/>
                      <a:pt x="306" y="1725"/>
                      <a:pt x="384" y="1725"/>
                    </a:cubicBezTo>
                    <a:cubicBezTo>
                      <a:pt x="389" y="1725"/>
                      <a:pt x="393" y="1725"/>
                      <a:pt x="399" y="1725"/>
                    </a:cubicBezTo>
                    <a:close/>
                    <a:moveTo>
                      <a:pt x="1201" y="1724"/>
                    </a:moveTo>
                    <a:cubicBezTo>
                      <a:pt x="1206" y="1724"/>
                      <a:pt x="1210" y="1725"/>
                      <a:pt x="1214" y="1725"/>
                    </a:cubicBezTo>
                    <a:cubicBezTo>
                      <a:pt x="1294" y="1725"/>
                      <a:pt x="1373" y="1724"/>
                      <a:pt x="1452" y="1725"/>
                    </a:cubicBezTo>
                    <a:cubicBezTo>
                      <a:pt x="1464" y="1725"/>
                      <a:pt x="1467" y="1721"/>
                      <a:pt x="1467" y="1707"/>
                    </a:cubicBezTo>
                    <a:cubicBezTo>
                      <a:pt x="1466" y="1457"/>
                      <a:pt x="1467" y="1207"/>
                      <a:pt x="1467" y="958"/>
                    </a:cubicBezTo>
                    <a:cubicBezTo>
                      <a:pt x="1467" y="952"/>
                      <a:pt x="1466" y="947"/>
                      <a:pt x="1466" y="941"/>
                    </a:cubicBezTo>
                    <a:cubicBezTo>
                      <a:pt x="1377" y="941"/>
                      <a:pt x="1289" y="941"/>
                      <a:pt x="1201" y="941"/>
                    </a:cubicBezTo>
                    <a:cubicBezTo>
                      <a:pt x="1201" y="1202"/>
                      <a:pt x="1201" y="1463"/>
                      <a:pt x="1201" y="17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Freeform 10"/>
              <p:cNvSpPr>
                <a:spLocks/>
              </p:cNvSpPr>
              <p:nvPr/>
            </p:nvSpPr>
            <p:spPr bwMode="auto">
              <a:xfrm rot="18468259">
                <a:off x="4003491" y="1811313"/>
                <a:ext cx="35470" cy="81948"/>
              </a:xfrm>
              <a:custGeom>
                <a:avLst/>
                <a:gdLst>
                  <a:gd name="T0" fmla="*/ 65 w 68"/>
                  <a:gd name="T1" fmla="*/ 158 h 158"/>
                  <a:gd name="T2" fmla="*/ 10 w 68"/>
                  <a:gd name="T3" fmla="*/ 158 h 158"/>
                  <a:gd name="T4" fmla="*/ 1 w 68"/>
                  <a:gd name="T5" fmla="*/ 147 h 158"/>
                  <a:gd name="T6" fmla="*/ 0 w 68"/>
                  <a:gd name="T7" fmla="*/ 12 h 158"/>
                  <a:gd name="T8" fmla="*/ 10 w 68"/>
                  <a:gd name="T9" fmla="*/ 1 h 158"/>
                  <a:gd name="T10" fmla="*/ 59 w 68"/>
                  <a:gd name="T11" fmla="*/ 1 h 158"/>
                  <a:gd name="T12" fmla="*/ 67 w 68"/>
                  <a:gd name="T13" fmla="*/ 10 h 158"/>
                  <a:gd name="T14" fmla="*/ 67 w 68"/>
                  <a:gd name="T15" fmla="*/ 153 h 158"/>
                  <a:gd name="T16" fmla="*/ 65 w 68"/>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58">
                    <a:moveTo>
                      <a:pt x="65" y="158"/>
                    </a:moveTo>
                    <a:cubicBezTo>
                      <a:pt x="46" y="158"/>
                      <a:pt x="28" y="158"/>
                      <a:pt x="10" y="158"/>
                    </a:cubicBezTo>
                    <a:cubicBezTo>
                      <a:pt x="3" y="158"/>
                      <a:pt x="0" y="155"/>
                      <a:pt x="1" y="147"/>
                    </a:cubicBezTo>
                    <a:cubicBezTo>
                      <a:pt x="1" y="102"/>
                      <a:pt x="1" y="57"/>
                      <a:pt x="0" y="12"/>
                    </a:cubicBezTo>
                    <a:cubicBezTo>
                      <a:pt x="0" y="4"/>
                      <a:pt x="3" y="0"/>
                      <a:pt x="10" y="1"/>
                    </a:cubicBezTo>
                    <a:cubicBezTo>
                      <a:pt x="26" y="1"/>
                      <a:pt x="43" y="0"/>
                      <a:pt x="59" y="1"/>
                    </a:cubicBezTo>
                    <a:cubicBezTo>
                      <a:pt x="62" y="1"/>
                      <a:pt x="67" y="7"/>
                      <a:pt x="67" y="10"/>
                    </a:cubicBezTo>
                    <a:cubicBezTo>
                      <a:pt x="68" y="58"/>
                      <a:pt x="67" y="105"/>
                      <a:pt x="67" y="153"/>
                    </a:cubicBezTo>
                    <a:cubicBezTo>
                      <a:pt x="67" y="154"/>
                      <a:pt x="66" y="156"/>
                      <a:pt x="65"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2" name="Freeform 11"/>
              <p:cNvSpPr>
                <a:spLocks/>
              </p:cNvSpPr>
              <p:nvPr/>
            </p:nvSpPr>
            <p:spPr bwMode="auto">
              <a:xfrm rot="18468259">
                <a:off x="4067084" y="1729535"/>
                <a:ext cx="35470" cy="82559"/>
              </a:xfrm>
              <a:custGeom>
                <a:avLst/>
                <a:gdLst>
                  <a:gd name="T0" fmla="*/ 67 w 68"/>
                  <a:gd name="T1" fmla="*/ 80 h 159"/>
                  <a:gd name="T2" fmla="*/ 68 w 68"/>
                  <a:gd name="T3" fmla="*/ 145 h 159"/>
                  <a:gd name="T4" fmla="*/ 57 w 68"/>
                  <a:gd name="T5" fmla="*/ 158 h 159"/>
                  <a:gd name="T6" fmla="*/ 11 w 68"/>
                  <a:gd name="T7" fmla="*/ 158 h 159"/>
                  <a:gd name="T8" fmla="*/ 0 w 68"/>
                  <a:gd name="T9" fmla="*/ 146 h 159"/>
                  <a:gd name="T10" fmla="*/ 0 w 68"/>
                  <a:gd name="T11" fmla="*/ 13 h 159"/>
                  <a:gd name="T12" fmla="*/ 11 w 68"/>
                  <a:gd name="T13" fmla="*/ 1 h 159"/>
                  <a:gd name="T14" fmla="*/ 55 w 68"/>
                  <a:gd name="T15" fmla="*/ 1 h 159"/>
                  <a:gd name="T16" fmla="*/ 68 w 68"/>
                  <a:gd name="T17" fmla="*/ 15 h 159"/>
                  <a:gd name="T18" fmla="*/ 67 w 68"/>
                  <a:gd name="T1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7" y="80"/>
                    </a:moveTo>
                    <a:cubicBezTo>
                      <a:pt x="67" y="102"/>
                      <a:pt x="67" y="123"/>
                      <a:pt x="68" y="145"/>
                    </a:cubicBezTo>
                    <a:cubicBezTo>
                      <a:pt x="68" y="154"/>
                      <a:pt x="66" y="159"/>
                      <a:pt x="57" y="158"/>
                    </a:cubicBezTo>
                    <a:cubicBezTo>
                      <a:pt x="41" y="158"/>
                      <a:pt x="26" y="158"/>
                      <a:pt x="11" y="158"/>
                    </a:cubicBezTo>
                    <a:cubicBezTo>
                      <a:pt x="3" y="159"/>
                      <a:pt x="0" y="156"/>
                      <a:pt x="0" y="146"/>
                    </a:cubicBezTo>
                    <a:cubicBezTo>
                      <a:pt x="1" y="102"/>
                      <a:pt x="1" y="57"/>
                      <a:pt x="0" y="13"/>
                    </a:cubicBezTo>
                    <a:cubicBezTo>
                      <a:pt x="0" y="3"/>
                      <a:pt x="4" y="0"/>
                      <a:pt x="11" y="1"/>
                    </a:cubicBezTo>
                    <a:cubicBezTo>
                      <a:pt x="26" y="1"/>
                      <a:pt x="41" y="1"/>
                      <a:pt x="55" y="1"/>
                    </a:cubicBezTo>
                    <a:cubicBezTo>
                      <a:pt x="64" y="0"/>
                      <a:pt x="68" y="4"/>
                      <a:pt x="68" y="15"/>
                    </a:cubicBezTo>
                    <a:cubicBezTo>
                      <a:pt x="67" y="36"/>
                      <a:pt x="67" y="58"/>
                      <a:pt x="6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3" name="Freeform 12"/>
              <p:cNvSpPr>
                <a:spLocks/>
              </p:cNvSpPr>
              <p:nvPr/>
            </p:nvSpPr>
            <p:spPr bwMode="auto">
              <a:xfrm rot="18468259">
                <a:off x="3810456" y="1661862"/>
                <a:ext cx="35470" cy="81336"/>
              </a:xfrm>
              <a:custGeom>
                <a:avLst/>
                <a:gdLst>
                  <a:gd name="T0" fmla="*/ 67 w 68"/>
                  <a:gd name="T1" fmla="*/ 157 h 157"/>
                  <a:gd name="T2" fmla="*/ 1 w 68"/>
                  <a:gd name="T3" fmla="*/ 157 h 157"/>
                  <a:gd name="T4" fmla="*/ 1 w 68"/>
                  <a:gd name="T5" fmla="*/ 105 h 157"/>
                  <a:gd name="T6" fmla="*/ 0 w 68"/>
                  <a:gd name="T7" fmla="*/ 16 h 157"/>
                  <a:gd name="T8" fmla="*/ 13 w 68"/>
                  <a:gd name="T9" fmla="*/ 1 h 157"/>
                  <a:gd name="T10" fmla="*/ 58 w 68"/>
                  <a:gd name="T11" fmla="*/ 2 h 157"/>
                  <a:gd name="T12" fmla="*/ 67 w 68"/>
                  <a:gd name="T13" fmla="*/ 11 h 157"/>
                  <a:gd name="T14" fmla="*/ 67 w 68"/>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57">
                    <a:moveTo>
                      <a:pt x="67" y="157"/>
                    </a:moveTo>
                    <a:cubicBezTo>
                      <a:pt x="45" y="157"/>
                      <a:pt x="23" y="157"/>
                      <a:pt x="1" y="157"/>
                    </a:cubicBezTo>
                    <a:cubicBezTo>
                      <a:pt x="1" y="139"/>
                      <a:pt x="1" y="122"/>
                      <a:pt x="1" y="105"/>
                    </a:cubicBezTo>
                    <a:cubicBezTo>
                      <a:pt x="1" y="75"/>
                      <a:pt x="1" y="46"/>
                      <a:pt x="0" y="16"/>
                    </a:cubicBezTo>
                    <a:cubicBezTo>
                      <a:pt x="0" y="5"/>
                      <a:pt x="3" y="0"/>
                      <a:pt x="13" y="1"/>
                    </a:cubicBezTo>
                    <a:cubicBezTo>
                      <a:pt x="28" y="2"/>
                      <a:pt x="43" y="1"/>
                      <a:pt x="58" y="2"/>
                    </a:cubicBezTo>
                    <a:cubicBezTo>
                      <a:pt x="61" y="2"/>
                      <a:pt x="67" y="7"/>
                      <a:pt x="67" y="11"/>
                    </a:cubicBezTo>
                    <a:cubicBezTo>
                      <a:pt x="68" y="59"/>
                      <a:pt x="67" y="10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4" name="Freeform 13"/>
              <p:cNvSpPr>
                <a:spLocks/>
              </p:cNvSpPr>
              <p:nvPr/>
            </p:nvSpPr>
            <p:spPr bwMode="auto">
              <a:xfrm rot="18468259">
                <a:off x="3874049" y="1580695"/>
                <a:ext cx="35470" cy="80725"/>
              </a:xfrm>
              <a:custGeom>
                <a:avLst/>
                <a:gdLst>
                  <a:gd name="T0" fmla="*/ 67 w 68"/>
                  <a:gd name="T1" fmla="*/ 156 h 156"/>
                  <a:gd name="T2" fmla="*/ 0 w 68"/>
                  <a:gd name="T3" fmla="*/ 156 h 156"/>
                  <a:gd name="T4" fmla="*/ 0 w 68"/>
                  <a:gd name="T5" fmla="*/ 85 h 156"/>
                  <a:gd name="T6" fmla="*/ 0 w 68"/>
                  <a:gd name="T7" fmla="*/ 13 h 156"/>
                  <a:gd name="T8" fmla="*/ 12 w 68"/>
                  <a:gd name="T9" fmla="*/ 0 h 156"/>
                  <a:gd name="T10" fmla="*/ 57 w 68"/>
                  <a:gd name="T11" fmla="*/ 1 h 156"/>
                  <a:gd name="T12" fmla="*/ 67 w 68"/>
                  <a:gd name="T13" fmla="*/ 10 h 156"/>
                  <a:gd name="T14" fmla="*/ 67 w 68"/>
                  <a:gd name="T15" fmla="*/ 15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56">
                    <a:moveTo>
                      <a:pt x="67" y="156"/>
                    </a:moveTo>
                    <a:cubicBezTo>
                      <a:pt x="44" y="156"/>
                      <a:pt x="23" y="156"/>
                      <a:pt x="0" y="156"/>
                    </a:cubicBezTo>
                    <a:cubicBezTo>
                      <a:pt x="0" y="132"/>
                      <a:pt x="0" y="109"/>
                      <a:pt x="0" y="85"/>
                    </a:cubicBezTo>
                    <a:cubicBezTo>
                      <a:pt x="0" y="61"/>
                      <a:pt x="1" y="37"/>
                      <a:pt x="0" y="13"/>
                    </a:cubicBezTo>
                    <a:cubicBezTo>
                      <a:pt x="0" y="3"/>
                      <a:pt x="3" y="0"/>
                      <a:pt x="12" y="0"/>
                    </a:cubicBezTo>
                    <a:cubicBezTo>
                      <a:pt x="27" y="1"/>
                      <a:pt x="42" y="0"/>
                      <a:pt x="57" y="1"/>
                    </a:cubicBezTo>
                    <a:cubicBezTo>
                      <a:pt x="61" y="1"/>
                      <a:pt x="67" y="7"/>
                      <a:pt x="67" y="10"/>
                    </a:cubicBezTo>
                    <a:cubicBezTo>
                      <a:pt x="68" y="58"/>
                      <a:pt x="67" y="107"/>
                      <a:pt x="6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5" name="Freeform 14"/>
              <p:cNvSpPr>
                <a:spLocks/>
              </p:cNvSpPr>
              <p:nvPr/>
            </p:nvSpPr>
            <p:spPr bwMode="auto">
              <a:xfrm rot="18468259">
                <a:off x="3714660" y="1587388"/>
                <a:ext cx="34858" cy="81948"/>
              </a:xfrm>
              <a:custGeom>
                <a:avLst/>
                <a:gdLst>
                  <a:gd name="T0" fmla="*/ 67 w 67"/>
                  <a:gd name="T1" fmla="*/ 158 h 158"/>
                  <a:gd name="T2" fmla="*/ 8 w 67"/>
                  <a:gd name="T3" fmla="*/ 157 h 158"/>
                  <a:gd name="T4" fmla="*/ 1 w 67"/>
                  <a:gd name="T5" fmla="*/ 148 h 158"/>
                  <a:gd name="T6" fmla="*/ 1 w 67"/>
                  <a:gd name="T7" fmla="*/ 12 h 158"/>
                  <a:gd name="T8" fmla="*/ 10 w 67"/>
                  <a:gd name="T9" fmla="*/ 1 h 158"/>
                  <a:gd name="T10" fmla="*/ 59 w 67"/>
                  <a:gd name="T11" fmla="*/ 1 h 158"/>
                  <a:gd name="T12" fmla="*/ 67 w 67"/>
                  <a:gd name="T13" fmla="*/ 8 h 158"/>
                  <a:gd name="T14" fmla="*/ 67 w 67"/>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58">
                    <a:moveTo>
                      <a:pt x="67" y="158"/>
                    </a:moveTo>
                    <a:cubicBezTo>
                      <a:pt x="46" y="158"/>
                      <a:pt x="27" y="158"/>
                      <a:pt x="8" y="157"/>
                    </a:cubicBezTo>
                    <a:cubicBezTo>
                      <a:pt x="5" y="157"/>
                      <a:pt x="1" y="151"/>
                      <a:pt x="1" y="148"/>
                    </a:cubicBezTo>
                    <a:cubicBezTo>
                      <a:pt x="0" y="103"/>
                      <a:pt x="0" y="57"/>
                      <a:pt x="1" y="12"/>
                    </a:cubicBezTo>
                    <a:cubicBezTo>
                      <a:pt x="1" y="8"/>
                      <a:pt x="7" y="2"/>
                      <a:pt x="10" y="1"/>
                    </a:cubicBezTo>
                    <a:cubicBezTo>
                      <a:pt x="26" y="0"/>
                      <a:pt x="43" y="1"/>
                      <a:pt x="59" y="1"/>
                    </a:cubicBezTo>
                    <a:cubicBezTo>
                      <a:pt x="62" y="1"/>
                      <a:pt x="67" y="6"/>
                      <a:pt x="67" y="8"/>
                    </a:cubicBezTo>
                    <a:cubicBezTo>
                      <a:pt x="67" y="57"/>
                      <a:pt x="67" y="107"/>
                      <a:pt x="67"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6" name="Freeform 15"/>
              <p:cNvSpPr>
                <a:spLocks/>
              </p:cNvSpPr>
              <p:nvPr/>
            </p:nvSpPr>
            <p:spPr bwMode="auto">
              <a:xfrm rot="18468259">
                <a:off x="3777894" y="1505486"/>
                <a:ext cx="35470" cy="81948"/>
              </a:xfrm>
              <a:custGeom>
                <a:avLst/>
                <a:gdLst>
                  <a:gd name="T0" fmla="*/ 0 w 68"/>
                  <a:gd name="T1" fmla="*/ 158 h 158"/>
                  <a:gd name="T2" fmla="*/ 0 w 68"/>
                  <a:gd name="T3" fmla="*/ 111 h 158"/>
                  <a:gd name="T4" fmla="*/ 0 w 68"/>
                  <a:gd name="T5" fmla="*/ 14 h 158"/>
                  <a:gd name="T6" fmla="*/ 11 w 68"/>
                  <a:gd name="T7" fmla="*/ 1 h 158"/>
                  <a:gd name="T8" fmla="*/ 57 w 68"/>
                  <a:gd name="T9" fmla="*/ 1 h 158"/>
                  <a:gd name="T10" fmla="*/ 67 w 68"/>
                  <a:gd name="T11" fmla="*/ 13 h 158"/>
                  <a:gd name="T12" fmla="*/ 67 w 68"/>
                  <a:gd name="T13" fmla="*/ 146 h 158"/>
                  <a:gd name="T14" fmla="*/ 60 w 68"/>
                  <a:gd name="T15" fmla="*/ 157 h 158"/>
                  <a:gd name="T16" fmla="*/ 0 w 68"/>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58">
                    <a:moveTo>
                      <a:pt x="0" y="158"/>
                    </a:moveTo>
                    <a:cubicBezTo>
                      <a:pt x="0" y="141"/>
                      <a:pt x="0" y="126"/>
                      <a:pt x="0" y="111"/>
                    </a:cubicBezTo>
                    <a:cubicBezTo>
                      <a:pt x="0" y="78"/>
                      <a:pt x="1" y="46"/>
                      <a:pt x="0" y="14"/>
                    </a:cubicBezTo>
                    <a:cubicBezTo>
                      <a:pt x="0" y="4"/>
                      <a:pt x="3" y="0"/>
                      <a:pt x="11" y="1"/>
                    </a:cubicBezTo>
                    <a:cubicBezTo>
                      <a:pt x="27" y="1"/>
                      <a:pt x="42" y="1"/>
                      <a:pt x="57" y="1"/>
                    </a:cubicBezTo>
                    <a:cubicBezTo>
                      <a:pt x="65" y="0"/>
                      <a:pt x="68" y="4"/>
                      <a:pt x="67" y="13"/>
                    </a:cubicBezTo>
                    <a:cubicBezTo>
                      <a:pt x="67" y="58"/>
                      <a:pt x="68" y="102"/>
                      <a:pt x="67" y="146"/>
                    </a:cubicBezTo>
                    <a:cubicBezTo>
                      <a:pt x="67" y="150"/>
                      <a:pt x="63" y="157"/>
                      <a:pt x="60" y="157"/>
                    </a:cubicBezTo>
                    <a:cubicBezTo>
                      <a:pt x="41" y="158"/>
                      <a:pt x="21" y="158"/>
                      <a:pt x="0"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7" name="Freeform 16"/>
              <p:cNvSpPr>
                <a:spLocks/>
              </p:cNvSpPr>
              <p:nvPr/>
            </p:nvSpPr>
            <p:spPr bwMode="auto">
              <a:xfrm rot="18468259">
                <a:off x="3907094" y="1736834"/>
                <a:ext cx="35470" cy="81336"/>
              </a:xfrm>
              <a:custGeom>
                <a:avLst/>
                <a:gdLst>
                  <a:gd name="T0" fmla="*/ 67 w 68"/>
                  <a:gd name="T1" fmla="*/ 157 h 157"/>
                  <a:gd name="T2" fmla="*/ 2 w 68"/>
                  <a:gd name="T3" fmla="*/ 157 h 157"/>
                  <a:gd name="T4" fmla="*/ 1 w 68"/>
                  <a:gd name="T5" fmla="*/ 147 h 157"/>
                  <a:gd name="T6" fmla="*/ 0 w 68"/>
                  <a:gd name="T7" fmla="*/ 15 h 157"/>
                  <a:gd name="T8" fmla="*/ 12 w 68"/>
                  <a:gd name="T9" fmla="*/ 0 h 157"/>
                  <a:gd name="T10" fmla="*/ 58 w 68"/>
                  <a:gd name="T11" fmla="*/ 1 h 157"/>
                  <a:gd name="T12" fmla="*/ 67 w 68"/>
                  <a:gd name="T13" fmla="*/ 9 h 157"/>
                  <a:gd name="T14" fmla="*/ 67 w 68"/>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57">
                    <a:moveTo>
                      <a:pt x="67" y="157"/>
                    </a:moveTo>
                    <a:cubicBezTo>
                      <a:pt x="45" y="157"/>
                      <a:pt x="24" y="157"/>
                      <a:pt x="2" y="157"/>
                    </a:cubicBezTo>
                    <a:cubicBezTo>
                      <a:pt x="2" y="153"/>
                      <a:pt x="1" y="150"/>
                      <a:pt x="1" y="147"/>
                    </a:cubicBezTo>
                    <a:cubicBezTo>
                      <a:pt x="1" y="103"/>
                      <a:pt x="1" y="59"/>
                      <a:pt x="0" y="15"/>
                    </a:cubicBezTo>
                    <a:cubicBezTo>
                      <a:pt x="0" y="5"/>
                      <a:pt x="3" y="0"/>
                      <a:pt x="12" y="0"/>
                    </a:cubicBezTo>
                    <a:cubicBezTo>
                      <a:pt x="27" y="1"/>
                      <a:pt x="43" y="0"/>
                      <a:pt x="58" y="1"/>
                    </a:cubicBezTo>
                    <a:cubicBezTo>
                      <a:pt x="61" y="1"/>
                      <a:pt x="67" y="6"/>
                      <a:pt x="67" y="9"/>
                    </a:cubicBezTo>
                    <a:cubicBezTo>
                      <a:pt x="68" y="58"/>
                      <a:pt x="67" y="10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8" name="Freeform 17"/>
              <p:cNvSpPr>
                <a:spLocks/>
              </p:cNvSpPr>
              <p:nvPr/>
            </p:nvSpPr>
            <p:spPr bwMode="auto">
              <a:xfrm rot="18468259">
                <a:off x="3970446" y="1655174"/>
                <a:ext cx="35470" cy="81336"/>
              </a:xfrm>
              <a:custGeom>
                <a:avLst/>
                <a:gdLst>
                  <a:gd name="T0" fmla="*/ 67 w 68"/>
                  <a:gd name="T1" fmla="*/ 157 h 157"/>
                  <a:gd name="T2" fmla="*/ 1 w 68"/>
                  <a:gd name="T3" fmla="*/ 157 h 157"/>
                  <a:gd name="T4" fmla="*/ 0 w 68"/>
                  <a:gd name="T5" fmla="*/ 143 h 157"/>
                  <a:gd name="T6" fmla="*/ 0 w 68"/>
                  <a:gd name="T7" fmla="*/ 16 h 157"/>
                  <a:gd name="T8" fmla="*/ 14 w 68"/>
                  <a:gd name="T9" fmla="*/ 0 h 157"/>
                  <a:gd name="T10" fmla="*/ 58 w 68"/>
                  <a:gd name="T11" fmla="*/ 1 h 157"/>
                  <a:gd name="T12" fmla="*/ 67 w 68"/>
                  <a:gd name="T13" fmla="*/ 11 h 157"/>
                  <a:gd name="T14" fmla="*/ 67 w 68"/>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57">
                    <a:moveTo>
                      <a:pt x="67" y="157"/>
                    </a:moveTo>
                    <a:cubicBezTo>
                      <a:pt x="44" y="157"/>
                      <a:pt x="23" y="157"/>
                      <a:pt x="1" y="157"/>
                    </a:cubicBezTo>
                    <a:cubicBezTo>
                      <a:pt x="1" y="152"/>
                      <a:pt x="0" y="148"/>
                      <a:pt x="0" y="143"/>
                    </a:cubicBezTo>
                    <a:cubicBezTo>
                      <a:pt x="0" y="101"/>
                      <a:pt x="1" y="58"/>
                      <a:pt x="0" y="16"/>
                    </a:cubicBezTo>
                    <a:cubicBezTo>
                      <a:pt x="0" y="4"/>
                      <a:pt x="4" y="0"/>
                      <a:pt x="14" y="0"/>
                    </a:cubicBezTo>
                    <a:cubicBezTo>
                      <a:pt x="28" y="1"/>
                      <a:pt x="43" y="0"/>
                      <a:pt x="58" y="1"/>
                    </a:cubicBezTo>
                    <a:cubicBezTo>
                      <a:pt x="61" y="1"/>
                      <a:pt x="67" y="8"/>
                      <a:pt x="67" y="11"/>
                    </a:cubicBezTo>
                    <a:cubicBezTo>
                      <a:pt x="68" y="59"/>
                      <a:pt x="67" y="10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9" name="Freeform 18"/>
              <p:cNvSpPr>
                <a:spLocks/>
              </p:cNvSpPr>
              <p:nvPr/>
            </p:nvSpPr>
            <p:spPr bwMode="auto">
              <a:xfrm rot="18468259">
                <a:off x="4099888" y="1885792"/>
                <a:ext cx="35470" cy="82559"/>
              </a:xfrm>
              <a:custGeom>
                <a:avLst/>
                <a:gdLst>
                  <a:gd name="T0" fmla="*/ 68 w 68"/>
                  <a:gd name="T1" fmla="*/ 79 h 159"/>
                  <a:gd name="T2" fmla="*/ 68 w 68"/>
                  <a:gd name="T3" fmla="*/ 145 h 159"/>
                  <a:gd name="T4" fmla="*/ 57 w 68"/>
                  <a:gd name="T5" fmla="*/ 158 h 159"/>
                  <a:gd name="T6" fmla="*/ 11 w 68"/>
                  <a:gd name="T7" fmla="*/ 158 h 159"/>
                  <a:gd name="T8" fmla="*/ 0 w 68"/>
                  <a:gd name="T9" fmla="*/ 146 h 159"/>
                  <a:gd name="T10" fmla="*/ 0 w 68"/>
                  <a:gd name="T11" fmla="*/ 13 h 159"/>
                  <a:gd name="T12" fmla="*/ 11 w 68"/>
                  <a:gd name="T13" fmla="*/ 1 h 159"/>
                  <a:gd name="T14" fmla="*/ 57 w 68"/>
                  <a:gd name="T15" fmla="*/ 1 h 159"/>
                  <a:gd name="T16" fmla="*/ 68 w 68"/>
                  <a:gd name="T17" fmla="*/ 13 h 159"/>
                  <a:gd name="T18" fmla="*/ 68 w 68"/>
                  <a:gd name="T19"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8" y="79"/>
                    </a:moveTo>
                    <a:cubicBezTo>
                      <a:pt x="68" y="101"/>
                      <a:pt x="67" y="123"/>
                      <a:pt x="68" y="145"/>
                    </a:cubicBezTo>
                    <a:cubicBezTo>
                      <a:pt x="68" y="154"/>
                      <a:pt x="65" y="159"/>
                      <a:pt x="57" y="158"/>
                    </a:cubicBezTo>
                    <a:cubicBezTo>
                      <a:pt x="42" y="158"/>
                      <a:pt x="26" y="158"/>
                      <a:pt x="11" y="158"/>
                    </a:cubicBezTo>
                    <a:cubicBezTo>
                      <a:pt x="4" y="158"/>
                      <a:pt x="0" y="156"/>
                      <a:pt x="0" y="146"/>
                    </a:cubicBezTo>
                    <a:cubicBezTo>
                      <a:pt x="1" y="102"/>
                      <a:pt x="1" y="57"/>
                      <a:pt x="0" y="13"/>
                    </a:cubicBezTo>
                    <a:cubicBezTo>
                      <a:pt x="0" y="3"/>
                      <a:pt x="4" y="1"/>
                      <a:pt x="11" y="1"/>
                    </a:cubicBezTo>
                    <a:cubicBezTo>
                      <a:pt x="27" y="1"/>
                      <a:pt x="42" y="1"/>
                      <a:pt x="57" y="1"/>
                    </a:cubicBezTo>
                    <a:cubicBezTo>
                      <a:pt x="65" y="0"/>
                      <a:pt x="68" y="4"/>
                      <a:pt x="68" y="13"/>
                    </a:cubicBezTo>
                    <a:cubicBezTo>
                      <a:pt x="67" y="35"/>
                      <a:pt x="68" y="57"/>
                      <a:pt x="6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0" name="Freeform 19"/>
              <p:cNvSpPr>
                <a:spLocks/>
              </p:cNvSpPr>
              <p:nvPr/>
            </p:nvSpPr>
            <p:spPr bwMode="auto">
              <a:xfrm rot="18468259">
                <a:off x="4163239" y="1804132"/>
                <a:ext cx="35470" cy="82559"/>
              </a:xfrm>
              <a:custGeom>
                <a:avLst/>
                <a:gdLst>
                  <a:gd name="T0" fmla="*/ 67 w 68"/>
                  <a:gd name="T1" fmla="*/ 80 h 159"/>
                  <a:gd name="T2" fmla="*/ 68 w 68"/>
                  <a:gd name="T3" fmla="*/ 145 h 159"/>
                  <a:gd name="T4" fmla="*/ 57 w 68"/>
                  <a:gd name="T5" fmla="*/ 158 h 159"/>
                  <a:gd name="T6" fmla="*/ 11 w 68"/>
                  <a:gd name="T7" fmla="*/ 158 h 159"/>
                  <a:gd name="T8" fmla="*/ 0 w 68"/>
                  <a:gd name="T9" fmla="*/ 146 h 159"/>
                  <a:gd name="T10" fmla="*/ 0 w 68"/>
                  <a:gd name="T11" fmla="*/ 13 h 159"/>
                  <a:gd name="T12" fmla="*/ 11 w 68"/>
                  <a:gd name="T13" fmla="*/ 1 h 159"/>
                  <a:gd name="T14" fmla="*/ 57 w 68"/>
                  <a:gd name="T15" fmla="*/ 1 h 159"/>
                  <a:gd name="T16" fmla="*/ 68 w 68"/>
                  <a:gd name="T17" fmla="*/ 14 h 159"/>
                  <a:gd name="T18" fmla="*/ 67 w 68"/>
                  <a:gd name="T1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7" y="80"/>
                    </a:moveTo>
                    <a:cubicBezTo>
                      <a:pt x="67" y="102"/>
                      <a:pt x="67" y="123"/>
                      <a:pt x="68" y="145"/>
                    </a:cubicBezTo>
                    <a:cubicBezTo>
                      <a:pt x="68" y="154"/>
                      <a:pt x="66" y="159"/>
                      <a:pt x="57" y="158"/>
                    </a:cubicBezTo>
                    <a:cubicBezTo>
                      <a:pt x="42" y="158"/>
                      <a:pt x="26" y="158"/>
                      <a:pt x="11" y="158"/>
                    </a:cubicBezTo>
                    <a:cubicBezTo>
                      <a:pt x="4" y="158"/>
                      <a:pt x="0" y="156"/>
                      <a:pt x="0" y="146"/>
                    </a:cubicBezTo>
                    <a:cubicBezTo>
                      <a:pt x="1" y="102"/>
                      <a:pt x="1" y="57"/>
                      <a:pt x="0" y="13"/>
                    </a:cubicBezTo>
                    <a:cubicBezTo>
                      <a:pt x="0" y="4"/>
                      <a:pt x="3" y="0"/>
                      <a:pt x="11" y="1"/>
                    </a:cubicBezTo>
                    <a:cubicBezTo>
                      <a:pt x="26" y="1"/>
                      <a:pt x="41" y="1"/>
                      <a:pt x="57" y="1"/>
                    </a:cubicBezTo>
                    <a:cubicBezTo>
                      <a:pt x="66" y="0"/>
                      <a:pt x="68" y="5"/>
                      <a:pt x="68" y="14"/>
                    </a:cubicBezTo>
                    <a:cubicBezTo>
                      <a:pt x="67" y="36"/>
                      <a:pt x="67" y="58"/>
                      <a:pt x="6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1" name="Freeform 20"/>
              <p:cNvSpPr>
                <a:spLocks/>
              </p:cNvSpPr>
              <p:nvPr/>
            </p:nvSpPr>
            <p:spPr bwMode="auto">
              <a:xfrm rot="18468259">
                <a:off x="3877148" y="1974755"/>
                <a:ext cx="34858" cy="82559"/>
              </a:xfrm>
              <a:custGeom>
                <a:avLst/>
                <a:gdLst>
                  <a:gd name="T0" fmla="*/ 68 w 68"/>
                  <a:gd name="T1" fmla="*/ 80 h 159"/>
                  <a:gd name="T2" fmla="*/ 68 w 68"/>
                  <a:gd name="T3" fmla="*/ 145 h 159"/>
                  <a:gd name="T4" fmla="*/ 57 w 68"/>
                  <a:gd name="T5" fmla="*/ 158 h 159"/>
                  <a:gd name="T6" fmla="*/ 10 w 68"/>
                  <a:gd name="T7" fmla="*/ 158 h 159"/>
                  <a:gd name="T8" fmla="*/ 0 w 68"/>
                  <a:gd name="T9" fmla="*/ 147 h 159"/>
                  <a:gd name="T10" fmla="*/ 0 w 68"/>
                  <a:gd name="T11" fmla="*/ 12 h 159"/>
                  <a:gd name="T12" fmla="*/ 10 w 68"/>
                  <a:gd name="T13" fmla="*/ 1 h 159"/>
                  <a:gd name="T14" fmla="*/ 57 w 68"/>
                  <a:gd name="T15" fmla="*/ 1 h 159"/>
                  <a:gd name="T16" fmla="*/ 68 w 68"/>
                  <a:gd name="T17" fmla="*/ 13 h 159"/>
                  <a:gd name="T18" fmla="*/ 68 w 68"/>
                  <a:gd name="T1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8" y="80"/>
                    </a:moveTo>
                    <a:cubicBezTo>
                      <a:pt x="68" y="102"/>
                      <a:pt x="67" y="123"/>
                      <a:pt x="68" y="145"/>
                    </a:cubicBezTo>
                    <a:cubicBezTo>
                      <a:pt x="68" y="154"/>
                      <a:pt x="66" y="159"/>
                      <a:pt x="57" y="158"/>
                    </a:cubicBezTo>
                    <a:cubicBezTo>
                      <a:pt x="41" y="158"/>
                      <a:pt x="26" y="158"/>
                      <a:pt x="10" y="158"/>
                    </a:cubicBezTo>
                    <a:cubicBezTo>
                      <a:pt x="3" y="158"/>
                      <a:pt x="0" y="156"/>
                      <a:pt x="0" y="147"/>
                    </a:cubicBezTo>
                    <a:cubicBezTo>
                      <a:pt x="0" y="102"/>
                      <a:pt x="0" y="57"/>
                      <a:pt x="0" y="12"/>
                    </a:cubicBezTo>
                    <a:cubicBezTo>
                      <a:pt x="0" y="4"/>
                      <a:pt x="3" y="1"/>
                      <a:pt x="10" y="1"/>
                    </a:cubicBezTo>
                    <a:cubicBezTo>
                      <a:pt x="26" y="1"/>
                      <a:pt x="41" y="1"/>
                      <a:pt x="57" y="1"/>
                    </a:cubicBezTo>
                    <a:cubicBezTo>
                      <a:pt x="65" y="0"/>
                      <a:pt x="68" y="4"/>
                      <a:pt x="68" y="13"/>
                    </a:cubicBezTo>
                    <a:cubicBezTo>
                      <a:pt x="67" y="36"/>
                      <a:pt x="67" y="58"/>
                      <a:pt x="6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Freeform 21"/>
              <p:cNvSpPr>
                <a:spLocks/>
              </p:cNvSpPr>
              <p:nvPr/>
            </p:nvSpPr>
            <p:spPr bwMode="auto">
              <a:xfrm rot="18468259">
                <a:off x="3973062" y="2049471"/>
                <a:ext cx="34858" cy="81948"/>
              </a:xfrm>
              <a:custGeom>
                <a:avLst/>
                <a:gdLst>
                  <a:gd name="T0" fmla="*/ 0 w 68"/>
                  <a:gd name="T1" fmla="*/ 78 h 158"/>
                  <a:gd name="T2" fmla="*/ 0 w 68"/>
                  <a:gd name="T3" fmla="*/ 14 h 158"/>
                  <a:gd name="T4" fmla="*/ 11 w 68"/>
                  <a:gd name="T5" fmla="*/ 1 h 158"/>
                  <a:gd name="T6" fmla="*/ 57 w 68"/>
                  <a:gd name="T7" fmla="*/ 1 h 158"/>
                  <a:gd name="T8" fmla="*/ 68 w 68"/>
                  <a:gd name="T9" fmla="*/ 13 h 158"/>
                  <a:gd name="T10" fmla="*/ 68 w 68"/>
                  <a:gd name="T11" fmla="*/ 147 h 158"/>
                  <a:gd name="T12" fmla="*/ 57 w 68"/>
                  <a:gd name="T13" fmla="*/ 158 h 158"/>
                  <a:gd name="T14" fmla="*/ 11 w 68"/>
                  <a:gd name="T15" fmla="*/ 158 h 158"/>
                  <a:gd name="T16" fmla="*/ 0 w 68"/>
                  <a:gd name="T17" fmla="*/ 146 h 158"/>
                  <a:gd name="T18" fmla="*/ 0 w 68"/>
                  <a:gd name="T19" fmla="*/ 7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8">
                    <a:moveTo>
                      <a:pt x="0" y="78"/>
                    </a:moveTo>
                    <a:cubicBezTo>
                      <a:pt x="0" y="57"/>
                      <a:pt x="1" y="36"/>
                      <a:pt x="0" y="14"/>
                    </a:cubicBezTo>
                    <a:cubicBezTo>
                      <a:pt x="0" y="5"/>
                      <a:pt x="2" y="0"/>
                      <a:pt x="11" y="1"/>
                    </a:cubicBezTo>
                    <a:cubicBezTo>
                      <a:pt x="26" y="1"/>
                      <a:pt x="41" y="1"/>
                      <a:pt x="57" y="1"/>
                    </a:cubicBezTo>
                    <a:cubicBezTo>
                      <a:pt x="64" y="1"/>
                      <a:pt x="68" y="3"/>
                      <a:pt x="68" y="13"/>
                    </a:cubicBezTo>
                    <a:cubicBezTo>
                      <a:pt x="67" y="58"/>
                      <a:pt x="67" y="102"/>
                      <a:pt x="68" y="147"/>
                    </a:cubicBezTo>
                    <a:cubicBezTo>
                      <a:pt x="68" y="156"/>
                      <a:pt x="64" y="158"/>
                      <a:pt x="57" y="158"/>
                    </a:cubicBezTo>
                    <a:cubicBezTo>
                      <a:pt x="42" y="158"/>
                      <a:pt x="26" y="158"/>
                      <a:pt x="11" y="158"/>
                    </a:cubicBezTo>
                    <a:cubicBezTo>
                      <a:pt x="3" y="158"/>
                      <a:pt x="0" y="155"/>
                      <a:pt x="0" y="146"/>
                    </a:cubicBezTo>
                    <a:cubicBezTo>
                      <a:pt x="1" y="123"/>
                      <a:pt x="0" y="101"/>
                      <a:pt x="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3" name="Freeform 22"/>
              <p:cNvSpPr>
                <a:spLocks/>
              </p:cNvSpPr>
              <p:nvPr/>
            </p:nvSpPr>
            <p:spPr bwMode="auto">
              <a:xfrm rot="18468259">
                <a:off x="4194280" y="1565974"/>
                <a:ext cx="34858" cy="82559"/>
              </a:xfrm>
              <a:custGeom>
                <a:avLst/>
                <a:gdLst>
                  <a:gd name="T0" fmla="*/ 68 w 68"/>
                  <a:gd name="T1" fmla="*/ 79 h 159"/>
                  <a:gd name="T2" fmla="*/ 68 w 68"/>
                  <a:gd name="T3" fmla="*/ 145 h 159"/>
                  <a:gd name="T4" fmla="*/ 57 w 68"/>
                  <a:gd name="T5" fmla="*/ 158 h 159"/>
                  <a:gd name="T6" fmla="*/ 10 w 68"/>
                  <a:gd name="T7" fmla="*/ 158 h 159"/>
                  <a:gd name="T8" fmla="*/ 0 w 68"/>
                  <a:gd name="T9" fmla="*/ 147 h 159"/>
                  <a:gd name="T10" fmla="*/ 0 w 68"/>
                  <a:gd name="T11" fmla="*/ 12 h 159"/>
                  <a:gd name="T12" fmla="*/ 10 w 68"/>
                  <a:gd name="T13" fmla="*/ 1 h 159"/>
                  <a:gd name="T14" fmla="*/ 57 w 68"/>
                  <a:gd name="T15" fmla="*/ 1 h 159"/>
                  <a:gd name="T16" fmla="*/ 68 w 68"/>
                  <a:gd name="T17" fmla="*/ 13 h 159"/>
                  <a:gd name="T18" fmla="*/ 68 w 68"/>
                  <a:gd name="T19"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8" y="79"/>
                    </a:moveTo>
                    <a:cubicBezTo>
                      <a:pt x="68" y="101"/>
                      <a:pt x="67" y="123"/>
                      <a:pt x="68" y="145"/>
                    </a:cubicBezTo>
                    <a:cubicBezTo>
                      <a:pt x="68" y="154"/>
                      <a:pt x="66" y="159"/>
                      <a:pt x="57" y="158"/>
                    </a:cubicBezTo>
                    <a:cubicBezTo>
                      <a:pt x="41" y="158"/>
                      <a:pt x="26" y="158"/>
                      <a:pt x="10" y="158"/>
                    </a:cubicBezTo>
                    <a:cubicBezTo>
                      <a:pt x="3" y="158"/>
                      <a:pt x="0" y="155"/>
                      <a:pt x="0" y="147"/>
                    </a:cubicBezTo>
                    <a:cubicBezTo>
                      <a:pt x="1" y="102"/>
                      <a:pt x="1" y="57"/>
                      <a:pt x="0" y="12"/>
                    </a:cubicBezTo>
                    <a:cubicBezTo>
                      <a:pt x="0" y="4"/>
                      <a:pt x="3" y="0"/>
                      <a:pt x="10" y="1"/>
                    </a:cubicBezTo>
                    <a:cubicBezTo>
                      <a:pt x="26" y="1"/>
                      <a:pt x="42" y="1"/>
                      <a:pt x="57" y="1"/>
                    </a:cubicBezTo>
                    <a:cubicBezTo>
                      <a:pt x="65" y="0"/>
                      <a:pt x="68" y="4"/>
                      <a:pt x="68" y="13"/>
                    </a:cubicBezTo>
                    <a:cubicBezTo>
                      <a:pt x="67" y="35"/>
                      <a:pt x="68" y="57"/>
                      <a:pt x="6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4" name="Freeform 23"/>
              <p:cNvSpPr>
                <a:spLocks/>
              </p:cNvSpPr>
              <p:nvPr/>
            </p:nvSpPr>
            <p:spPr bwMode="auto">
              <a:xfrm rot="18468259">
                <a:off x="4290436" y="1641183"/>
                <a:ext cx="34858" cy="81336"/>
              </a:xfrm>
              <a:custGeom>
                <a:avLst/>
                <a:gdLst>
                  <a:gd name="T0" fmla="*/ 68 w 68"/>
                  <a:gd name="T1" fmla="*/ 79 h 157"/>
                  <a:gd name="T2" fmla="*/ 68 w 68"/>
                  <a:gd name="T3" fmla="*/ 145 h 157"/>
                  <a:gd name="T4" fmla="*/ 57 w 68"/>
                  <a:gd name="T5" fmla="*/ 157 h 157"/>
                  <a:gd name="T6" fmla="*/ 9 w 68"/>
                  <a:gd name="T7" fmla="*/ 157 h 157"/>
                  <a:gd name="T8" fmla="*/ 0 w 68"/>
                  <a:gd name="T9" fmla="*/ 146 h 157"/>
                  <a:gd name="T10" fmla="*/ 0 w 68"/>
                  <a:gd name="T11" fmla="*/ 12 h 157"/>
                  <a:gd name="T12" fmla="*/ 10 w 68"/>
                  <a:gd name="T13" fmla="*/ 0 h 157"/>
                  <a:gd name="T14" fmla="*/ 58 w 68"/>
                  <a:gd name="T15" fmla="*/ 0 h 157"/>
                  <a:gd name="T16" fmla="*/ 68 w 68"/>
                  <a:gd name="T17" fmla="*/ 12 h 157"/>
                  <a:gd name="T18" fmla="*/ 68 w 68"/>
                  <a:gd name="T19"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7">
                    <a:moveTo>
                      <a:pt x="68" y="79"/>
                    </a:moveTo>
                    <a:cubicBezTo>
                      <a:pt x="68" y="101"/>
                      <a:pt x="67" y="123"/>
                      <a:pt x="68" y="145"/>
                    </a:cubicBezTo>
                    <a:cubicBezTo>
                      <a:pt x="68" y="154"/>
                      <a:pt x="66" y="157"/>
                      <a:pt x="57" y="157"/>
                    </a:cubicBezTo>
                    <a:cubicBezTo>
                      <a:pt x="41" y="157"/>
                      <a:pt x="25" y="157"/>
                      <a:pt x="9" y="157"/>
                    </a:cubicBezTo>
                    <a:cubicBezTo>
                      <a:pt x="3" y="157"/>
                      <a:pt x="0" y="154"/>
                      <a:pt x="0" y="146"/>
                    </a:cubicBezTo>
                    <a:cubicBezTo>
                      <a:pt x="1" y="101"/>
                      <a:pt x="1" y="57"/>
                      <a:pt x="0" y="12"/>
                    </a:cubicBezTo>
                    <a:cubicBezTo>
                      <a:pt x="0" y="4"/>
                      <a:pt x="2" y="0"/>
                      <a:pt x="10" y="0"/>
                    </a:cubicBezTo>
                    <a:cubicBezTo>
                      <a:pt x="26" y="0"/>
                      <a:pt x="42" y="0"/>
                      <a:pt x="58" y="0"/>
                    </a:cubicBezTo>
                    <a:cubicBezTo>
                      <a:pt x="65" y="0"/>
                      <a:pt x="68" y="3"/>
                      <a:pt x="68" y="12"/>
                    </a:cubicBezTo>
                    <a:cubicBezTo>
                      <a:pt x="67" y="34"/>
                      <a:pt x="68" y="56"/>
                      <a:pt x="6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4" name="组合 3"/>
            <p:cNvGrpSpPr>
              <a:grpSpLocks noChangeAspect="1"/>
            </p:cNvGrpSpPr>
            <p:nvPr/>
          </p:nvGrpSpPr>
          <p:grpSpPr>
            <a:xfrm rot="17766877">
              <a:off x="1373365" y="1970928"/>
              <a:ext cx="1040545" cy="1426193"/>
              <a:chOff x="2869665" y="2321667"/>
              <a:chExt cx="3448984" cy="4727255"/>
            </a:xfrm>
            <a:solidFill>
              <a:schemeClr val="accent1"/>
            </a:solidFill>
          </p:grpSpPr>
          <p:sp>
            <p:nvSpPr>
              <p:cNvPr id="9" name="Freeform 34"/>
              <p:cNvSpPr>
                <a:spLocks noEditPoints="1"/>
              </p:cNvSpPr>
              <p:nvPr/>
            </p:nvSpPr>
            <p:spPr bwMode="auto">
              <a:xfrm>
                <a:off x="2869665" y="3737495"/>
                <a:ext cx="3448984" cy="3311427"/>
              </a:xfrm>
              <a:custGeom>
                <a:avLst/>
                <a:gdLst>
                  <a:gd name="T0" fmla="*/ 118 w 1215"/>
                  <a:gd name="T1" fmla="*/ 912 h 1165"/>
                  <a:gd name="T2" fmla="*/ 1115 w 1215"/>
                  <a:gd name="T3" fmla="*/ 245 h 1165"/>
                  <a:gd name="T4" fmla="*/ 392 w 1215"/>
                  <a:gd name="T5" fmla="*/ 963 h 1165"/>
                  <a:gd name="T6" fmla="*/ 401 w 1215"/>
                  <a:gd name="T7" fmla="*/ 973 h 1165"/>
                  <a:gd name="T8" fmla="*/ 542 w 1215"/>
                  <a:gd name="T9" fmla="*/ 431 h 1165"/>
                  <a:gd name="T10" fmla="*/ 583 w 1215"/>
                  <a:gd name="T11" fmla="*/ 590 h 1165"/>
                  <a:gd name="T12" fmla="*/ 572 w 1215"/>
                  <a:gd name="T13" fmla="*/ 675 h 1165"/>
                  <a:gd name="T14" fmla="*/ 582 w 1215"/>
                  <a:gd name="T15" fmla="*/ 193 h 1165"/>
                  <a:gd name="T16" fmla="*/ 532 w 1215"/>
                  <a:gd name="T17" fmla="*/ 352 h 1165"/>
                  <a:gd name="T18" fmla="*/ 543 w 1215"/>
                  <a:gd name="T19" fmla="*/ 64 h 1165"/>
                  <a:gd name="T20" fmla="*/ 503 w 1215"/>
                  <a:gd name="T21" fmla="*/ 467 h 1165"/>
                  <a:gd name="T22" fmla="*/ 413 w 1215"/>
                  <a:gd name="T23" fmla="*/ 511 h 1165"/>
                  <a:gd name="T24" fmla="*/ 261 w 1215"/>
                  <a:gd name="T25" fmla="*/ 467 h 1165"/>
                  <a:gd name="T26" fmla="*/ 293 w 1215"/>
                  <a:gd name="T27" fmla="*/ 511 h 1165"/>
                  <a:gd name="T28" fmla="*/ 895 w 1215"/>
                  <a:gd name="T29" fmla="*/ 879 h 1165"/>
                  <a:gd name="T30" fmla="*/ 927 w 1215"/>
                  <a:gd name="T31" fmla="*/ 441 h 1165"/>
                  <a:gd name="T32" fmla="*/ 848 w 1215"/>
                  <a:gd name="T33" fmla="*/ 924 h 1165"/>
                  <a:gd name="T34" fmla="*/ 933 w 1215"/>
                  <a:gd name="T35" fmla="*/ 800 h 1165"/>
                  <a:gd name="T36" fmla="*/ 816 w 1215"/>
                  <a:gd name="T37" fmla="*/ 836 h 1165"/>
                  <a:gd name="T38" fmla="*/ 927 w 1215"/>
                  <a:gd name="T39" fmla="*/ 930 h 1165"/>
                  <a:gd name="T40" fmla="*/ 452 w 1215"/>
                  <a:gd name="T41" fmla="*/ 108 h 1165"/>
                  <a:gd name="T42" fmla="*/ 422 w 1215"/>
                  <a:gd name="T43" fmla="*/ 309 h 1165"/>
                  <a:gd name="T44" fmla="*/ 493 w 1215"/>
                  <a:gd name="T45" fmla="*/ 389 h 1165"/>
                  <a:gd name="T46" fmla="*/ 726 w 1215"/>
                  <a:gd name="T47" fmla="*/ 433 h 1165"/>
                  <a:gd name="T48" fmla="*/ 896 w 1215"/>
                  <a:gd name="T49" fmla="*/ 310 h 1165"/>
                  <a:gd name="T50" fmla="*/ 976 w 1215"/>
                  <a:gd name="T51" fmla="*/ 310 h 1165"/>
                  <a:gd name="T52" fmla="*/ 765 w 1215"/>
                  <a:gd name="T53" fmla="*/ 513 h 1165"/>
                  <a:gd name="T54" fmla="*/ 895 w 1215"/>
                  <a:gd name="T55" fmla="*/ 432 h 1165"/>
                  <a:gd name="T56" fmla="*/ 1048 w 1215"/>
                  <a:gd name="T57" fmla="*/ 433 h 1165"/>
                  <a:gd name="T58" fmla="*/ 221 w 1215"/>
                  <a:gd name="T59" fmla="*/ 553 h 1165"/>
                  <a:gd name="T60" fmla="*/ 293 w 1215"/>
                  <a:gd name="T61" fmla="*/ 552 h 1165"/>
                  <a:gd name="T62" fmla="*/ 373 w 1215"/>
                  <a:gd name="T63" fmla="*/ 552 h 1165"/>
                  <a:gd name="T64" fmla="*/ 685 w 1215"/>
                  <a:gd name="T65" fmla="*/ 588 h 1165"/>
                  <a:gd name="T66" fmla="*/ 778 w 1215"/>
                  <a:gd name="T67" fmla="*/ 555 h 1165"/>
                  <a:gd name="T68" fmla="*/ 846 w 1215"/>
                  <a:gd name="T69" fmla="*/ 627 h 1165"/>
                  <a:gd name="T70" fmla="*/ 927 w 1215"/>
                  <a:gd name="T71" fmla="*/ 627 h 1165"/>
                  <a:gd name="T72" fmla="*/ 777 w 1215"/>
                  <a:gd name="T73" fmla="*/ 677 h 1165"/>
                  <a:gd name="T74" fmla="*/ 854 w 1215"/>
                  <a:gd name="T75" fmla="*/ 757 h 1165"/>
                  <a:gd name="T76" fmla="*/ 968 w 1215"/>
                  <a:gd name="T77" fmla="*/ 758 h 1165"/>
                  <a:gd name="T78" fmla="*/ 1016 w 1215"/>
                  <a:gd name="T79" fmla="*/ 757 h 1165"/>
                  <a:gd name="T80" fmla="*/ 685 w 1215"/>
                  <a:gd name="T81" fmla="*/ 879 h 1165"/>
                  <a:gd name="T82" fmla="*/ 1057 w 1215"/>
                  <a:gd name="T83" fmla="*/ 880 h 1165"/>
                  <a:gd name="T84" fmla="*/ 806 w 1215"/>
                  <a:gd name="T85" fmla="*/ 1002 h 1165"/>
                  <a:gd name="T86" fmla="*/ 298 w 1215"/>
                  <a:gd name="T87" fmla="*/ 64 h 1165"/>
                  <a:gd name="T88" fmla="*/ 1017 w 1215"/>
                  <a:gd name="T89" fmla="*/ 1002 h 1165"/>
                  <a:gd name="T90" fmla="*/ 373 w 1215"/>
                  <a:gd name="T91" fmla="*/ 64 h 1165"/>
                  <a:gd name="T92" fmla="*/ 685 w 1215"/>
                  <a:gd name="T93" fmla="*/ 712 h 1165"/>
                  <a:gd name="T94" fmla="*/ 1007 w 1215"/>
                  <a:gd name="T95" fmla="*/ 354 h 1165"/>
                  <a:gd name="T96" fmla="*/ 772 w 1215"/>
                  <a:gd name="T97" fmla="*/ 391 h 1165"/>
                  <a:gd name="T98" fmla="*/ 334 w 1215"/>
                  <a:gd name="T99" fmla="*/ 309 h 1165"/>
                  <a:gd name="T100" fmla="*/ 1057 w 1215"/>
                  <a:gd name="T101" fmla="*/ 590 h 1165"/>
                  <a:gd name="T102" fmla="*/ 414 w 1215"/>
                  <a:gd name="T103" fmla="*/ 186 h 1165"/>
                  <a:gd name="T104" fmla="*/ 221 w 1215"/>
                  <a:gd name="T105" fmla="*/ 144 h 1165"/>
                  <a:gd name="T106" fmla="*/ 333 w 1215"/>
                  <a:gd name="T107" fmla="*/ 186 h 1165"/>
                  <a:gd name="T108" fmla="*/ 211 w 1215"/>
                  <a:gd name="T109" fmla="*/ 675 h 1165"/>
                  <a:gd name="T110" fmla="*/ 735 w 1215"/>
                  <a:gd name="T111" fmla="*/ 992 h 1165"/>
                  <a:gd name="T112" fmla="*/ 261 w 1215"/>
                  <a:gd name="T113" fmla="*/ 266 h 1165"/>
                  <a:gd name="T114" fmla="*/ 211 w 1215"/>
                  <a:gd name="T115" fmla="*/ 349 h 1165"/>
                  <a:gd name="T116" fmla="*/ 735 w 1215"/>
                  <a:gd name="T117" fmla="*/ 350 h 1165"/>
                  <a:gd name="T118" fmla="*/ 292 w 1215"/>
                  <a:gd name="T119" fmla="*/ 678 h 1165"/>
                  <a:gd name="T120" fmla="*/ 492 w 1215"/>
                  <a:gd name="T121" fmla="*/ 266 h 1165"/>
                  <a:gd name="T122" fmla="*/ 491 w 1215"/>
                  <a:gd name="T123" fmla="*/ 756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5" h="1165">
                    <a:moveTo>
                      <a:pt x="1214" y="1165"/>
                    </a:moveTo>
                    <a:cubicBezTo>
                      <a:pt x="809" y="1165"/>
                      <a:pt x="406" y="1165"/>
                      <a:pt x="1" y="1165"/>
                    </a:cubicBezTo>
                    <a:cubicBezTo>
                      <a:pt x="1" y="1150"/>
                      <a:pt x="0" y="1136"/>
                      <a:pt x="1" y="1121"/>
                    </a:cubicBezTo>
                    <a:cubicBezTo>
                      <a:pt x="2" y="1119"/>
                      <a:pt x="8" y="1115"/>
                      <a:pt x="12" y="1115"/>
                    </a:cubicBezTo>
                    <a:cubicBezTo>
                      <a:pt x="36" y="1114"/>
                      <a:pt x="59" y="1114"/>
                      <a:pt x="83" y="1115"/>
                    </a:cubicBezTo>
                    <a:cubicBezTo>
                      <a:pt x="95" y="1115"/>
                      <a:pt x="98" y="1111"/>
                      <a:pt x="98" y="1099"/>
                    </a:cubicBezTo>
                    <a:cubicBezTo>
                      <a:pt x="98" y="1044"/>
                      <a:pt x="98" y="988"/>
                      <a:pt x="98" y="932"/>
                    </a:cubicBezTo>
                    <a:cubicBezTo>
                      <a:pt x="98" y="912"/>
                      <a:pt x="98" y="912"/>
                      <a:pt x="118" y="912"/>
                    </a:cubicBezTo>
                    <a:cubicBezTo>
                      <a:pt x="125" y="912"/>
                      <a:pt x="132" y="911"/>
                      <a:pt x="138" y="912"/>
                    </a:cubicBezTo>
                    <a:cubicBezTo>
                      <a:pt x="150" y="913"/>
                      <a:pt x="153" y="909"/>
                      <a:pt x="153" y="898"/>
                    </a:cubicBezTo>
                    <a:cubicBezTo>
                      <a:pt x="152" y="834"/>
                      <a:pt x="152" y="771"/>
                      <a:pt x="152" y="707"/>
                    </a:cubicBezTo>
                    <a:cubicBezTo>
                      <a:pt x="152" y="477"/>
                      <a:pt x="152" y="247"/>
                      <a:pt x="152" y="18"/>
                    </a:cubicBezTo>
                    <a:cubicBezTo>
                      <a:pt x="152" y="12"/>
                      <a:pt x="152" y="7"/>
                      <a:pt x="152" y="0"/>
                    </a:cubicBezTo>
                    <a:cubicBezTo>
                      <a:pt x="316" y="0"/>
                      <a:pt x="478" y="0"/>
                      <a:pt x="641" y="0"/>
                    </a:cubicBezTo>
                    <a:cubicBezTo>
                      <a:pt x="641" y="82"/>
                      <a:pt x="641" y="163"/>
                      <a:pt x="641" y="245"/>
                    </a:cubicBezTo>
                    <a:cubicBezTo>
                      <a:pt x="800" y="245"/>
                      <a:pt x="956" y="245"/>
                      <a:pt x="1115" y="245"/>
                    </a:cubicBezTo>
                    <a:cubicBezTo>
                      <a:pt x="1115" y="253"/>
                      <a:pt x="1115" y="259"/>
                      <a:pt x="1115" y="265"/>
                    </a:cubicBezTo>
                    <a:cubicBezTo>
                      <a:pt x="1115" y="542"/>
                      <a:pt x="1115" y="819"/>
                      <a:pt x="1116" y="1096"/>
                    </a:cubicBezTo>
                    <a:cubicBezTo>
                      <a:pt x="1116" y="1114"/>
                      <a:pt x="1116" y="1114"/>
                      <a:pt x="1134" y="1114"/>
                    </a:cubicBezTo>
                    <a:cubicBezTo>
                      <a:pt x="1157" y="1114"/>
                      <a:pt x="1179" y="1115"/>
                      <a:pt x="1202" y="1114"/>
                    </a:cubicBezTo>
                    <a:cubicBezTo>
                      <a:pt x="1211" y="1114"/>
                      <a:pt x="1215" y="1117"/>
                      <a:pt x="1214" y="1126"/>
                    </a:cubicBezTo>
                    <a:cubicBezTo>
                      <a:pt x="1214" y="1139"/>
                      <a:pt x="1214" y="1152"/>
                      <a:pt x="1214" y="1165"/>
                    </a:cubicBezTo>
                    <a:close/>
                    <a:moveTo>
                      <a:pt x="392" y="1109"/>
                    </a:moveTo>
                    <a:cubicBezTo>
                      <a:pt x="392" y="1059"/>
                      <a:pt x="392" y="1011"/>
                      <a:pt x="392" y="963"/>
                    </a:cubicBezTo>
                    <a:cubicBezTo>
                      <a:pt x="354" y="963"/>
                      <a:pt x="317" y="963"/>
                      <a:pt x="279" y="963"/>
                    </a:cubicBezTo>
                    <a:cubicBezTo>
                      <a:pt x="279" y="1012"/>
                      <a:pt x="279" y="1060"/>
                      <a:pt x="279" y="1109"/>
                    </a:cubicBezTo>
                    <a:cubicBezTo>
                      <a:pt x="317" y="1109"/>
                      <a:pt x="354" y="1109"/>
                      <a:pt x="392" y="1109"/>
                    </a:cubicBezTo>
                    <a:close/>
                    <a:moveTo>
                      <a:pt x="515" y="1036"/>
                    </a:moveTo>
                    <a:cubicBezTo>
                      <a:pt x="515" y="1015"/>
                      <a:pt x="515" y="994"/>
                      <a:pt x="515" y="973"/>
                    </a:cubicBezTo>
                    <a:cubicBezTo>
                      <a:pt x="516" y="964"/>
                      <a:pt x="512" y="961"/>
                      <a:pt x="503" y="962"/>
                    </a:cubicBezTo>
                    <a:cubicBezTo>
                      <a:pt x="473" y="962"/>
                      <a:pt x="443" y="962"/>
                      <a:pt x="413" y="961"/>
                    </a:cubicBezTo>
                    <a:cubicBezTo>
                      <a:pt x="404" y="961"/>
                      <a:pt x="401" y="964"/>
                      <a:pt x="401" y="973"/>
                    </a:cubicBezTo>
                    <a:cubicBezTo>
                      <a:pt x="401" y="1015"/>
                      <a:pt x="401" y="1056"/>
                      <a:pt x="401" y="1098"/>
                    </a:cubicBezTo>
                    <a:cubicBezTo>
                      <a:pt x="401" y="1107"/>
                      <a:pt x="404" y="1110"/>
                      <a:pt x="413" y="1110"/>
                    </a:cubicBezTo>
                    <a:cubicBezTo>
                      <a:pt x="443" y="1110"/>
                      <a:pt x="473" y="1110"/>
                      <a:pt x="503" y="1110"/>
                    </a:cubicBezTo>
                    <a:cubicBezTo>
                      <a:pt x="513" y="1110"/>
                      <a:pt x="516" y="1106"/>
                      <a:pt x="515" y="1097"/>
                    </a:cubicBezTo>
                    <a:cubicBezTo>
                      <a:pt x="515" y="1077"/>
                      <a:pt x="515" y="1056"/>
                      <a:pt x="515" y="1036"/>
                    </a:cubicBezTo>
                    <a:close/>
                    <a:moveTo>
                      <a:pt x="583" y="471"/>
                    </a:moveTo>
                    <a:cubicBezTo>
                      <a:pt x="583" y="470"/>
                      <a:pt x="583" y="469"/>
                      <a:pt x="583" y="467"/>
                    </a:cubicBezTo>
                    <a:cubicBezTo>
                      <a:pt x="583" y="426"/>
                      <a:pt x="583" y="426"/>
                      <a:pt x="542" y="431"/>
                    </a:cubicBezTo>
                    <a:cubicBezTo>
                      <a:pt x="539" y="431"/>
                      <a:pt x="533" y="437"/>
                      <a:pt x="533" y="440"/>
                    </a:cubicBezTo>
                    <a:cubicBezTo>
                      <a:pt x="532" y="461"/>
                      <a:pt x="532" y="481"/>
                      <a:pt x="533" y="501"/>
                    </a:cubicBezTo>
                    <a:cubicBezTo>
                      <a:pt x="533" y="504"/>
                      <a:pt x="537" y="510"/>
                      <a:pt x="539" y="511"/>
                    </a:cubicBezTo>
                    <a:cubicBezTo>
                      <a:pt x="553" y="511"/>
                      <a:pt x="568" y="512"/>
                      <a:pt x="580" y="508"/>
                    </a:cubicBezTo>
                    <a:cubicBezTo>
                      <a:pt x="584" y="507"/>
                      <a:pt x="582" y="489"/>
                      <a:pt x="583" y="478"/>
                    </a:cubicBezTo>
                    <a:cubicBezTo>
                      <a:pt x="583" y="476"/>
                      <a:pt x="583" y="474"/>
                      <a:pt x="583" y="471"/>
                    </a:cubicBezTo>
                    <a:close/>
                    <a:moveTo>
                      <a:pt x="583" y="633"/>
                    </a:moveTo>
                    <a:cubicBezTo>
                      <a:pt x="583" y="617"/>
                      <a:pt x="583" y="603"/>
                      <a:pt x="583" y="590"/>
                    </a:cubicBezTo>
                    <a:cubicBezTo>
                      <a:pt x="583" y="550"/>
                      <a:pt x="583" y="550"/>
                      <a:pt x="544" y="552"/>
                    </a:cubicBezTo>
                    <a:cubicBezTo>
                      <a:pt x="543" y="552"/>
                      <a:pt x="541" y="552"/>
                      <a:pt x="540" y="552"/>
                    </a:cubicBezTo>
                    <a:cubicBezTo>
                      <a:pt x="537" y="554"/>
                      <a:pt x="533" y="557"/>
                      <a:pt x="533" y="559"/>
                    </a:cubicBezTo>
                    <a:cubicBezTo>
                      <a:pt x="532" y="583"/>
                      <a:pt x="533" y="608"/>
                      <a:pt x="533" y="632"/>
                    </a:cubicBezTo>
                    <a:cubicBezTo>
                      <a:pt x="539" y="633"/>
                      <a:pt x="543" y="633"/>
                      <a:pt x="547" y="633"/>
                    </a:cubicBezTo>
                    <a:cubicBezTo>
                      <a:pt x="558" y="633"/>
                      <a:pt x="569" y="633"/>
                      <a:pt x="583" y="633"/>
                    </a:cubicBezTo>
                    <a:close/>
                    <a:moveTo>
                      <a:pt x="583" y="676"/>
                    </a:moveTo>
                    <a:cubicBezTo>
                      <a:pt x="577" y="675"/>
                      <a:pt x="575" y="675"/>
                      <a:pt x="572" y="675"/>
                    </a:cubicBezTo>
                    <a:cubicBezTo>
                      <a:pt x="532" y="674"/>
                      <a:pt x="532" y="674"/>
                      <a:pt x="532" y="714"/>
                    </a:cubicBezTo>
                    <a:cubicBezTo>
                      <a:pt x="532" y="715"/>
                      <a:pt x="532" y="717"/>
                      <a:pt x="532" y="719"/>
                    </a:cubicBezTo>
                    <a:cubicBezTo>
                      <a:pt x="532" y="757"/>
                      <a:pt x="532" y="757"/>
                      <a:pt x="570" y="756"/>
                    </a:cubicBezTo>
                    <a:cubicBezTo>
                      <a:pt x="572" y="756"/>
                      <a:pt x="574" y="756"/>
                      <a:pt x="576" y="755"/>
                    </a:cubicBezTo>
                    <a:cubicBezTo>
                      <a:pt x="578" y="754"/>
                      <a:pt x="582" y="751"/>
                      <a:pt x="582" y="749"/>
                    </a:cubicBezTo>
                    <a:cubicBezTo>
                      <a:pt x="583" y="725"/>
                      <a:pt x="583" y="701"/>
                      <a:pt x="583" y="676"/>
                    </a:cubicBezTo>
                    <a:close/>
                    <a:moveTo>
                      <a:pt x="583" y="266"/>
                    </a:moveTo>
                    <a:cubicBezTo>
                      <a:pt x="583" y="241"/>
                      <a:pt x="583" y="217"/>
                      <a:pt x="582" y="193"/>
                    </a:cubicBezTo>
                    <a:cubicBezTo>
                      <a:pt x="582" y="190"/>
                      <a:pt x="577" y="186"/>
                      <a:pt x="573" y="186"/>
                    </a:cubicBezTo>
                    <a:cubicBezTo>
                      <a:pt x="563" y="185"/>
                      <a:pt x="553" y="185"/>
                      <a:pt x="543" y="186"/>
                    </a:cubicBezTo>
                    <a:cubicBezTo>
                      <a:pt x="539" y="186"/>
                      <a:pt x="533" y="192"/>
                      <a:pt x="533" y="195"/>
                    </a:cubicBezTo>
                    <a:cubicBezTo>
                      <a:pt x="532" y="216"/>
                      <a:pt x="532" y="236"/>
                      <a:pt x="533" y="257"/>
                    </a:cubicBezTo>
                    <a:cubicBezTo>
                      <a:pt x="533" y="260"/>
                      <a:pt x="537" y="266"/>
                      <a:pt x="540" y="266"/>
                    </a:cubicBezTo>
                    <a:cubicBezTo>
                      <a:pt x="554" y="267"/>
                      <a:pt x="568" y="266"/>
                      <a:pt x="583" y="266"/>
                    </a:cubicBezTo>
                    <a:close/>
                    <a:moveTo>
                      <a:pt x="532" y="309"/>
                    </a:moveTo>
                    <a:cubicBezTo>
                      <a:pt x="532" y="324"/>
                      <a:pt x="533" y="338"/>
                      <a:pt x="532" y="352"/>
                    </a:cubicBezTo>
                    <a:cubicBezTo>
                      <a:pt x="532" y="391"/>
                      <a:pt x="532" y="391"/>
                      <a:pt x="572" y="389"/>
                    </a:cubicBezTo>
                    <a:cubicBezTo>
                      <a:pt x="572" y="389"/>
                      <a:pt x="572" y="389"/>
                      <a:pt x="573" y="389"/>
                    </a:cubicBezTo>
                    <a:cubicBezTo>
                      <a:pt x="580" y="390"/>
                      <a:pt x="583" y="387"/>
                      <a:pt x="583" y="380"/>
                    </a:cubicBezTo>
                    <a:cubicBezTo>
                      <a:pt x="583" y="359"/>
                      <a:pt x="583" y="338"/>
                      <a:pt x="583" y="317"/>
                    </a:cubicBezTo>
                    <a:cubicBezTo>
                      <a:pt x="583" y="314"/>
                      <a:pt x="579" y="309"/>
                      <a:pt x="577" y="309"/>
                    </a:cubicBezTo>
                    <a:cubicBezTo>
                      <a:pt x="562" y="308"/>
                      <a:pt x="548" y="309"/>
                      <a:pt x="532" y="309"/>
                    </a:cubicBezTo>
                    <a:close/>
                    <a:moveTo>
                      <a:pt x="583" y="105"/>
                    </a:moveTo>
                    <a:cubicBezTo>
                      <a:pt x="583" y="61"/>
                      <a:pt x="583" y="61"/>
                      <a:pt x="543" y="64"/>
                    </a:cubicBezTo>
                    <a:cubicBezTo>
                      <a:pt x="543" y="64"/>
                      <a:pt x="542" y="64"/>
                      <a:pt x="542" y="64"/>
                    </a:cubicBezTo>
                    <a:cubicBezTo>
                      <a:pt x="539" y="67"/>
                      <a:pt x="533" y="70"/>
                      <a:pt x="533" y="73"/>
                    </a:cubicBezTo>
                    <a:cubicBezTo>
                      <a:pt x="532" y="93"/>
                      <a:pt x="532" y="114"/>
                      <a:pt x="533" y="135"/>
                    </a:cubicBezTo>
                    <a:cubicBezTo>
                      <a:pt x="533" y="138"/>
                      <a:pt x="538" y="144"/>
                      <a:pt x="542" y="144"/>
                    </a:cubicBezTo>
                    <a:cubicBezTo>
                      <a:pt x="582" y="150"/>
                      <a:pt x="583" y="149"/>
                      <a:pt x="583" y="108"/>
                    </a:cubicBezTo>
                    <a:cubicBezTo>
                      <a:pt x="583" y="107"/>
                      <a:pt x="583" y="106"/>
                      <a:pt x="583" y="105"/>
                    </a:cubicBezTo>
                    <a:close/>
                    <a:moveTo>
                      <a:pt x="503" y="471"/>
                    </a:moveTo>
                    <a:cubicBezTo>
                      <a:pt x="503" y="470"/>
                      <a:pt x="503" y="468"/>
                      <a:pt x="503" y="467"/>
                    </a:cubicBezTo>
                    <a:cubicBezTo>
                      <a:pt x="503" y="427"/>
                      <a:pt x="503" y="428"/>
                      <a:pt x="463" y="430"/>
                    </a:cubicBezTo>
                    <a:cubicBezTo>
                      <a:pt x="455" y="430"/>
                      <a:pt x="452" y="434"/>
                      <a:pt x="452" y="442"/>
                    </a:cubicBezTo>
                    <a:cubicBezTo>
                      <a:pt x="452" y="456"/>
                      <a:pt x="452" y="469"/>
                      <a:pt x="452" y="483"/>
                    </a:cubicBezTo>
                    <a:cubicBezTo>
                      <a:pt x="452" y="511"/>
                      <a:pt x="452" y="511"/>
                      <a:pt x="480" y="511"/>
                    </a:cubicBezTo>
                    <a:cubicBezTo>
                      <a:pt x="503" y="511"/>
                      <a:pt x="503" y="511"/>
                      <a:pt x="503" y="489"/>
                    </a:cubicBezTo>
                    <a:cubicBezTo>
                      <a:pt x="503" y="483"/>
                      <a:pt x="503" y="477"/>
                      <a:pt x="503" y="471"/>
                    </a:cubicBezTo>
                    <a:close/>
                    <a:moveTo>
                      <a:pt x="373" y="511"/>
                    </a:moveTo>
                    <a:cubicBezTo>
                      <a:pt x="387" y="511"/>
                      <a:pt x="400" y="512"/>
                      <a:pt x="413" y="511"/>
                    </a:cubicBezTo>
                    <a:cubicBezTo>
                      <a:pt x="417" y="510"/>
                      <a:pt x="422" y="505"/>
                      <a:pt x="422" y="502"/>
                    </a:cubicBezTo>
                    <a:cubicBezTo>
                      <a:pt x="422" y="481"/>
                      <a:pt x="422" y="460"/>
                      <a:pt x="422" y="439"/>
                    </a:cubicBezTo>
                    <a:cubicBezTo>
                      <a:pt x="422" y="436"/>
                      <a:pt x="417" y="431"/>
                      <a:pt x="414" y="431"/>
                    </a:cubicBezTo>
                    <a:cubicBezTo>
                      <a:pt x="401" y="430"/>
                      <a:pt x="387" y="430"/>
                      <a:pt x="373" y="430"/>
                    </a:cubicBezTo>
                    <a:cubicBezTo>
                      <a:pt x="373" y="458"/>
                      <a:pt x="373" y="484"/>
                      <a:pt x="373" y="511"/>
                    </a:cubicBezTo>
                    <a:close/>
                    <a:moveTo>
                      <a:pt x="261" y="470"/>
                    </a:moveTo>
                    <a:cubicBezTo>
                      <a:pt x="261" y="470"/>
                      <a:pt x="261" y="470"/>
                      <a:pt x="261" y="470"/>
                    </a:cubicBezTo>
                    <a:cubicBezTo>
                      <a:pt x="261" y="469"/>
                      <a:pt x="261" y="468"/>
                      <a:pt x="261" y="467"/>
                    </a:cubicBezTo>
                    <a:cubicBezTo>
                      <a:pt x="261" y="428"/>
                      <a:pt x="261" y="428"/>
                      <a:pt x="222" y="430"/>
                    </a:cubicBezTo>
                    <a:cubicBezTo>
                      <a:pt x="213" y="430"/>
                      <a:pt x="211" y="434"/>
                      <a:pt x="211" y="443"/>
                    </a:cubicBezTo>
                    <a:cubicBezTo>
                      <a:pt x="211" y="456"/>
                      <a:pt x="211" y="469"/>
                      <a:pt x="211" y="483"/>
                    </a:cubicBezTo>
                    <a:cubicBezTo>
                      <a:pt x="211" y="511"/>
                      <a:pt x="211" y="511"/>
                      <a:pt x="240" y="511"/>
                    </a:cubicBezTo>
                    <a:cubicBezTo>
                      <a:pt x="242" y="511"/>
                      <a:pt x="245" y="511"/>
                      <a:pt x="248" y="511"/>
                    </a:cubicBezTo>
                    <a:cubicBezTo>
                      <a:pt x="257" y="512"/>
                      <a:pt x="262" y="509"/>
                      <a:pt x="261" y="499"/>
                    </a:cubicBezTo>
                    <a:cubicBezTo>
                      <a:pt x="260" y="489"/>
                      <a:pt x="261" y="479"/>
                      <a:pt x="261" y="470"/>
                    </a:cubicBezTo>
                    <a:close/>
                    <a:moveTo>
                      <a:pt x="293" y="511"/>
                    </a:moveTo>
                    <a:cubicBezTo>
                      <a:pt x="307" y="511"/>
                      <a:pt x="319" y="512"/>
                      <a:pt x="332" y="511"/>
                    </a:cubicBezTo>
                    <a:cubicBezTo>
                      <a:pt x="335" y="510"/>
                      <a:pt x="341" y="505"/>
                      <a:pt x="341" y="501"/>
                    </a:cubicBezTo>
                    <a:cubicBezTo>
                      <a:pt x="342" y="481"/>
                      <a:pt x="342" y="461"/>
                      <a:pt x="341" y="440"/>
                    </a:cubicBezTo>
                    <a:cubicBezTo>
                      <a:pt x="341" y="437"/>
                      <a:pt x="337" y="431"/>
                      <a:pt x="334" y="431"/>
                    </a:cubicBezTo>
                    <a:cubicBezTo>
                      <a:pt x="321" y="430"/>
                      <a:pt x="307" y="430"/>
                      <a:pt x="293" y="430"/>
                    </a:cubicBezTo>
                    <a:cubicBezTo>
                      <a:pt x="293" y="458"/>
                      <a:pt x="293" y="483"/>
                      <a:pt x="293" y="511"/>
                    </a:cubicBezTo>
                    <a:close/>
                    <a:moveTo>
                      <a:pt x="846" y="879"/>
                    </a:moveTo>
                    <a:cubicBezTo>
                      <a:pt x="864" y="879"/>
                      <a:pt x="879" y="879"/>
                      <a:pt x="895" y="879"/>
                    </a:cubicBezTo>
                    <a:cubicBezTo>
                      <a:pt x="895" y="852"/>
                      <a:pt x="895" y="826"/>
                      <a:pt x="895" y="799"/>
                    </a:cubicBezTo>
                    <a:cubicBezTo>
                      <a:pt x="880" y="799"/>
                      <a:pt x="866" y="799"/>
                      <a:pt x="853" y="800"/>
                    </a:cubicBezTo>
                    <a:cubicBezTo>
                      <a:pt x="850" y="800"/>
                      <a:pt x="846" y="804"/>
                      <a:pt x="846" y="806"/>
                    </a:cubicBezTo>
                    <a:cubicBezTo>
                      <a:pt x="846" y="830"/>
                      <a:pt x="846" y="854"/>
                      <a:pt x="846" y="879"/>
                    </a:cubicBezTo>
                    <a:close/>
                    <a:moveTo>
                      <a:pt x="975" y="513"/>
                    </a:moveTo>
                    <a:cubicBezTo>
                      <a:pt x="975" y="485"/>
                      <a:pt x="975" y="459"/>
                      <a:pt x="975" y="432"/>
                    </a:cubicBezTo>
                    <a:cubicBezTo>
                      <a:pt x="961" y="432"/>
                      <a:pt x="947" y="432"/>
                      <a:pt x="934" y="433"/>
                    </a:cubicBezTo>
                    <a:cubicBezTo>
                      <a:pt x="931" y="433"/>
                      <a:pt x="927" y="438"/>
                      <a:pt x="927" y="441"/>
                    </a:cubicBezTo>
                    <a:cubicBezTo>
                      <a:pt x="926" y="462"/>
                      <a:pt x="926" y="483"/>
                      <a:pt x="927" y="505"/>
                    </a:cubicBezTo>
                    <a:cubicBezTo>
                      <a:pt x="927" y="507"/>
                      <a:pt x="932" y="512"/>
                      <a:pt x="935" y="512"/>
                    </a:cubicBezTo>
                    <a:cubicBezTo>
                      <a:pt x="948" y="513"/>
                      <a:pt x="961" y="513"/>
                      <a:pt x="975" y="513"/>
                    </a:cubicBezTo>
                    <a:close/>
                    <a:moveTo>
                      <a:pt x="896" y="962"/>
                    </a:moveTo>
                    <a:cubicBezTo>
                      <a:pt x="896" y="962"/>
                      <a:pt x="896" y="962"/>
                      <a:pt x="896" y="962"/>
                    </a:cubicBezTo>
                    <a:cubicBezTo>
                      <a:pt x="896" y="952"/>
                      <a:pt x="896" y="942"/>
                      <a:pt x="896" y="931"/>
                    </a:cubicBezTo>
                    <a:cubicBezTo>
                      <a:pt x="895" y="928"/>
                      <a:pt x="892" y="922"/>
                      <a:pt x="891" y="922"/>
                    </a:cubicBezTo>
                    <a:cubicBezTo>
                      <a:pt x="876" y="922"/>
                      <a:pt x="862" y="921"/>
                      <a:pt x="848" y="924"/>
                    </a:cubicBezTo>
                    <a:cubicBezTo>
                      <a:pt x="845" y="925"/>
                      <a:pt x="846" y="943"/>
                      <a:pt x="846" y="953"/>
                    </a:cubicBezTo>
                    <a:cubicBezTo>
                      <a:pt x="846" y="957"/>
                      <a:pt x="846" y="961"/>
                      <a:pt x="846" y="965"/>
                    </a:cubicBezTo>
                    <a:cubicBezTo>
                      <a:pt x="846" y="1004"/>
                      <a:pt x="846" y="1004"/>
                      <a:pt x="885" y="1002"/>
                    </a:cubicBezTo>
                    <a:cubicBezTo>
                      <a:pt x="886" y="1002"/>
                      <a:pt x="886" y="1002"/>
                      <a:pt x="886" y="1002"/>
                    </a:cubicBezTo>
                    <a:cubicBezTo>
                      <a:pt x="894" y="1003"/>
                      <a:pt x="896" y="999"/>
                      <a:pt x="896" y="992"/>
                    </a:cubicBezTo>
                    <a:cubicBezTo>
                      <a:pt x="896" y="982"/>
                      <a:pt x="896" y="972"/>
                      <a:pt x="896" y="962"/>
                    </a:cubicBezTo>
                    <a:close/>
                    <a:moveTo>
                      <a:pt x="975" y="799"/>
                    </a:moveTo>
                    <a:cubicBezTo>
                      <a:pt x="961" y="799"/>
                      <a:pt x="947" y="799"/>
                      <a:pt x="933" y="800"/>
                    </a:cubicBezTo>
                    <a:cubicBezTo>
                      <a:pt x="931" y="800"/>
                      <a:pt x="927" y="805"/>
                      <a:pt x="927" y="807"/>
                    </a:cubicBezTo>
                    <a:cubicBezTo>
                      <a:pt x="926" y="829"/>
                      <a:pt x="926" y="850"/>
                      <a:pt x="927" y="871"/>
                    </a:cubicBezTo>
                    <a:cubicBezTo>
                      <a:pt x="927" y="874"/>
                      <a:pt x="931" y="879"/>
                      <a:pt x="933" y="879"/>
                    </a:cubicBezTo>
                    <a:cubicBezTo>
                      <a:pt x="947" y="880"/>
                      <a:pt x="961" y="879"/>
                      <a:pt x="975" y="879"/>
                    </a:cubicBezTo>
                    <a:cubicBezTo>
                      <a:pt x="975" y="852"/>
                      <a:pt x="975" y="826"/>
                      <a:pt x="975" y="799"/>
                    </a:cubicBezTo>
                    <a:close/>
                    <a:moveTo>
                      <a:pt x="765" y="878"/>
                    </a:moveTo>
                    <a:cubicBezTo>
                      <a:pt x="816" y="884"/>
                      <a:pt x="816" y="884"/>
                      <a:pt x="816" y="837"/>
                    </a:cubicBezTo>
                    <a:cubicBezTo>
                      <a:pt x="816" y="837"/>
                      <a:pt x="816" y="837"/>
                      <a:pt x="816" y="836"/>
                    </a:cubicBezTo>
                    <a:cubicBezTo>
                      <a:pt x="816" y="798"/>
                      <a:pt x="816" y="798"/>
                      <a:pt x="778" y="799"/>
                    </a:cubicBezTo>
                    <a:cubicBezTo>
                      <a:pt x="776" y="799"/>
                      <a:pt x="773" y="799"/>
                      <a:pt x="772" y="799"/>
                    </a:cubicBezTo>
                    <a:cubicBezTo>
                      <a:pt x="770" y="801"/>
                      <a:pt x="766" y="804"/>
                      <a:pt x="766" y="806"/>
                    </a:cubicBezTo>
                    <a:cubicBezTo>
                      <a:pt x="765" y="830"/>
                      <a:pt x="765" y="854"/>
                      <a:pt x="765" y="878"/>
                    </a:cubicBezTo>
                    <a:close/>
                    <a:moveTo>
                      <a:pt x="975" y="1002"/>
                    </a:moveTo>
                    <a:cubicBezTo>
                      <a:pt x="975" y="974"/>
                      <a:pt x="975" y="949"/>
                      <a:pt x="975" y="922"/>
                    </a:cubicBezTo>
                    <a:cubicBezTo>
                      <a:pt x="961" y="922"/>
                      <a:pt x="947" y="921"/>
                      <a:pt x="933" y="922"/>
                    </a:cubicBezTo>
                    <a:cubicBezTo>
                      <a:pt x="931" y="922"/>
                      <a:pt x="927" y="927"/>
                      <a:pt x="927" y="930"/>
                    </a:cubicBezTo>
                    <a:cubicBezTo>
                      <a:pt x="926" y="951"/>
                      <a:pt x="926" y="972"/>
                      <a:pt x="927" y="993"/>
                    </a:cubicBezTo>
                    <a:cubicBezTo>
                      <a:pt x="927" y="996"/>
                      <a:pt x="931" y="1002"/>
                      <a:pt x="934" y="1002"/>
                    </a:cubicBezTo>
                    <a:cubicBezTo>
                      <a:pt x="947" y="1003"/>
                      <a:pt x="961" y="1002"/>
                      <a:pt x="975" y="1002"/>
                    </a:cubicBezTo>
                    <a:close/>
                    <a:moveTo>
                      <a:pt x="503" y="104"/>
                    </a:moveTo>
                    <a:cubicBezTo>
                      <a:pt x="503" y="103"/>
                      <a:pt x="503" y="101"/>
                      <a:pt x="503" y="100"/>
                    </a:cubicBezTo>
                    <a:cubicBezTo>
                      <a:pt x="503" y="63"/>
                      <a:pt x="503" y="63"/>
                      <a:pt x="465" y="63"/>
                    </a:cubicBezTo>
                    <a:cubicBezTo>
                      <a:pt x="456" y="64"/>
                      <a:pt x="451" y="66"/>
                      <a:pt x="452" y="76"/>
                    </a:cubicBezTo>
                    <a:cubicBezTo>
                      <a:pt x="453" y="87"/>
                      <a:pt x="452" y="97"/>
                      <a:pt x="452" y="108"/>
                    </a:cubicBezTo>
                    <a:cubicBezTo>
                      <a:pt x="452" y="146"/>
                      <a:pt x="452" y="145"/>
                      <a:pt x="490" y="145"/>
                    </a:cubicBezTo>
                    <a:cubicBezTo>
                      <a:pt x="499" y="145"/>
                      <a:pt x="504" y="142"/>
                      <a:pt x="503" y="132"/>
                    </a:cubicBezTo>
                    <a:cubicBezTo>
                      <a:pt x="502" y="123"/>
                      <a:pt x="503" y="114"/>
                      <a:pt x="503" y="104"/>
                    </a:cubicBezTo>
                    <a:close/>
                    <a:moveTo>
                      <a:pt x="373" y="309"/>
                    </a:moveTo>
                    <a:cubicBezTo>
                      <a:pt x="373" y="336"/>
                      <a:pt x="373" y="362"/>
                      <a:pt x="373" y="389"/>
                    </a:cubicBezTo>
                    <a:cubicBezTo>
                      <a:pt x="388" y="389"/>
                      <a:pt x="401" y="390"/>
                      <a:pt x="414" y="389"/>
                    </a:cubicBezTo>
                    <a:cubicBezTo>
                      <a:pt x="417" y="389"/>
                      <a:pt x="422" y="384"/>
                      <a:pt x="422" y="381"/>
                    </a:cubicBezTo>
                    <a:cubicBezTo>
                      <a:pt x="422" y="358"/>
                      <a:pt x="422" y="334"/>
                      <a:pt x="422" y="309"/>
                    </a:cubicBezTo>
                    <a:cubicBezTo>
                      <a:pt x="405" y="309"/>
                      <a:pt x="389" y="309"/>
                      <a:pt x="373" y="309"/>
                    </a:cubicBezTo>
                    <a:close/>
                    <a:moveTo>
                      <a:pt x="503" y="349"/>
                    </a:moveTo>
                    <a:cubicBezTo>
                      <a:pt x="503" y="306"/>
                      <a:pt x="503" y="306"/>
                      <a:pt x="463" y="308"/>
                    </a:cubicBezTo>
                    <a:cubicBezTo>
                      <a:pt x="462" y="308"/>
                      <a:pt x="461" y="308"/>
                      <a:pt x="461" y="309"/>
                    </a:cubicBezTo>
                    <a:cubicBezTo>
                      <a:pt x="458" y="311"/>
                      <a:pt x="453" y="314"/>
                      <a:pt x="453" y="317"/>
                    </a:cubicBezTo>
                    <a:cubicBezTo>
                      <a:pt x="452" y="329"/>
                      <a:pt x="452" y="341"/>
                      <a:pt x="452" y="353"/>
                    </a:cubicBezTo>
                    <a:cubicBezTo>
                      <a:pt x="453" y="391"/>
                      <a:pt x="453" y="391"/>
                      <a:pt x="490" y="389"/>
                    </a:cubicBezTo>
                    <a:cubicBezTo>
                      <a:pt x="491" y="389"/>
                      <a:pt x="492" y="390"/>
                      <a:pt x="493" y="389"/>
                    </a:cubicBezTo>
                    <a:cubicBezTo>
                      <a:pt x="496" y="386"/>
                      <a:pt x="502" y="383"/>
                      <a:pt x="502" y="379"/>
                    </a:cubicBezTo>
                    <a:cubicBezTo>
                      <a:pt x="503" y="369"/>
                      <a:pt x="503" y="359"/>
                      <a:pt x="503" y="349"/>
                    </a:cubicBezTo>
                    <a:close/>
                    <a:moveTo>
                      <a:pt x="686" y="432"/>
                    </a:moveTo>
                    <a:cubicBezTo>
                      <a:pt x="686" y="460"/>
                      <a:pt x="686" y="486"/>
                      <a:pt x="686" y="513"/>
                    </a:cubicBezTo>
                    <a:cubicBezTo>
                      <a:pt x="700" y="513"/>
                      <a:pt x="714" y="513"/>
                      <a:pt x="727" y="512"/>
                    </a:cubicBezTo>
                    <a:cubicBezTo>
                      <a:pt x="730" y="512"/>
                      <a:pt x="735" y="507"/>
                      <a:pt x="735" y="504"/>
                    </a:cubicBezTo>
                    <a:cubicBezTo>
                      <a:pt x="735" y="483"/>
                      <a:pt x="736" y="463"/>
                      <a:pt x="735" y="442"/>
                    </a:cubicBezTo>
                    <a:cubicBezTo>
                      <a:pt x="735" y="439"/>
                      <a:pt x="729" y="433"/>
                      <a:pt x="726" y="433"/>
                    </a:cubicBezTo>
                    <a:cubicBezTo>
                      <a:pt x="713" y="432"/>
                      <a:pt x="700" y="432"/>
                      <a:pt x="686" y="432"/>
                    </a:cubicBezTo>
                    <a:close/>
                    <a:moveTo>
                      <a:pt x="896" y="310"/>
                    </a:moveTo>
                    <a:cubicBezTo>
                      <a:pt x="882" y="310"/>
                      <a:pt x="870" y="311"/>
                      <a:pt x="858" y="310"/>
                    </a:cubicBezTo>
                    <a:cubicBezTo>
                      <a:pt x="849" y="310"/>
                      <a:pt x="845" y="313"/>
                      <a:pt x="846" y="322"/>
                    </a:cubicBezTo>
                    <a:cubicBezTo>
                      <a:pt x="846" y="333"/>
                      <a:pt x="846" y="344"/>
                      <a:pt x="846" y="355"/>
                    </a:cubicBezTo>
                    <a:cubicBezTo>
                      <a:pt x="846" y="395"/>
                      <a:pt x="846" y="396"/>
                      <a:pt x="887" y="391"/>
                    </a:cubicBezTo>
                    <a:cubicBezTo>
                      <a:pt x="890" y="390"/>
                      <a:pt x="895" y="385"/>
                      <a:pt x="895" y="382"/>
                    </a:cubicBezTo>
                    <a:cubicBezTo>
                      <a:pt x="896" y="359"/>
                      <a:pt x="896" y="336"/>
                      <a:pt x="896" y="310"/>
                    </a:cubicBezTo>
                    <a:close/>
                    <a:moveTo>
                      <a:pt x="976" y="310"/>
                    </a:moveTo>
                    <a:cubicBezTo>
                      <a:pt x="962" y="310"/>
                      <a:pt x="949" y="311"/>
                      <a:pt x="937" y="310"/>
                    </a:cubicBezTo>
                    <a:cubicBezTo>
                      <a:pt x="928" y="310"/>
                      <a:pt x="926" y="314"/>
                      <a:pt x="926" y="322"/>
                    </a:cubicBezTo>
                    <a:cubicBezTo>
                      <a:pt x="927" y="333"/>
                      <a:pt x="926" y="343"/>
                      <a:pt x="926" y="354"/>
                    </a:cubicBezTo>
                    <a:cubicBezTo>
                      <a:pt x="926" y="393"/>
                      <a:pt x="926" y="393"/>
                      <a:pt x="966" y="391"/>
                    </a:cubicBezTo>
                    <a:cubicBezTo>
                      <a:pt x="966" y="391"/>
                      <a:pt x="967" y="391"/>
                      <a:pt x="967" y="391"/>
                    </a:cubicBezTo>
                    <a:cubicBezTo>
                      <a:pt x="970" y="388"/>
                      <a:pt x="976" y="385"/>
                      <a:pt x="976" y="382"/>
                    </a:cubicBezTo>
                    <a:cubicBezTo>
                      <a:pt x="976" y="359"/>
                      <a:pt x="976" y="336"/>
                      <a:pt x="976" y="310"/>
                    </a:cubicBezTo>
                    <a:close/>
                    <a:moveTo>
                      <a:pt x="452" y="632"/>
                    </a:moveTo>
                    <a:cubicBezTo>
                      <a:pt x="470" y="632"/>
                      <a:pt x="486" y="632"/>
                      <a:pt x="503" y="632"/>
                    </a:cubicBezTo>
                    <a:cubicBezTo>
                      <a:pt x="503" y="617"/>
                      <a:pt x="503" y="603"/>
                      <a:pt x="503" y="589"/>
                    </a:cubicBezTo>
                    <a:cubicBezTo>
                      <a:pt x="502" y="550"/>
                      <a:pt x="502" y="550"/>
                      <a:pt x="464" y="552"/>
                    </a:cubicBezTo>
                    <a:cubicBezTo>
                      <a:pt x="463" y="552"/>
                      <a:pt x="461" y="552"/>
                      <a:pt x="460" y="552"/>
                    </a:cubicBezTo>
                    <a:cubicBezTo>
                      <a:pt x="457" y="555"/>
                      <a:pt x="453" y="558"/>
                      <a:pt x="453" y="560"/>
                    </a:cubicBezTo>
                    <a:cubicBezTo>
                      <a:pt x="452" y="584"/>
                      <a:pt x="452" y="607"/>
                      <a:pt x="452" y="632"/>
                    </a:cubicBezTo>
                    <a:close/>
                    <a:moveTo>
                      <a:pt x="765" y="513"/>
                    </a:moveTo>
                    <a:cubicBezTo>
                      <a:pt x="781" y="513"/>
                      <a:pt x="794" y="513"/>
                      <a:pt x="807" y="512"/>
                    </a:cubicBezTo>
                    <a:cubicBezTo>
                      <a:pt x="810" y="512"/>
                      <a:pt x="815" y="507"/>
                      <a:pt x="815" y="503"/>
                    </a:cubicBezTo>
                    <a:cubicBezTo>
                      <a:pt x="816" y="483"/>
                      <a:pt x="816" y="463"/>
                      <a:pt x="815" y="443"/>
                    </a:cubicBezTo>
                    <a:cubicBezTo>
                      <a:pt x="815" y="439"/>
                      <a:pt x="810" y="433"/>
                      <a:pt x="806" y="433"/>
                    </a:cubicBezTo>
                    <a:cubicBezTo>
                      <a:pt x="796" y="431"/>
                      <a:pt x="785" y="432"/>
                      <a:pt x="774" y="433"/>
                    </a:cubicBezTo>
                    <a:cubicBezTo>
                      <a:pt x="771" y="433"/>
                      <a:pt x="766" y="438"/>
                      <a:pt x="766" y="441"/>
                    </a:cubicBezTo>
                    <a:cubicBezTo>
                      <a:pt x="765" y="464"/>
                      <a:pt x="765" y="487"/>
                      <a:pt x="765" y="513"/>
                    </a:cubicBezTo>
                    <a:close/>
                    <a:moveTo>
                      <a:pt x="895" y="432"/>
                    </a:moveTo>
                    <a:cubicBezTo>
                      <a:pt x="880" y="432"/>
                      <a:pt x="867" y="432"/>
                      <a:pt x="855" y="433"/>
                    </a:cubicBezTo>
                    <a:cubicBezTo>
                      <a:pt x="852" y="433"/>
                      <a:pt x="846" y="437"/>
                      <a:pt x="846" y="439"/>
                    </a:cubicBezTo>
                    <a:cubicBezTo>
                      <a:pt x="846" y="463"/>
                      <a:pt x="846" y="488"/>
                      <a:pt x="846" y="512"/>
                    </a:cubicBezTo>
                    <a:cubicBezTo>
                      <a:pt x="864" y="512"/>
                      <a:pt x="879" y="512"/>
                      <a:pt x="895" y="512"/>
                    </a:cubicBezTo>
                    <a:cubicBezTo>
                      <a:pt x="895" y="485"/>
                      <a:pt x="895" y="460"/>
                      <a:pt x="895" y="432"/>
                    </a:cubicBezTo>
                    <a:close/>
                    <a:moveTo>
                      <a:pt x="1057" y="513"/>
                    </a:moveTo>
                    <a:cubicBezTo>
                      <a:pt x="1057" y="487"/>
                      <a:pt x="1057" y="464"/>
                      <a:pt x="1056" y="441"/>
                    </a:cubicBezTo>
                    <a:cubicBezTo>
                      <a:pt x="1056" y="438"/>
                      <a:pt x="1051" y="433"/>
                      <a:pt x="1048" y="433"/>
                    </a:cubicBezTo>
                    <a:cubicBezTo>
                      <a:pt x="1037" y="432"/>
                      <a:pt x="1027" y="431"/>
                      <a:pt x="1017" y="433"/>
                    </a:cubicBezTo>
                    <a:cubicBezTo>
                      <a:pt x="1013" y="433"/>
                      <a:pt x="1008" y="439"/>
                      <a:pt x="1007" y="442"/>
                    </a:cubicBezTo>
                    <a:cubicBezTo>
                      <a:pt x="1007" y="463"/>
                      <a:pt x="1007" y="484"/>
                      <a:pt x="1007" y="504"/>
                    </a:cubicBezTo>
                    <a:cubicBezTo>
                      <a:pt x="1007" y="507"/>
                      <a:pt x="1012" y="512"/>
                      <a:pt x="1015" y="512"/>
                    </a:cubicBezTo>
                    <a:cubicBezTo>
                      <a:pt x="1028" y="513"/>
                      <a:pt x="1042" y="513"/>
                      <a:pt x="1057" y="513"/>
                    </a:cubicBezTo>
                    <a:close/>
                    <a:moveTo>
                      <a:pt x="261" y="633"/>
                    </a:moveTo>
                    <a:cubicBezTo>
                      <a:pt x="261" y="617"/>
                      <a:pt x="261" y="603"/>
                      <a:pt x="261" y="589"/>
                    </a:cubicBezTo>
                    <a:cubicBezTo>
                      <a:pt x="260" y="544"/>
                      <a:pt x="270" y="553"/>
                      <a:pt x="221" y="553"/>
                    </a:cubicBezTo>
                    <a:cubicBezTo>
                      <a:pt x="218" y="553"/>
                      <a:pt x="212" y="558"/>
                      <a:pt x="211" y="562"/>
                    </a:cubicBezTo>
                    <a:cubicBezTo>
                      <a:pt x="211" y="582"/>
                      <a:pt x="211" y="603"/>
                      <a:pt x="211" y="624"/>
                    </a:cubicBezTo>
                    <a:cubicBezTo>
                      <a:pt x="211" y="627"/>
                      <a:pt x="217" y="632"/>
                      <a:pt x="220" y="632"/>
                    </a:cubicBezTo>
                    <a:cubicBezTo>
                      <a:pt x="233" y="633"/>
                      <a:pt x="246" y="633"/>
                      <a:pt x="261" y="633"/>
                    </a:cubicBezTo>
                    <a:close/>
                    <a:moveTo>
                      <a:pt x="341" y="632"/>
                    </a:moveTo>
                    <a:cubicBezTo>
                      <a:pt x="341" y="607"/>
                      <a:pt x="342" y="584"/>
                      <a:pt x="341" y="561"/>
                    </a:cubicBezTo>
                    <a:cubicBezTo>
                      <a:pt x="341" y="558"/>
                      <a:pt x="336" y="553"/>
                      <a:pt x="333" y="553"/>
                    </a:cubicBezTo>
                    <a:cubicBezTo>
                      <a:pt x="320" y="552"/>
                      <a:pt x="307" y="552"/>
                      <a:pt x="293" y="552"/>
                    </a:cubicBezTo>
                    <a:cubicBezTo>
                      <a:pt x="293" y="580"/>
                      <a:pt x="293" y="606"/>
                      <a:pt x="293" y="632"/>
                    </a:cubicBezTo>
                    <a:cubicBezTo>
                      <a:pt x="309" y="632"/>
                      <a:pt x="324" y="632"/>
                      <a:pt x="341" y="632"/>
                    </a:cubicBezTo>
                    <a:close/>
                    <a:moveTo>
                      <a:pt x="373" y="552"/>
                    </a:moveTo>
                    <a:cubicBezTo>
                      <a:pt x="373" y="580"/>
                      <a:pt x="373" y="606"/>
                      <a:pt x="373" y="632"/>
                    </a:cubicBezTo>
                    <a:cubicBezTo>
                      <a:pt x="389" y="632"/>
                      <a:pt x="405" y="632"/>
                      <a:pt x="422" y="632"/>
                    </a:cubicBezTo>
                    <a:cubicBezTo>
                      <a:pt x="422" y="607"/>
                      <a:pt x="422" y="584"/>
                      <a:pt x="422" y="561"/>
                    </a:cubicBezTo>
                    <a:cubicBezTo>
                      <a:pt x="422" y="558"/>
                      <a:pt x="416" y="553"/>
                      <a:pt x="413" y="553"/>
                    </a:cubicBezTo>
                    <a:cubicBezTo>
                      <a:pt x="400" y="552"/>
                      <a:pt x="387" y="552"/>
                      <a:pt x="373" y="552"/>
                    </a:cubicBezTo>
                    <a:close/>
                    <a:moveTo>
                      <a:pt x="685" y="595"/>
                    </a:moveTo>
                    <a:cubicBezTo>
                      <a:pt x="685" y="596"/>
                      <a:pt x="685" y="597"/>
                      <a:pt x="685" y="599"/>
                    </a:cubicBezTo>
                    <a:cubicBezTo>
                      <a:pt x="686" y="644"/>
                      <a:pt x="676" y="634"/>
                      <a:pt x="725" y="636"/>
                    </a:cubicBezTo>
                    <a:cubicBezTo>
                      <a:pt x="732" y="636"/>
                      <a:pt x="735" y="633"/>
                      <a:pt x="735" y="625"/>
                    </a:cubicBezTo>
                    <a:cubicBezTo>
                      <a:pt x="735" y="605"/>
                      <a:pt x="736" y="585"/>
                      <a:pt x="735" y="565"/>
                    </a:cubicBezTo>
                    <a:cubicBezTo>
                      <a:pt x="735" y="562"/>
                      <a:pt x="731" y="556"/>
                      <a:pt x="729" y="556"/>
                    </a:cubicBezTo>
                    <a:cubicBezTo>
                      <a:pt x="715" y="555"/>
                      <a:pt x="700" y="554"/>
                      <a:pt x="688" y="558"/>
                    </a:cubicBezTo>
                    <a:cubicBezTo>
                      <a:pt x="684" y="559"/>
                      <a:pt x="686" y="577"/>
                      <a:pt x="685" y="588"/>
                    </a:cubicBezTo>
                    <a:cubicBezTo>
                      <a:pt x="685" y="590"/>
                      <a:pt x="685" y="592"/>
                      <a:pt x="685" y="595"/>
                    </a:cubicBezTo>
                    <a:close/>
                    <a:moveTo>
                      <a:pt x="765" y="595"/>
                    </a:moveTo>
                    <a:cubicBezTo>
                      <a:pt x="765" y="605"/>
                      <a:pt x="764" y="615"/>
                      <a:pt x="766" y="625"/>
                    </a:cubicBezTo>
                    <a:cubicBezTo>
                      <a:pt x="766" y="629"/>
                      <a:pt x="771" y="635"/>
                      <a:pt x="775" y="635"/>
                    </a:cubicBezTo>
                    <a:cubicBezTo>
                      <a:pt x="785" y="636"/>
                      <a:pt x="795" y="635"/>
                      <a:pt x="805" y="636"/>
                    </a:cubicBezTo>
                    <a:cubicBezTo>
                      <a:pt x="813" y="636"/>
                      <a:pt x="816" y="633"/>
                      <a:pt x="816" y="625"/>
                    </a:cubicBezTo>
                    <a:cubicBezTo>
                      <a:pt x="815" y="614"/>
                      <a:pt x="816" y="603"/>
                      <a:pt x="816" y="592"/>
                    </a:cubicBezTo>
                    <a:cubicBezTo>
                      <a:pt x="816" y="554"/>
                      <a:pt x="816" y="554"/>
                      <a:pt x="778" y="555"/>
                    </a:cubicBezTo>
                    <a:cubicBezTo>
                      <a:pt x="777" y="555"/>
                      <a:pt x="776" y="554"/>
                      <a:pt x="775" y="555"/>
                    </a:cubicBezTo>
                    <a:cubicBezTo>
                      <a:pt x="772" y="558"/>
                      <a:pt x="766" y="561"/>
                      <a:pt x="766" y="565"/>
                    </a:cubicBezTo>
                    <a:cubicBezTo>
                      <a:pt x="764" y="575"/>
                      <a:pt x="765" y="585"/>
                      <a:pt x="765" y="595"/>
                    </a:cubicBezTo>
                    <a:close/>
                    <a:moveTo>
                      <a:pt x="896" y="596"/>
                    </a:moveTo>
                    <a:cubicBezTo>
                      <a:pt x="896" y="553"/>
                      <a:pt x="896" y="553"/>
                      <a:pt x="857" y="555"/>
                    </a:cubicBezTo>
                    <a:cubicBezTo>
                      <a:pt x="856" y="555"/>
                      <a:pt x="855" y="555"/>
                      <a:pt x="854" y="555"/>
                    </a:cubicBezTo>
                    <a:cubicBezTo>
                      <a:pt x="851" y="558"/>
                      <a:pt x="846" y="560"/>
                      <a:pt x="846" y="563"/>
                    </a:cubicBezTo>
                    <a:cubicBezTo>
                      <a:pt x="846" y="584"/>
                      <a:pt x="846" y="606"/>
                      <a:pt x="846" y="627"/>
                    </a:cubicBezTo>
                    <a:cubicBezTo>
                      <a:pt x="846" y="630"/>
                      <a:pt x="850" y="635"/>
                      <a:pt x="853" y="635"/>
                    </a:cubicBezTo>
                    <a:cubicBezTo>
                      <a:pt x="866" y="635"/>
                      <a:pt x="881" y="637"/>
                      <a:pt x="893" y="633"/>
                    </a:cubicBezTo>
                    <a:cubicBezTo>
                      <a:pt x="897" y="631"/>
                      <a:pt x="895" y="612"/>
                      <a:pt x="896" y="601"/>
                    </a:cubicBezTo>
                    <a:cubicBezTo>
                      <a:pt x="896" y="600"/>
                      <a:pt x="896" y="598"/>
                      <a:pt x="896" y="596"/>
                    </a:cubicBezTo>
                    <a:close/>
                    <a:moveTo>
                      <a:pt x="976" y="555"/>
                    </a:moveTo>
                    <a:cubicBezTo>
                      <a:pt x="961" y="555"/>
                      <a:pt x="948" y="554"/>
                      <a:pt x="935" y="555"/>
                    </a:cubicBezTo>
                    <a:cubicBezTo>
                      <a:pt x="932" y="556"/>
                      <a:pt x="927" y="561"/>
                      <a:pt x="927" y="564"/>
                    </a:cubicBezTo>
                    <a:cubicBezTo>
                      <a:pt x="926" y="585"/>
                      <a:pt x="926" y="606"/>
                      <a:pt x="927" y="627"/>
                    </a:cubicBezTo>
                    <a:cubicBezTo>
                      <a:pt x="927" y="630"/>
                      <a:pt x="931" y="635"/>
                      <a:pt x="933" y="635"/>
                    </a:cubicBezTo>
                    <a:cubicBezTo>
                      <a:pt x="947" y="636"/>
                      <a:pt x="961" y="635"/>
                      <a:pt x="976" y="635"/>
                    </a:cubicBezTo>
                    <a:cubicBezTo>
                      <a:pt x="976" y="608"/>
                      <a:pt x="976" y="582"/>
                      <a:pt x="976" y="555"/>
                    </a:cubicBezTo>
                    <a:close/>
                    <a:moveTo>
                      <a:pt x="765" y="717"/>
                    </a:moveTo>
                    <a:cubicBezTo>
                      <a:pt x="765" y="760"/>
                      <a:pt x="765" y="760"/>
                      <a:pt x="804" y="758"/>
                    </a:cubicBezTo>
                    <a:cubicBezTo>
                      <a:pt x="812" y="758"/>
                      <a:pt x="816" y="755"/>
                      <a:pt x="816" y="747"/>
                    </a:cubicBezTo>
                    <a:cubicBezTo>
                      <a:pt x="815" y="735"/>
                      <a:pt x="816" y="724"/>
                      <a:pt x="816" y="713"/>
                    </a:cubicBezTo>
                    <a:cubicBezTo>
                      <a:pt x="816" y="675"/>
                      <a:pt x="816" y="675"/>
                      <a:pt x="777" y="677"/>
                    </a:cubicBezTo>
                    <a:cubicBezTo>
                      <a:pt x="768" y="677"/>
                      <a:pt x="765" y="679"/>
                      <a:pt x="765" y="688"/>
                    </a:cubicBezTo>
                    <a:cubicBezTo>
                      <a:pt x="766" y="698"/>
                      <a:pt x="765" y="707"/>
                      <a:pt x="765" y="717"/>
                    </a:cubicBezTo>
                    <a:close/>
                    <a:moveTo>
                      <a:pt x="896" y="717"/>
                    </a:moveTo>
                    <a:cubicBezTo>
                      <a:pt x="896" y="675"/>
                      <a:pt x="896" y="675"/>
                      <a:pt x="857" y="677"/>
                    </a:cubicBezTo>
                    <a:cubicBezTo>
                      <a:pt x="856" y="677"/>
                      <a:pt x="854" y="676"/>
                      <a:pt x="853" y="677"/>
                    </a:cubicBezTo>
                    <a:cubicBezTo>
                      <a:pt x="851" y="680"/>
                      <a:pt x="846" y="682"/>
                      <a:pt x="846" y="685"/>
                    </a:cubicBezTo>
                    <a:cubicBezTo>
                      <a:pt x="846" y="707"/>
                      <a:pt x="846" y="728"/>
                      <a:pt x="846" y="750"/>
                    </a:cubicBezTo>
                    <a:cubicBezTo>
                      <a:pt x="846" y="753"/>
                      <a:pt x="851" y="757"/>
                      <a:pt x="854" y="757"/>
                    </a:cubicBezTo>
                    <a:cubicBezTo>
                      <a:pt x="891" y="764"/>
                      <a:pt x="896" y="760"/>
                      <a:pt x="896" y="723"/>
                    </a:cubicBezTo>
                    <a:cubicBezTo>
                      <a:pt x="896" y="721"/>
                      <a:pt x="896" y="719"/>
                      <a:pt x="896" y="717"/>
                    </a:cubicBezTo>
                    <a:close/>
                    <a:moveTo>
                      <a:pt x="976" y="677"/>
                    </a:moveTo>
                    <a:cubicBezTo>
                      <a:pt x="969" y="677"/>
                      <a:pt x="965" y="677"/>
                      <a:pt x="960" y="677"/>
                    </a:cubicBezTo>
                    <a:cubicBezTo>
                      <a:pt x="926" y="677"/>
                      <a:pt x="926" y="677"/>
                      <a:pt x="926" y="710"/>
                    </a:cubicBezTo>
                    <a:cubicBezTo>
                      <a:pt x="926" y="714"/>
                      <a:pt x="926" y="717"/>
                      <a:pt x="926" y="721"/>
                    </a:cubicBezTo>
                    <a:cubicBezTo>
                      <a:pt x="926" y="761"/>
                      <a:pt x="926" y="761"/>
                      <a:pt x="966" y="758"/>
                    </a:cubicBezTo>
                    <a:cubicBezTo>
                      <a:pt x="967" y="758"/>
                      <a:pt x="968" y="758"/>
                      <a:pt x="968" y="758"/>
                    </a:cubicBezTo>
                    <a:cubicBezTo>
                      <a:pt x="971" y="755"/>
                      <a:pt x="976" y="752"/>
                      <a:pt x="976" y="750"/>
                    </a:cubicBezTo>
                    <a:cubicBezTo>
                      <a:pt x="976" y="726"/>
                      <a:pt x="976" y="703"/>
                      <a:pt x="976" y="677"/>
                    </a:cubicBezTo>
                    <a:close/>
                    <a:moveTo>
                      <a:pt x="1057" y="718"/>
                    </a:moveTo>
                    <a:cubicBezTo>
                      <a:pt x="1057" y="716"/>
                      <a:pt x="1057" y="715"/>
                      <a:pt x="1057" y="713"/>
                    </a:cubicBezTo>
                    <a:cubicBezTo>
                      <a:pt x="1057" y="674"/>
                      <a:pt x="1057" y="674"/>
                      <a:pt x="1018" y="677"/>
                    </a:cubicBezTo>
                    <a:cubicBezTo>
                      <a:pt x="1010" y="677"/>
                      <a:pt x="1007" y="679"/>
                      <a:pt x="1007" y="687"/>
                    </a:cubicBezTo>
                    <a:cubicBezTo>
                      <a:pt x="1007" y="708"/>
                      <a:pt x="1007" y="728"/>
                      <a:pt x="1007" y="748"/>
                    </a:cubicBezTo>
                    <a:cubicBezTo>
                      <a:pt x="1008" y="751"/>
                      <a:pt x="1012" y="757"/>
                      <a:pt x="1016" y="757"/>
                    </a:cubicBezTo>
                    <a:cubicBezTo>
                      <a:pt x="1055" y="763"/>
                      <a:pt x="1057" y="761"/>
                      <a:pt x="1057" y="722"/>
                    </a:cubicBezTo>
                    <a:cubicBezTo>
                      <a:pt x="1057" y="721"/>
                      <a:pt x="1057" y="720"/>
                      <a:pt x="1057" y="718"/>
                    </a:cubicBezTo>
                    <a:close/>
                    <a:moveTo>
                      <a:pt x="685" y="879"/>
                    </a:moveTo>
                    <a:cubicBezTo>
                      <a:pt x="735" y="884"/>
                      <a:pt x="735" y="884"/>
                      <a:pt x="735" y="837"/>
                    </a:cubicBezTo>
                    <a:cubicBezTo>
                      <a:pt x="735" y="796"/>
                      <a:pt x="735" y="796"/>
                      <a:pt x="695" y="799"/>
                    </a:cubicBezTo>
                    <a:cubicBezTo>
                      <a:pt x="694" y="799"/>
                      <a:pt x="693" y="799"/>
                      <a:pt x="692" y="799"/>
                    </a:cubicBezTo>
                    <a:cubicBezTo>
                      <a:pt x="690" y="801"/>
                      <a:pt x="685" y="804"/>
                      <a:pt x="685" y="806"/>
                    </a:cubicBezTo>
                    <a:cubicBezTo>
                      <a:pt x="685" y="830"/>
                      <a:pt x="685" y="854"/>
                      <a:pt x="685" y="879"/>
                    </a:cubicBezTo>
                    <a:close/>
                    <a:moveTo>
                      <a:pt x="1057" y="880"/>
                    </a:moveTo>
                    <a:cubicBezTo>
                      <a:pt x="1057" y="854"/>
                      <a:pt x="1057" y="831"/>
                      <a:pt x="1056" y="808"/>
                    </a:cubicBezTo>
                    <a:cubicBezTo>
                      <a:pt x="1056" y="805"/>
                      <a:pt x="1052" y="800"/>
                      <a:pt x="1049" y="800"/>
                    </a:cubicBezTo>
                    <a:cubicBezTo>
                      <a:pt x="1038" y="799"/>
                      <a:pt x="1027" y="799"/>
                      <a:pt x="1016" y="800"/>
                    </a:cubicBezTo>
                    <a:cubicBezTo>
                      <a:pt x="1013" y="800"/>
                      <a:pt x="1008" y="805"/>
                      <a:pt x="1007" y="807"/>
                    </a:cubicBezTo>
                    <a:cubicBezTo>
                      <a:pt x="1007" y="829"/>
                      <a:pt x="1007" y="850"/>
                      <a:pt x="1007" y="871"/>
                    </a:cubicBezTo>
                    <a:cubicBezTo>
                      <a:pt x="1008" y="874"/>
                      <a:pt x="1012" y="879"/>
                      <a:pt x="1015" y="879"/>
                    </a:cubicBezTo>
                    <a:cubicBezTo>
                      <a:pt x="1028" y="880"/>
                      <a:pt x="1042" y="880"/>
                      <a:pt x="1057" y="880"/>
                    </a:cubicBezTo>
                    <a:close/>
                    <a:moveTo>
                      <a:pt x="816" y="962"/>
                    </a:moveTo>
                    <a:cubicBezTo>
                      <a:pt x="816" y="952"/>
                      <a:pt x="816" y="942"/>
                      <a:pt x="815" y="932"/>
                    </a:cubicBezTo>
                    <a:cubicBezTo>
                      <a:pt x="815" y="928"/>
                      <a:pt x="811" y="922"/>
                      <a:pt x="809" y="922"/>
                    </a:cubicBezTo>
                    <a:cubicBezTo>
                      <a:pt x="795" y="922"/>
                      <a:pt x="780" y="920"/>
                      <a:pt x="768" y="925"/>
                    </a:cubicBezTo>
                    <a:cubicBezTo>
                      <a:pt x="764" y="926"/>
                      <a:pt x="766" y="945"/>
                      <a:pt x="765" y="956"/>
                    </a:cubicBezTo>
                    <a:cubicBezTo>
                      <a:pt x="765" y="959"/>
                      <a:pt x="765" y="962"/>
                      <a:pt x="765" y="965"/>
                    </a:cubicBezTo>
                    <a:cubicBezTo>
                      <a:pt x="765" y="1005"/>
                      <a:pt x="765" y="1005"/>
                      <a:pt x="804" y="1002"/>
                    </a:cubicBezTo>
                    <a:cubicBezTo>
                      <a:pt x="805" y="1002"/>
                      <a:pt x="805" y="1002"/>
                      <a:pt x="806" y="1002"/>
                    </a:cubicBezTo>
                    <a:cubicBezTo>
                      <a:pt x="809" y="999"/>
                      <a:pt x="815" y="996"/>
                      <a:pt x="815" y="992"/>
                    </a:cubicBezTo>
                    <a:cubicBezTo>
                      <a:pt x="816" y="982"/>
                      <a:pt x="816" y="972"/>
                      <a:pt x="816" y="962"/>
                    </a:cubicBezTo>
                    <a:close/>
                    <a:moveTo>
                      <a:pt x="292" y="144"/>
                    </a:moveTo>
                    <a:cubicBezTo>
                      <a:pt x="307" y="144"/>
                      <a:pt x="321" y="145"/>
                      <a:pt x="334" y="144"/>
                    </a:cubicBezTo>
                    <a:cubicBezTo>
                      <a:pt x="337" y="144"/>
                      <a:pt x="341" y="138"/>
                      <a:pt x="341" y="134"/>
                    </a:cubicBezTo>
                    <a:cubicBezTo>
                      <a:pt x="342" y="123"/>
                      <a:pt x="342" y="111"/>
                      <a:pt x="342" y="100"/>
                    </a:cubicBezTo>
                    <a:cubicBezTo>
                      <a:pt x="342" y="62"/>
                      <a:pt x="342" y="62"/>
                      <a:pt x="304" y="64"/>
                    </a:cubicBezTo>
                    <a:cubicBezTo>
                      <a:pt x="302" y="64"/>
                      <a:pt x="300" y="63"/>
                      <a:pt x="298" y="64"/>
                    </a:cubicBezTo>
                    <a:cubicBezTo>
                      <a:pt x="296" y="66"/>
                      <a:pt x="292" y="69"/>
                      <a:pt x="292" y="71"/>
                    </a:cubicBezTo>
                    <a:cubicBezTo>
                      <a:pt x="292" y="95"/>
                      <a:pt x="292" y="119"/>
                      <a:pt x="292" y="144"/>
                    </a:cubicBezTo>
                    <a:close/>
                    <a:moveTo>
                      <a:pt x="1057" y="962"/>
                    </a:moveTo>
                    <a:cubicBezTo>
                      <a:pt x="1057" y="920"/>
                      <a:pt x="1057" y="920"/>
                      <a:pt x="1018" y="922"/>
                    </a:cubicBezTo>
                    <a:cubicBezTo>
                      <a:pt x="1017" y="922"/>
                      <a:pt x="1016" y="921"/>
                      <a:pt x="1015" y="922"/>
                    </a:cubicBezTo>
                    <a:cubicBezTo>
                      <a:pt x="1012" y="924"/>
                      <a:pt x="1007" y="927"/>
                      <a:pt x="1007" y="930"/>
                    </a:cubicBezTo>
                    <a:cubicBezTo>
                      <a:pt x="1007" y="951"/>
                      <a:pt x="1007" y="972"/>
                      <a:pt x="1007" y="993"/>
                    </a:cubicBezTo>
                    <a:cubicBezTo>
                      <a:pt x="1008" y="996"/>
                      <a:pt x="1013" y="1001"/>
                      <a:pt x="1017" y="1002"/>
                    </a:cubicBezTo>
                    <a:cubicBezTo>
                      <a:pt x="1057" y="1006"/>
                      <a:pt x="1057" y="1005"/>
                      <a:pt x="1057" y="966"/>
                    </a:cubicBezTo>
                    <a:cubicBezTo>
                      <a:pt x="1057" y="964"/>
                      <a:pt x="1057" y="963"/>
                      <a:pt x="1057" y="962"/>
                    </a:cubicBezTo>
                    <a:close/>
                    <a:moveTo>
                      <a:pt x="373" y="144"/>
                    </a:moveTo>
                    <a:cubicBezTo>
                      <a:pt x="387" y="144"/>
                      <a:pt x="400" y="145"/>
                      <a:pt x="413" y="144"/>
                    </a:cubicBezTo>
                    <a:cubicBezTo>
                      <a:pt x="416" y="144"/>
                      <a:pt x="422" y="138"/>
                      <a:pt x="422" y="135"/>
                    </a:cubicBezTo>
                    <a:cubicBezTo>
                      <a:pt x="422" y="114"/>
                      <a:pt x="422" y="94"/>
                      <a:pt x="422" y="73"/>
                    </a:cubicBezTo>
                    <a:cubicBezTo>
                      <a:pt x="422" y="70"/>
                      <a:pt x="418" y="65"/>
                      <a:pt x="415" y="64"/>
                    </a:cubicBezTo>
                    <a:cubicBezTo>
                      <a:pt x="401" y="64"/>
                      <a:pt x="387" y="64"/>
                      <a:pt x="373" y="64"/>
                    </a:cubicBezTo>
                    <a:cubicBezTo>
                      <a:pt x="373" y="92"/>
                      <a:pt x="373" y="117"/>
                      <a:pt x="373" y="144"/>
                    </a:cubicBezTo>
                    <a:close/>
                    <a:moveTo>
                      <a:pt x="685" y="716"/>
                    </a:moveTo>
                    <a:cubicBezTo>
                      <a:pt x="685" y="761"/>
                      <a:pt x="685" y="761"/>
                      <a:pt x="724" y="758"/>
                    </a:cubicBezTo>
                    <a:cubicBezTo>
                      <a:pt x="724" y="758"/>
                      <a:pt x="725" y="758"/>
                      <a:pt x="725" y="758"/>
                    </a:cubicBezTo>
                    <a:cubicBezTo>
                      <a:pt x="729" y="754"/>
                      <a:pt x="734" y="751"/>
                      <a:pt x="735" y="747"/>
                    </a:cubicBezTo>
                    <a:cubicBezTo>
                      <a:pt x="736" y="727"/>
                      <a:pt x="735" y="707"/>
                      <a:pt x="735" y="686"/>
                    </a:cubicBezTo>
                    <a:cubicBezTo>
                      <a:pt x="735" y="683"/>
                      <a:pt x="729" y="678"/>
                      <a:pt x="726" y="677"/>
                    </a:cubicBezTo>
                    <a:cubicBezTo>
                      <a:pt x="687" y="671"/>
                      <a:pt x="685" y="673"/>
                      <a:pt x="685" y="712"/>
                    </a:cubicBezTo>
                    <a:cubicBezTo>
                      <a:pt x="685" y="713"/>
                      <a:pt x="685" y="715"/>
                      <a:pt x="685" y="716"/>
                    </a:cubicBezTo>
                    <a:close/>
                    <a:moveTo>
                      <a:pt x="1007" y="354"/>
                    </a:moveTo>
                    <a:cubicBezTo>
                      <a:pt x="1008" y="400"/>
                      <a:pt x="998" y="390"/>
                      <a:pt x="1046" y="391"/>
                    </a:cubicBezTo>
                    <a:cubicBezTo>
                      <a:pt x="1054" y="391"/>
                      <a:pt x="1057" y="388"/>
                      <a:pt x="1057" y="381"/>
                    </a:cubicBezTo>
                    <a:cubicBezTo>
                      <a:pt x="1057" y="360"/>
                      <a:pt x="1057" y="340"/>
                      <a:pt x="1057" y="320"/>
                    </a:cubicBezTo>
                    <a:cubicBezTo>
                      <a:pt x="1056" y="316"/>
                      <a:pt x="1052" y="311"/>
                      <a:pt x="1049" y="311"/>
                    </a:cubicBezTo>
                    <a:cubicBezTo>
                      <a:pt x="1013" y="304"/>
                      <a:pt x="1007" y="308"/>
                      <a:pt x="1007" y="344"/>
                    </a:cubicBezTo>
                    <a:cubicBezTo>
                      <a:pt x="1007" y="347"/>
                      <a:pt x="1007" y="349"/>
                      <a:pt x="1007" y="354"/>
                    </a:cubicBezTo>
                    <a:close/>
                    <a:moveTo>
                      <a:pt x="816" y="351"/>
                    </a:moveTo>
                    <a:cubicBezTo>
                      <a:pt x="816" y="351"/>
                      <a:pt x="816" y="351"/>
                      <a:pt x="816" y="351"/>
                    </a:cubicBezTo>
                    <a:cubicBezTo>
                      <a:pt x="816" y="341"/>
                      <a:pt x="815" y="331"/>
                      <a:pt x="816" y="321"/>
                    </a:cubicBezTo>
                    <a:cubicBezTo>
                      <a:pt x="816" y="314"/>
                      <a:pt x="814" y="310"/>
                      <a:pt x="806" y="310"/>
                    </a:cubicBezTo>
                    <a:cubicBezTo>
                      <a:pt x="796" y="310"/>
                      <a:pt x="785" y="310"/>
                      <a:pt x="774" y="311"/>
                    </a:cubicBezTo>
                    <a:cubicBezTo>
                      <a:pt x="771" y="311"/>
                      <a:pt x="766" y="316"/>
                      <a:pt x="766" y="320"/>
                    </a:cubicBezTo>
                    <a:cubicBezTo>
                      <a:pt x="765" y="340"/>
                      <a:pt x="765" y="361"/>
                      <a:pt x="766" y="382"/>
                    </a:cubicBezTo>
                    <a:cubicBezTo>
                      <a:pt x="766" y="385"/>
                      <a:pt x="770" y="390"/>
                      <a:pt x="772" y="391"/>
                    </a:cubicBezTo>
                    <a:cubicBezTo>
                      <a:pt x="786" y="391"/>
                      <a:pt x="800" y="392"/>
                      <a:pt x="813" y="388"/>
                    </a:cubicBezTo>
                    <a:cubicBezTo>
                      <a:pt x="817" y="386"/>
                      <a:pt x="815" y="369"/>
                      <a:pt x="816" y="358"/>
                    </a:cubicBezTo>
                    <a:cubicBezTo>
                      <a:pt x="816" y="356"/>
                      <a:pt x="816" y="353"/>
                      <a:pt x="816" y="351"/>
                    </a:cubicBezTo>
                    <a:close/>
                    <a:moveTo>
                      <a:pt x="293" y="389"/>
                    </a:moveTo>
                    <a:cubicBezTo>
                      <a:pt x="307" y="389"/>
                      <a:pt x="321" y="390"/>
                      <a:pt x="335" y="389"/>
                    </a:cubicBezTo>
                    <a:cubicBezTo>
                      <a:pt x="337" y="388"/>
                      <a:pt x="341" y="382"/>
                      <a:pt x="341" y="379"/>
                    </a:cubicBezTo>
                    <a:cubicBezTo>
                      <a:pt x="342" y="359"/>
                      <a:pt x="342" y="338"/>
                      <a:pt x="341" y="318"/>
                    </a:cubicBezTo>
                    <a:cubicBezTo>
                      <a:pt x="341" y="315"/>
                      <a:pt x="337" y="309"/>
                      <a:pt x="334" y="309"/>
                    </a:cubicBezTo>
                    <a:cubicBezTo>
                      <a:pt x="321" y="308"/>
                      <a:pt x="307" y="309"/>
                      <a:pt x="293" y="309"/>
                    </a:cubicBezTo>
                    <a:cubicBezTo>
                      <a:pt x="293" y="336"/>
                      <a:pt x="293" y="362"/>
                      <a:pt x="293" y="389"/>
                    </a:cubicBezTo>
                    <a:close/>
                    <a:moveTo>
                      <a:pt x="1007" y="595"/>
                    </a:moveTo>
                    <a:cubicBezTo>
                      <a:pt x="1007" y="595"/>
                      <a:pt x="1007" y="595"/>
                      <a:pt x="1007" y="595"/>
                    </a:cubicBezTo>
                    <a:cubicBezTo>
                      <a:pt x="1007" y="597"/>
                      <a:pt x="1007" y="598"/>
                      <a:pt x="1007" y="600"/>
                    </a:cubicBezTo>
                    <a:cubicBezTo>
                      <a:pt x="1007" y="637"/>
                      <a:pt x="1007" y="636"/>
                      <a:pt x="1044" y="636"/>
                    </a:cubicBezTo>
                    <a:cubicBezTo>
                      <a:pt x="1055" y="636"/>
                      <a:pt x="1058" y="632"/>
                      <a:pt x="1057" y="622"/>
                    </a:cubicBezTo>
                    <a:cubicBezTo>
                      <a:pt x="1056" y="611"/>
                      <a:pt x="1057" y="601"/>
                      <a:pt x="1057" y="590"/>
                    </a:cubicBezTo>
                    <a:cubicBezTo>
                      <a:pt x="1057" y="554"/>
                      <a:pt x="1057" y="555"/>
                      <a:pt x="1021" y="555"/>
                    </a:cubicBezTo>
                    <a:cubicBezTo>
                      <a:pt x="1011" y="554"/>
                      <a:pt x="1006" y="557"/>
                      <a:pt x="1007" y="568"/>
                    </a:cubicBezTo>
                    <a:cubicBezTo>
                      <a:pt x="1008" y="577"/>
                      <a:pt x="1007" y="586"/>
                      <a:pt x="1007" y="595"/>
                    </a:cubicBezTo>
                    <a:close/>
                    <a:moveTo>
                      <a:pt x="373" y="266"/>
                    </a:moveTo>
                    <a:cubicBezTo>
                      <a:pt x="387" y="266"/>
                      <a:pt x="400" y="267"/>
                      <a:pt x="413" y="266"/>
                    </a:cubicBezTo>
                    <a:cubicBezTo>
                      <a:pt x="416" y="266"/>
                      <a:pt x="421" y="260"/>
                      <a:pt x="422" y="257"/>
                    </a:cubicBezTo>
                    <a:cubicBezTo>
                      <a:pt x="422" y="236"/>
                      <a:pt x="422" y="216"/>
                      <a:pt x="422" y="195"/>
                    </a:cubicBezTo>
                    <a:cubicBezTo>
                      <a:pt x="422" y="192"/>
                      <a:pt x="417" y="186"/>
                      <a:pt x="414" y="186"/>
                    </a:cubicBezTo>
                    <a:cubicBezTo>
                      <a:pt x="401" y="185"/>
                      <a:pt x="387" y="186"/>
                      <a:pt x="373" y="186"/>
                    </a:cubicBezTo>
                    <a:cubicBezTo>
                      <a:pt x="373" y="213"/>
                      <a:pt x="373" y="239"/>
                      <a:pt x="373" y="266"/>
                    </a:cubicBezTo>
                    <a:close/>
                    <a:moveTo>
                      <a:pt x="261" y="105"/>
                    </a:moveTo>
                    <a:cubicBezTo>
                      <a:pt x="261" y="103"/>
                      <a:pt x="261" y="101"/>
                      <a:pt x="261" y="100"/>
                    </a:cubicBezTo>
                    <a:cubicBezTo>
                      <a:pt x="261" y="60"/>
                      <a:pt x="261" y="60"/>
                      <a:pt x="221" y="64"/>
                    </a:cubicBezTo>
                    <a:cubicBezTo>
                      <a:pt x="218" y="64"/>
                      <a:pt x="212" y="70"/>
                      <a:pt x="212" y="73"/>
                    </a:cubicBezTo>
                    <a:cubicBezTo>
                      <a:pt x="211" y="94"/>
                      <a:pt x="211" y="115"/>
                      <a:pt x="212" y="136"/>
                    </a:cubicBezTo>
                    <a:cubicBezTo>
                      <a:pt x="212" y="139"/>
                      <a:pt x="217" y="144"/>
                      <a:pt x="221" y="144"/>
                    </a:cubicBezTo>
                    <a:cubicBezTo>
                      <a:pt x="261" y="149"/>
                      <a:pt x="261" y="148"/>
                      <a:pt x="261" y="108"/>
                    </a:cubicBezTo>
                    <a:cubicBezTo>
                      <a:pt x="261" y="107"/>
                      <a:pt x="261" y="106"/>
                      <a:pt x="261" y="105"/>
                    </a:cubicBezTo>
                    <a:close/>
                    <a:moveTo>
                      <a:pt x="293" y="186"/>
                    </a:moveTo>
                    <a:cubicBezTo>
                      <a:pt x="293" y="213"/>
                      <a:pt x="293" y="239"/>
                      <a:pt x="293" y="266"/>
                    </a:cubicBezTo>
                    <a:cubicBezTo>
                      <a:pt x="307" y="266"/>
                      <a:pt x="319" y="266"/>
                      <a:pt x="332" y="266"/>
                    </a:cubicBezTo>
                    <a:cubicBezTo>
                      <a:pt x="338" y="266"/>
                      <a:pt x="342" y="264"/>
                      <a:pt x="342" y="257"/>
                    </a:cubicBezTo>
                    <a:cubicBezTo>
                      <a:pt x="341" y="236"/>
                      <a:pt x="342" y="216"/>
                      <a:pt x="341" y="196"/>
                    </a:cubicBezTo>
                    <a:cubicBezTo>
                      <a:pt x="341" y="192"/>
                      <a:pt x="336" y="186"/>
                      <a:pt x="333" y="186"/>
                    </a:cubicBezTo>
                    <a:cubicBezTo>
                      <a:pt x="320" y="185"/>
                      <a:pt x="307" y="186"/>
                      <a:pt x="293" y="186"/>
                    </a:cubicBezTo>
                    <a:close/>
                    <a:moveTo>
                      <a:pt x="211" y="675"/>
                    </a:moveTo>
                    <a:cubicBezTo>
                      <a:pt x="211" y="691"/>
                      <a:pt x="211" y="705"/>
                      <a:pt x="211" y="720"/>
                    </a:cubicBezTo>
                    <a:cubicBezTo>
                      <a:pt x="211" y="759"/>
                      <a:pt x="211" y="759"/>
                      <a:pt x="250" y="756"/>
                    </a:cubicBezTo>
                    <a:cubicBezTo>
                      <a:pt x="258" y="755"/>
                      <a:pt x="261" y="753"/>
                      <a:pt x="261" y="745"/>
                    </a:cubicBezTo>
                    <a:cubicBezTo>
                      <a:pt x="261" y="725"/>
                      <a:pt x="261" y="705"/>
                      <a:pt x="260" y="684"/>
                    </a:cubicBezTo>
                    <a:cubicBezTo>
                      <a:pt x="260" y="681"/>
                      <a:pt x="256" y="676"/>
                      <a:pt x="253" y="675"/>
                    </a:cubicBezTo>
                    <a:cubicBezTo>
                      <a:pt x="240" y="675"/>
                      <a:pt x="226" y="675"/>
                      <a:pt x="211" y="675"/>
                    </a:cubicBezTo>
                    <a:close/>
                    <a:moveTo>
                      <a:pt x="735" y="962"/>
                    </a:moveTo>
                    <a:cubicBezTo>
                      <a:pt x="735" y="920"/>
                      <a:pt x="735" y="920"/>
                      <a:pt x="696" y="922"/>
                    </a:cubicBezTo>
                    <a:cubicBezTo>
                      <a:pt x="696" y="922"/>
                      <a:pt x="695" y="922"/>
                      <a:pt x="695" y="922"/>
                    </a:cubicBezTo>
                    <a:cubicBezTo>
                      <a:pt x="688" y="921"/>
                      <a:pt x="685" y="924"/>
                      <a:pt x="685" y="931"/>
                    </a:cubicBezTo>
                    <a:cubicBezTo>
                      <a:pt x="685" y="943"/>
                      <a:pt x="685" y="954"/>
                      <a:pt x="685" y="966"/>
                    </a:cubicBezTo>
                    <a:cubicBezTo>
                      <a:pt x="685" y="1003"/>
                      <a:pt x="685" y="1003"/>
                      <a:pt x="722" y="1002"/>
                    </a:cubicBezTo>
                    <a:cubicBezTo>
                      <a:pt x="723" y="1002"/>
                      <a:pt x="725" y="1003"/>
                      <a:pt x="725" y="1002"/>
                    </a:cubicBezTo>
                    <a:cubicBezTo>
                      <a:pt x="729" y="999"/>
                      <a:pt x="734" y="996"/>
                      <a:pt x="735" y="992"/>
                    </a:cubicBezTo>
                    <a:cubicBezTo>
                      <a:pt x="736" y="982"/>
                      <a:pt x="735" y="972"/>
                      <a:pt x="735" y="962"/>
                    </a:cubicBezTo>
                    <a:close/>
                    <a:moveTo>
                      <a:pt x="261" y="266"/>
                    </a:moveTo>
                    <a:cubicBezTo>
                      <a:pt x="261" y="251"/>
                      <a:pt x="261" y="237"/>
                      <a:pt x="261" y="222"/>
                    </a:cubicBezTo>
                    <a:cubicBezTo>
                      <a:pt x="261" y="183"/>
                      <a:pt x="261" y="182"/>
                      <a:pt x="221" y="186"/>
                    </a:cubicBezTo>
                    <a:cubicBezTo>
                      <a:pt x="218" y="186"/>
                      <a:pt x="212" y="192"/>
                      <a:pt x="211" y="195"/>
                    </a:cubicBezTo>
                    <a:cubicBezTo>
                      <a:pt x="211" y="216"/>
                      <a:pt x="211" y="237"/>
                      <a:pt x="211" y="257"/>
                    </a:cubicBezTo>
                    <a:cubicBezTo>
                      <a:pt x="211" y="260"/>
                      <a:pt x="216" y="266"/>
                      <a:pt x="219" y="266"/>
                    </a:cubicBezTo>
                    <a:cubicBezTo>
                      <a:pt x="232" y="267"/>
                      <a:pt x="245" y="266"/>
                      <a:pt x="261" y="266"/>
                    </a:cubicBezTo>
                    <a:close/>
                    <a:moveTo>
                      <a:pt x="373" y="756"/>
                    </a:moveTo>
                    <a:cubicBezTo>
                      <a:pt x="387" y="756"/>
                      <a:pt x="401" y="756"/>
                      <a:pt x="414" y="755"/>
                    </a:cubicBezTo>
                    <a:cubicBezTo>
                      <a:pt x="417" y="755"/>
                      <a:pt x="422" y="749"/>
                      <a:pt x="422" y="745"/>
                    </a:cubicBezTo>
                    <a:cubicBezTo>
                      <a:pt x="422" y="725"/>
                      <a:pt x="422" y="705"/>
                      <a:pt x="422" y="685"/>
                    </a:cubicBezTo>
                    <a:cubicBezTo>
                      <a:pt x="422" y="681"/>
                      <a:pt x="418" y="676"/>
                      <a:pt x="416" y="676"/>
                    </a:cubicBezTo>
                    <a:cubicBezTo>
                      <a:pt x="402" y="675"/>
                      <a:pt x="387" y="675"/>
                      <a:pt x="373" y="675"/>
                    </a:cubicBezTo>
                    <a:cubicBezTo>
                      <a:pt x="373" y="703"/>
                      <a:pt x="373" y="728"/>
                      <a:pt x="373" y="756"/>
                    </a:cubicBezTo>
                    <a:close/>
                    <a:moveTo>
                      <a:pt x="211" y="349"/>
                    </a:moveTo>
                    <a:cubicBezTo>
                      <a:pt x="211" y="391"/>
                      <a:pt x="211" y="391"/>
                      <a:pt x="250" y="389"/>
                    </a:cubicBezTo>
                    <a:cubicBezTo>
                      <a:pt x="250" y="389"/>
                      <a:pt x="251" y="389"/>
                      <a:pt x="251" y="389"/>
                    </a:cubicBezTo>
                    <a:cubicBezTo>
                      <a:pt x="254" y="386"/>
                      <a:pt x="260" y="383"/>
                      <a:pt x="260" y="379"/>
                    </a:cubicBezTo>
                    <a:cubicBezTo>
                      <a:pt x="262" y="368"/>
                      <a:pt x="261" y="357"/>
                      <a:pt x="261" y="346"/>
                    </a:cubicBezTo>
                    <a:cubicBezTo>
                      <a:pt x="261" y="306"/>
                      <a:pt x="261" y="306"/>
                      <a:pt x="221" y="308"/>
                    </a:cubicBezTo>
                    <a:cubicBezTo>
                      <a:pt x="214" y="309"/>
                      <a:pt x="211" y="311"/>
                      <a:pt x="211" y="318"/>
                    </a:cubicBezTo>
                    <a:cubicBezTo>
                      <a:pt x="211" y="328"/>
                      <a:pt x="211" y="338"/>
                      <a:pt x="211" y="349"/>
                    </a:cubicBezTo>
                    <a:close/>
                    <a:moveTo>
                      <a:pt x="735" y="350"/>
                    </a:moveTo>
                    <a:cubicBezTo>
                      <a:pt x="735" y="308"/>
                      <a:pt x="735" y="308"/>
                      <a:pt x="696" y="310"/>
                    </a:cubicBezTo>
                    <a:cubicBezTo>
                      <a:pt x="695" y="310"/>
                      <a:pt x="695" y="310"/>
                      <a:pt x="694" y="310"/>
                    </a:cubicBezTo>
                    <a:cubicBezTo>
                      <a:pt x="691" y="313"/>
                      <a:pt x="686" y="316"/>
                      <a:pt x="685" y="319"/>
                    </a:cubicBezTo>
                    <a:cubicBezTo>
                      <a:pt x="685" y="340"/>
                      <a:pt x="685" y="361"/>
                      <a:pt x="685" y="382"/>
                    </a:cubicBezTo>
                    <a:cubicBezTo>
                      <a:pt x="685" y="385"/>
                      <a:pt x="691" y="390"/>
                      <a:pt x="694" y="391"/>
                    </a:cubicBezTo>
                    <a:cubicBezTo>
                      <a:pt x="734" y="396"/>
                      <a:pt x="736" y="395"/>
                      <a:pt x="735" y="356"/>
                    </a:cubicBezTo>
                    <a:cubicBezTo>
                      <a:pt x="735" y="354"/>
                      <a:pt x="735" y="352"/>
                      <a:pt x="735" y="350"/>
                    </a:cubicBezTo>
                    <a:close/>
                    <a:moveTo>
                      <a:pt x="292" y="678"/>
                    </a:moveTo>
                    <a:cubicBezTo>
                      <a:pt x="292" y="700"/>
                      <a:pt x="291" y="724"/>
                      <a:pt x="292" y="747"/>
                    </a:cubicBezTo>
                    <a:cubicBezTo>
                      <a:pt x="292" y="750"/>
                      <a:pt x="297" y="755"/>
                      <a:pt x="300" y="755"/>
                    </a:cubicBezTo>
                    <a:cubicBezTo>
                      <a:pt x="339" y="761"/>
                      <a:pt x="342" y="759"/>
                      <a:pt x="342" y="720"/>
                    </a:cubicBezTo>
                    <a:cubicBezTo>
                      <a:pt x="342" y="719"/>
                      <a:pt x="342" y="718"/>
                      <a:pt x="342" y="716"/>
                    </a:cubicBezTo>
                    <a:cubicBezTo>
                      <a:pt x="342" y="670"/>
                      <a:pt x="342" y="670"/>
                      <a:pt x="295" y="676"/>
                    </a:cubicBezTo>
                    <a:cubicBezTo>
                      <a:pt x="295" y="676"/>
                      <a:pt x="294" y="676"/>
                      <a:pt x="292" y="678"/>
                    </a:cubicBezTo>
                    <a:close/>
                    <a:moveTo>
                      <a:pt x="452" y="226"/>
                    </a:moveTo>
                    <a:cubicBezTo>
                      <a:pt x="452" y="269"/>
                      <a:pt x="452" y="269"/>
                      <a:pt x="492" y="266"/>
                    </a:cubicBezTo>
                    <a:cubicBezTo>
                      <a:pt x="493" y="266"/>
                      <a:pt x="493" y="266"/>
                      <a:pt x="494" y="266"/>
                    </a:cubicBezTo>
                    <a:cubicBezTo>
                      <a:pt x="497" y="263"/>
                      <a:pt x="502" y="260"/>
                      <a:pt x="502" y="257"/>
                    </a:cubicBezTo>
                    <a:cubicBezTo>
                      <a:pt x="503" y="246"/>
                      <a:pt x="503" y="234"/>
                      <a:pt x="503" y="223"/>
                    </a:cubicBezTo>
                    <a:cubicBezTo>
                      <a:pt x="503" y="183"/>
                      <a:pt x="503" y="183"/>
                      <a:pt x="463" y="185"/>
                    </a:cubicBezTo>
                    <a:cubicBezTo>
                      <a:pt x="455" y="186"/>
                      <a:pt x="452" y="189"/>
                      <a:pt x="452" y="197"/>
                    </a:cubicBezTo>
                    <a:cubicBezTo>
                      <a:pt x="452" y="207"/>
                      <a:pt x="452" y="216"/>
                      <a:pt x="452" y="226"/>
                    </a:cubicBezTo>
                    <a:close/>
                    <a:moveTo>
                      <a:pt x="452" y="715"/>
                    </a:moveTo>
                    <a:cubicBezTo>
                      <a:pt x="452" y="758"/>
                      <a:pt x="452" y="758"/>
                      <a:pt x="491" y="756"/>
                    </a:cubicBezTo>
                    <a:cubicBezTo>
                      <a:pt x="492" y="756"/>
                      <a:pt x="493" y="756"/>
                      <a:pt x="494" y="756"/>
                    </a:cubicBezTo>
                    <a:cubicBezTo>
                      <a:pt x="497" y="753"/>
                      <a:pt x="502" y="749"/>
                      <a:pt x="502" y="746"/>
                    </a:cubicBezTo>
                    <a:cubicBezTo>
                      <a:pt x="503" y="725"/>
                      <a:pt x="503" y="704"/>
                      <a:pt x="502" y="684"/>
                    </a:cubicBezTo>
                    <a:cubicBezTo>
                      <a:pt x="502" y="681"/>
                      <a:pt x="498" y="676"/>
                      <a:pt x="496" y="675"/>
                    </a:cubicBezTo>
                    <a:cubicBezTo>
                      <a:pt x="482" y="675"/>
                      <a:pt x="467" y="673"/>
                      <a:pt x="455" y="678"/>
                    </a:cubicBezTo>
                    <a:cubicBezTo>
                      <a:pt x="451" y="680"/>
                      <a:pt x="453" y="698"/>
                      <a:pt x="452" y="709"/>
                    </a:cubicBezTo>
                    <a:cubicBezTo>
                      <a:pt x="452" y="711"/>
                      <a:pt x="452" y="713"/>
                      <a:pt x="452" y="7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0" name="Freeform 35"/>
              <p:cNvSpPr>
                <a:spLocks/>
              </p:cNvSpPr>
              <p:nvPr/>
            </p:nvSpPr>
            <p:spPr bwMode="auto">
              <a:xfrm>
                <a:off x="4765264" y="4301142"/>
                <a:ext cx="1160845" cy="83876"/>
              </a:xfrm>
              <a:custGeom>
                <a:avLst/>
                <a:gdLst>
                  <a:gd name="T0" fmla="*/ 404 w 409"/>
                  <a:gd name="T1" fmla="*/ 30 h 30"/>
                  <a:gd name="T2" fmla="*/ 1 w 409"/>
                  <a:gd name="T3" fmla="*/ 30 h 30"/>
                  <a:gd name="T4" fmla="*/ 2 w 409"/>
                  <a:gd name="T5" fmla="*/ 4 h 30"/>
                  <a:gd name="T6" fmla="*/ 14 w 409"/>
                  <a:gd name="T7" fmla="*/ 0 h 30"/>
                  <a:gd name="T8" fmla="*/ 151 w 409"/>
                  <a:gd name="T9" fmla="*/ 0 h 30"/>
                  <a:gd name="T10" fmla="*/ 380 w 409"/>
                  <a:gd name="T11" fmla="*/ 0 h 30"/>
                  <a:gd name="T12" fmla="*/ 404 w 409"/>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09" h="30">
                    <a:moveTo>
                      <a:pt x="404" y="30"/>
                    </a:moveTo>
                    <a:cubicBezTo>
                      <a:pt x="270" y="30"/>
                      <a:pt x="137" y="30"/>
                      <a:pt x="1" y="30"/>
                    </a:cubicBezTo>
                    <a:cubicBezTo>
                      <a:pt x="1" y="22"/>
                      <a:pt x="0" y="13"/>
                      <a:pt x="2" y="4"/>
                    </a:cubicBezTo>
                    <a:cubicBezTo>
                      <a:pt x="2" y="2"/>
                      <a:pt x="10" y="0"/>
                      <a:pt x="14" y="0"/>
                    </a:cubicBezTo>
                    <a:cubicBezTo>
                      <a:pt x="60" y="0"/>
                      <a:pt x="105" y="0"/>
                      <a:pt x="151" y="0"/>
                    </a:cubicBezTo>
                    <a:cubicBezTo>
                      <a:pt x="227" y="0"/>
                      <a:pt x="304" y="0"/>
                      <a:pt x="380" y="0"/>
                    </a:cubicBezTo>
                    <a:cubicBezTo>
                      <a:pt x="409" y="0"/>
                      <a:pt x="409" y="0"/>
                      <a:pt x="40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1" name="Freeform 36"/>
              <p:cNvSpPr>
                <a:spLocks/>
              </p:cNvSpPr>
              <p:nvPr/>
            </p:nvSpPr>
            <p:spPr bwMode="auto">
              <a:xfrm>
                <a:off x="3419892" y="3599938"/>
                <a:ext cx="1160845" cy="83876"/>
              </a:xfrm>
              <a:custGeom>
                <a:avLst/>
                <a:gdLst>
                  <a:gd name="T0" fmla="*/ 404 w 410"/>
                  <a:gd name="T1" fmla="*/ 30 h 30"/>
                  <a:gd name="T2" fmla="*/ 2 w 410"/>
                  <a:gd name="T3" fmla="*/ 30 h 30"/>
                  <a:gd name="T4" fmla="*/ 1 w 410"/>
                  <a:gd name="T5" fmla="*/ 15 h 30"/>
                  <a:gd name="T6" fmla="*/ 16 w 410"/>
                  <a:gd name="T7" fmla="*/ 0 h 30"/>
                  <a:gd name="T8" fmla="*/ 139 w 410"/>
                  <a:gd name="T9" fmla="*/ 0 h 30"/>
                  <a:gd name="T10" fmla="*/ 382 w 410"/>
                  <a:gd name="T11" fmla="*/ 0 h 30"/>
                  <a:gd name="T12" fmla="*/ 404 w 41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10" h="30">
                    <a:moveTo>
                      <a:pt x="404" y="30"/>
                    </a:moveTo>
                    <a:cubicBezTo>
                      <a:pt x="271" y="30"/>
                      <a:pt x="137" y="30"/>
                      <a:pt x="2" y="30"/>
                    </a:cubicBezTo>
                    <a:cubicBezTo>
                      <a:pt x="2" y="25"/>
                      <a:pt x="2" y="20"/>
                      <a:pt x="1" y="15"/>
                    </a:cubicBezTo>
                    <a:cubicBezTo>
                      <a:pt x="0" y="4"/>
                      <a:pt x="4" y="0"/>
                      <a:pt x="16" y="0"/>
                    </a:cubicBezTo>
                    <a:cubicBezTo>
                      <a:pt x="57" y="0"/>
                      <a:pt x="98" y="0"/>
                      <a:pt x="139" y="0"/>
                    </a:cubicBezTo>
                    <a:cubicBezTo>
                      <a:pt x="220" y="0"/>
                      <a:pt x="301" y="0"/>
                      <a:pt x="382" y="0"/>
                    </a:cubicBezTo>
                    <a:cubicBezTo>
                      <a:pt x="409" y="0"/>
                      <a:pt x="410" y="1"/>
                      <a:pt x="40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2" name="Freeform 37"/>
              <p:cNvSpPr>
                <a:spLocks/>
              </p:cNvSpPr>
              <p:nvPr/>
            </p:nvSpPr>
            <p:spPr bwMode="auto">
              <a:xfrm>
                <a:off x="4849140" y="4166940"/>
                <a:ext cx="989738" cy="83876"/>
              </a:xfrm>
              <a:custGeom>
                <a:avLst/>
                <a:gdLst>
                  <a:gd name="T0" fmla="*/ 345 w 349"/>
                  <a:gd name="T1" fmla="*/ 30 h 30"/>
                  <a:gd name="T2" fmla="*/ 4 w 349"/>
                  <a:gd name="T3" fmla="*/ 30 h 30"/>
                  <a:gd name="T4" fmla="*/ 2 w 349"/>
                  <a:gd name="T5" fmla="*/ 27 h 30"/>
                  <a:gd name="T6" fmla="*/ 26 w 349"/>
                  <a:gd name="T7" fmla="*/ 0 h 30"/>
                  <a:gd name="T8" fmla="*/ 322 w 349"/>
                  <a:gd name="T9" fmla="*/ 0 h 30"/>
                  <a:gd name="T10" fmla="*/ 345 w 349"/>
                  <a:gd name="T11" fmla="*/ 30 h 30"/>
                </a:gdLst>
                <a:ahLst/>
                <a:cxnLst>
                  <a:cxn ang="0">
                    <a:pos x="T0" y="T1"/>
                  </a:cxn>
                  <a:cxn ang="0">
                    <a:pos x="T2" y="T3"/>
                  </a:cxn>
                  <a:cxn ang="0">
                    <a:pos x="T4" y="T5"/>
                  </a:cxn>
                  <a:cxn ang="0">
                    <a:pos x="T6" y="T7"/>
                  </a:cxn>
                  <a:cxn ang="0">
                    <a:pos x="T8" y="T9"/>
                  </a:cxn>
                  <a:cxn ang="0">
                    <a:pos x="T10" y="T11"/>
                  </a:cxn>
                </a:cxnLst>
                <a:rect l="0" t="0" r="r" b="b"/>
                <a:pathLst>
                  <a:path w="349" h="30">
                    <a:moveTo>
                      <a:pt x="345" y="30"/>
                    </a:moveTo>
                    <a:cubicBezTo>
                      <a:pt x="230" y="30"/>
                      <a:pt x="117" y="30"/>
                      <a:pt x="4" y="30"/>
                    </a:cubicBezTo>
                    <a:cubicBezTo>
                      <a:pt x="3" y="29"/>
                      <a:pt x="2" y="28"/>
                      <a:pt x="2" y="27"/>
                    </a:cubicBezTo>
                    <a:cubicBezTo>
                      <a:pt x="0" y="0"/>
                      <a:pt x="0" y="0"/>
                      <a:pt x="26" y="0"/>
                    </a:cubicBezTo>
                    <a:cubicBezTo>
                      <a:pt x="125" y="0"/>
                      <a:pt x="224" y="0"/>
                      <a:pt x="322" y="0"/>
                    </a:cubicBezTo>
                    <a:cubicBezTo>
                      <a:pt x="349" y="0"/>
                      <a:pt x="349" y="1"/>
                      <a:pt x="34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3" name="Freeform 38"/>
              <p:cNvSpPr>
                <a:spLocks/>
              </p:cNvSpPr>
              <p:nvPr/>
            </p:nvSpPr>
            <p:spPr bwMode="auto">
              <a:xfrm>
                <a:off x="3507123" y="3465736"/>
                <a:ext cx="979672" cy="87231"/>
              </a:xfrm>
              <a:custGeom>
                <a:avLst/>
                <a:gdLst>
                  <a:gd name="T0" fmla="*/ 172 w 346"/>
                  <a:gd name="T1" fmla="*/ 1 h 31"/>
                  <a:gd name="T2" fmla="*/ 331 w 346"/>
                  <a:gd name="T3" fmla="*/ 0 h 31"/>
                  <a:gd name="T4" fmla="*/ 345 w 346"/>
                  <a:gd name="T5" fmla="*/ 15 h 31"/>
                  <a:gd name="T6" fmla="*/ 330 w 346"/>
                  <a:gd name="T7" fmla="*/ 31 h 31"/>
                  <a:gd name="T8" fmla="*/ 14 w 346"/>
                  <a:gd name="T9" fmla="*/ 31 h 31"/>
                  <a:gd name="T10" fmla="*/ 0 w 346"/>
                  <a:gd name="T11" fmla="*/ 16 h 31"/>
                  <a:gd name="T12" fmla="*/ 14 w 346"/>
                  <a:gd name="T13" fmla="*/ 0 h 31"/>
                  <a:gd name="T14" fmla="*/ 172 w 346"/>
                  <a:gd name="T15" fmla="*/ 1 h 31"/>
                  <a:gd name="T16" fmla="*/ 172 w 346"/>
                  <a:gd name="T17"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31">
                    <a:moveTo>
                      <a:pt x="172" y="1"/>
                    </a:moveTo>
                    <a:cubicBezTo>
                      <a:pt x="225" y="1"/>
                      <a:pt x="278" y="1"/>
                      <a:pt x="331" y="0"/>
                    </a:cubicBezTo>
                    <a:cubicBezTo>
                      <a:pt x="342" y="0"/>
                      <a:pt x="346" y="4"/>
                      <a:pt x="345" y="15"/>
                    </a:cubicBezTo>
                    <a:cubicBezTo>
                      <a:pt x="345" y="27"/>
                      <a:pt x="343" y="31"/>
                      <a:pt x="330" y="31"/>
                    </a:cubicBezTo>
                    <a:cubicBezTo>
                      <a:pt x="225" y="31"/>
                      <a:pt x="119" y="31"/>
                      <a:pt x="14" y="31"/>
                    </a:cubicBezTo>
                    <a:cubicBezTo>
                      <a:pt x="2" y="31"/>
                      <a:pt x="0" y="27"/>
                      <a:pt x="0" y="16"/>
                    </a:cubicBezTo>
                    <a:cubicBezTo>
                      <a:pt x="0" y="6"/>
                      <a:pt x="1" y="0"/>
                      <a:pt x="14" y="0"/>
                    </a:cubicBezTo>
                    <a:cubicBezTo>
                      <a:pt x="67" y="1"/>
                      <a:pt x="120" y="1"/>
                      <a:pt x="172" y="1"/>
                    </a:cubicBezTo>
                    <a:cubicBezTo>
                      <a:pt x="172" y="1"/>
                      <a:pt x="172" y="1"/>
                      <a:pt x="17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4" name="Freeform 39"/>
              <p:cNvSpPr>
                <a:spLocks/>
              </p:cNvSpPr>
              <p:nvPr/>
            </p:nvSpPr>
            <p:spPr bwMode="auto">
              <a:xfrm>
                <a:off x="3597709" y="3334890"/>
                <a:ext cx="805210" cy="83876"/>
              </a:xfrm>
              <a:custGeom>
                <a:avLst/>
                <a:gdLst>
                  <a:gd name="T0" fmla="*/ 282 w 284"/>
                  <a:gd name="T1" fmla="*/ 30 h 30"/>
                  <a:gd name="T2" fmla="*/ 0 w 284"/>
                  <a:gd name="T3" fmla="*/ 30 h 30"/>
                  <a:gd name="T4" fmla="*/ 0 w 284"/>
                  <a:gd name="T5" fmla="*/ 1 h 30"/>
                  <a:gd name="T6" fmla="*/ 17 w 284"/>
                  <a:gd name="T7" fmla="*/ 0 h 30"/>
                  <a:gd name="T8" fmla="*/ 263 w 284"/>
                  <a:gd name="T9" fmla="*/ 0 h 30"/>
                  <a:gd name="T10" fmla="*/ 283 w 284"/>
                  <a:gd name="T11" fmla="*/ 21 h 30"/>
                  <a:gd name="T12" fmla="*/ 282 w 284"/>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84" h="30">
                    <a:moveTo>
                      <a:pt x="282" y="30"/>
                    </a:moveTo>
                    <a:cubicBezTo>
                      <a:pt x="188" y="30"/>
                      <a:pt x="94" y="30"/>
                      <a:pt x="0" y="30"/>
                    </a:cubicBezTo>
                    <a:cubicBezTo>
                      <a:pt x="0" y="20"/>
                      <a:pt x="0" y="11"/>
                      <a:pt x="0" y="1"/>
                    </a:cubicBezTo>
                    <a:cubicBezTo>
                      <a:pt x="6" y="0"/>
                      <a:pt x="11" y="0"/>
                      <a:pt x="17" y="0"/>
                    </a:cubicBezTo>
                    <a:cubicBezTo>
                      <a:pt x="99" y="0"/>
                      <a:pt x="181" y="0"/>
                      <a:pt x="263" y="0"/>
                    </a:cubicBezTo>
                    <a:cubicBezTo>
                      <a:pt x="284" y="0"/>
                      <a:pt x="284" y="0"/>
                      <a:pt x="283" y="21"/>
                    </a:cubicBezTo>
                    <a:cubicBezTo>
                      <a:pt x="283" y="24"/>
                      <a:pt x="283" y="26"/>
                      <a:pt x="28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5" name="Freeform 40"/>
              <p:cNvSpPr>
                <a:spLocks/>
              </p:cNvSpPr>
              <p:nvPr/>
            </p:nvSpPr>
            <p:spPr bwMode="auto">
              <a:xfrm>
                <a:off x="4943081" y="4039448"/>
                <a:ext cx="798500" cy="80521"/>
              </a:xfrm>
              <a:custGeom>
                <a:avLst/>
                <a:gdLst>
                  <a:gd name="T0" fmla="*/ 0 w 282"/>
                  <a:gd name="T1" fmla="*/ 28 h 28"/>
                  <a:gd name="T2" fmla="*/ 0 w 282"/>
                  <a:gd name="T3" fmla="*/ 0 h 28"/>
                  <a:gd name="T4" fmla="*/ 282 w 282"/>
                  <a:gd name="T5" fmla="*/ 0 h 28"/>
                  <a:gd name="T6" fmla="*/ 282 w 282"/>
                  <a:gd name="T7" fmla="*/ 28 h 28"/>
                  <a:gd name="T8" fmla="*/ 0 w 282"/>
                  <a:gd name="T9" fmla="*/ 28 h 28"/>
                </a:gdLst>
                <a:ahLst/>
                <a:cxnLst>
                  <a:cxn ang="0">
                    <a:pos x="T0" y="T1"/>
                  </a:cxn>
                  <a:cxn ang="0">
                    <a:pos x="T2" y="T3"/>
                  </a:cxn>
                  <a:cxn ang="0">
                    <a:pos x="T4" y="T5"/>
                  </a:cxn>
                  <a:cxn ang="0">
                    <a:pos x="T6" y="T7"/>
                  </a:cxn>
                  <a:cxn ang="0">
                    <a:pos x="T8" y="T9"/>
                  </a:cxn>
                </a:cxnLst>
                <a:rect l="0" t="0" r="r" b="b"/>
                <a:pathLst>
                  <a:path w="282" h="28">
                    <a:moveTo>
                      <a:pt x="0" y="28"/>
                    </a:moveTo>
                    <a:cubicBezTo>
                      <a:pt x="0" y="18"/>
                      <a:pt x="0" y="9"/>
                      <a:pt x="0" y="0"/>
                    </a:cubicBezTo>
                    <a:cubicBezTo>
                      <a:pt x="94" y="0"/>
                      <a:pt x="188" y="0"/>
                      <a:pt x="282" y="0"/>
                    </a:cubicBezTo>
                    <a:cubicBezTo>
                      <a:pt x="282" y="9"/>
                      <a:pt x="282" y="18"/>
                      <a:pt x="282" y="28"/>
                    </a:cubicBezTo>
                    <a:cubicBezTo>
                      <a:pt x="188" y="28"/>
                      <a:pt x="95" y="28"/>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6" name="Freeform 41"/>
              <p:cNvSpPr>
                <a:spLocks/>
              </p:cNvSpPr>
              <p:nvPr/>
            </p:nvSpPr>
            <p:spPr bwMode="auto">
              <a:xfrm>
                <a:off x="3899663" y="2321667"/>
                <a:ext cx="194592" cy="842116"/>
              </a:xfrm>
              <a:custGeom>
                <a:avLst/>
                <a:gdLst>
                  <a:gd name="T0" fmla="*/ 35 w 68"/>
                  <a:gd name="T1" fmla="*/ 0 h 297"/>
                  <a:gd name="T2" fmla="*/ 42 w 68"/>
                  <a:gd name="T3" fmla="*/ 142 h 297"/>
                  <a:gd name="T4" fmla="*/ 46 w 68"/>
                  <a:gd name="T5" fmla="*/ 219 h 297"/>
                  <a:gd name="T6" fmla="*/ 57 w 68"/>
                  <a:gd name="T7" fmla="*/ 230 h 297"/>
                  <a:gd name="T8" fmla="*/ 67 w 68"/>
                  <a:gd name="T9" fmla="*/ 241 h 297"/>
                  <a:gd name="T10" fmla="*/ 67 w 68"/>
                  <a:gd name="T11" fmla="*/ 285 h 297"/>
                  <a:gd name="T12" fmla="*/ 57 w 68"/>
                  <a:gd name="T13" fmla="*/ 296 h 297"/>
                  <a:gd name="T14" fmla="*/ 10 w 68"/>
                  <a:gd name="T15" fmla="*/ 296 h 297"/>
                  <a:gd name="T16" fmla="*/ 0 w 68"/>
                  <a:gd name="T17" fmla="*/ 287 h 297"/>
                  <a:gd name="T18" fmla="*/ 1 w 68"/>
                  <a:gd name="T19" fmla="*/ 241 h 297"/>
                  <a:gd name="T20" fmla="*/ 9 w 68"/>
                  <a:gd name="T21" fmla="*/ 231 h 297"/>
                  <a:gd name="T22" fmla="*/ 22 w 68"/>
                  <a:gd name="T23" fmla="*/ 217 h 297"/>
                  <a:gd name="T24" fmla="*/ 29 w 68"/>
                  <a:gd name="T25" fmla="*/ 61 h 297"/>
                  <a:gd name="T26" fmla="*/ 33 w 68"/>
                  <a:gd name="T27" fmla="*/ 0 h 297"/>
                  <a:gd name="T28" fmla="*/ 35 w 68"/>
                  <a:gd name="T2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297">
                    <a:moveTo>
                      <a:pt x="35" y="0"/>
                    </a:moveTo>
                    <a:cubicBezTo>
                      <a:pt x="37" y="47"/>
                      <a:pt x="40" y="95"/>
                      <a:pt x="42" y="142"/>
                    </a:cubicBezTo>
                    <a:cubicBezTo>
                      <a:pt x="44" y="168"/>
                      <a:pt x="45" y="193"/>
                      <a:pt x="46" y="219"/>
                    </a:cubicBezTo>
                    <a:cubicBezTo>
                      <a:pt x="46" y="227"/>
                      <a:pt x="48" y="231"/>
                      <a:pt x="57" y="230"/>
                    </a:cubicBezTo>
                    <a:cubicBezTo>
                      <a:pt x="65" y="229"/>
                      <a:pt x="67" y="234"/>
                      <a:pt x="67" y="241"/>
                    </a:cubicBezTo>
                    <a:cubicBezTo>
                      <a:pt x="67" y="256"/>
                      <a:pt x="67" y="271"/>
                      <a:pt x="67" y="285"/>
                    </a:cubicBezTo>
                    <a:cubicBezTo>
                      <a:pt x="68" y="293"/>
                      <a:pt x="65" y="297"/>
                      <a:pt x="57" y="296"/>
                    </a:cubicBezTo>
                    <a:cubicBezTo>
                      <a:pt x="41" y="296"/>
                      <a:pt x="26" y="296"/>
                      <a:pt x="10" y="296"/>
                    </a:cubicBezTo>
                    <a:cubicBezTo>
                      <a:pt x="3" y="296"/>
                      <a:pt x="0" y="294"/>
                      <a:pt x="0" y="287"/>
                    </a:cubicBezTo>
                    <a:cubicBezTo>
                      <a:pt x="0" y="271"/>
                      <a:pt x="0" y="256"/>
                      <a:pt x="1" y="241"/>
                    </a:cubicBezTo>
                    <a:cubicBezTo>
                      <a:pt x="1" y="237"/>
                      <a:pt x="6" y="231"/>
                      <a:pt x="9" y="231"/>
                    </a:cubicBezTo>
                    <a:cubicBezTo>
                      <a:pt x="20" y="231"/>
                      <a:pt x="22" y="225"/>
                      <a:pt x="22" y="217"/>
                    </a:cubicBezTo>
                    <a:cubicBezTo>
                      <a:pt x="24" y="165"/>
                      <a:pt x="27" y="113"/>
                      <a:pt x="29" y="61"/>
                    </a:cubicBezTo>
                    <a:cubicBezTo>
                      <a:pt x="30" y="41"/>
                      <a:pt x="31" y="20"/>
                      <a:pt x="33" y="0"/>
                    </a:cubicBezTo>
                    <a:cubicBezTo>
                      <a:pt x="33" y="0"/>
                      <a:pt x="34"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7" name="Freeform 42"/>
              <p:cNvSpPr>
                <a:spLocks/>
              </p:cNvSpPr>
              <p:nvPr/>
            </p:nvSpPr>
            <p:spPr bwMode="auto">
              <a:xfrm>
                <a:off x="5245035" y="3009450"/>
                <a:ext cx="194592" cy="852181"/>
              </a:xfrm>
              <a:custGeom>
                <a:avLst/>
                <a:gdLst>
                  <a:gd name="T0" fmla="*/ 68 w 68"/>
                  <a:gd name="T1" fmla="*/ 236 h 300"/>
                  <a:gd name="T2" fmla="*/ 67 w 68"/>
                  <a:gd name="T3" fmla="*/ 292 h 300"/>
                  <a:gd name="T4" fmla="*/ 59 w 68"/>
                  <a:gd name="T5" fmla="*/ 300 h 300"/>
                  <a:gd name="T6" fmla="*/ 9 w 68"/>
                  <a:gd name="T7" fmla="*/ 300 h 300"/>
                  <a:gd name="T8" fmla="*/ 1 w 68"/>
                  <a:gd name="T9" fmla="*/ 293 h 300"/>
                  <a:gd name="T10" fmla="*/ 1 w 68"/>
                  <a:gd name="T11" fmla="*/ 236 h 300"/>
                  <a:gd name="T12" fmla="*/ 22 w 68"/>
                  <a:gd name="T13" fmla="*/ 212 h 300"/>
                  <a:gd name="T14" fmla="*/ 35 w 68"/>
                  <a:gd name="T15" fmla="*/ 0 h 300"/>
                  <a:gd name="T16" fmla="*/ 42 w 68"/>
                  <a:gd name="T17" fmla="*/ 124 h 300"/>
                  <a:gd name="T18" fmla="*/ 45 w 68"/>
                  <a:gd name="T19" fmla="*/ 212 h 300"/>
                  <a:gd name="T20" fmla="*/ 68 w 68"/>
                  <a:gd name="T21" fmla="*/ 23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300">
                    <a:moveTo>
                      <a:pt x="68" y="236"/>
                    </a:moveTo>
                    <a:cubicBezTo>
                      <a:pt x="68" y="255"/>
                      <a:pt x="68" y="273"/>
                      <a:pt x="67" y="292"/>
                    </a:cubicBezTo>
                    <a:cubicBezTo>
                      <a:pt x="67" y="294"/>
                      <a:pt x="62" y="299"/>
                      <a:pt x="59" y="300"/>
                    </a:cubicBezTo>
                    <a:cubicBezTo>
                      <a:pt x="42" y="300"/>
                      <a:pt x="26" y="300"/>
                      <a:pt x="9" y="300"/>
                    </a:cubicBezTo>
                    <a:cubicBezTo>
                      <a:pt x="6" y="300"/>
                      <a:pt x="1" y="296"/>
                      <a:pt x="1" y="293"/>
                    </a:cubicBezTo>
                    <a:cubicBezTo>
                      <a:pt x="0" y="274"/>
                      <a:pt x="1" y="255"/>
                      <a:pt x="1" y="236"/>
                    </a:cubicBezTo>
                    <a:cubicBezTo>
                      <a:pt x="22" y="232"/>
                      <a:pt x="21" y="232"/>
                      <a:pt x="22" y="212"/>
                    </a:cubicBezTo>
                    <a:cubicBezTo>
                      <a:pt x="26" y="141"/>
                      <a:pt x="29" y="70"/>
                      <a:pt x="35" y="0"/>
                    </a:cubicBezTo>
                    <a:cubicBezTo>
                      <a:pt x="37" y="41"/>
                      <a:pt x="40" y="82"/>
                      <a:pt x="42" y="124"/>
                    </a:cubicBezTo>
                    <a:cubicBezTo>
                      <a:pt x="43" y="153"/>
                      <a:pt x="44" y="183"/>
                      <a:pt x="45" y="212"/>
                    </a:cubicBezTo>
                    <a:cubicBezTo>
                      <a:pt x="46" y="232"/>
                      <a:pt x="46" y="232"/>
                      <a:pt x="68" y="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8" name="Freeform 43"/>
              <p:cNvSpPr>
                <a:spLocks/>
              </p:cNvSpPr>
              <p:nvPr/>
            </p:nvSpPr>
            <p:spPr bwMode="auto">
              <a:xfrm>
                <a:off x="5026958" y="3905247"/>
                <a:ext cx="630748" cy="83876"/>
              </a:xfrm>
              <a:custGeom>
                <a:avLst/>
                <a:gdLst>
                  <a:gd name="T0" fmla="*/ 222 w 222"/>
                  <a:gd name="T1" fmla="*/ 0 h 29"/>
                  <a:gd name="T2" fmla="*/ 222 w 222"/>
                  <a:gd name="T3" fmla="*/ 29 h 29"/>
                  <a:gd name="T4" fmla="*/ 0 w 222"/>
                  <a:gd name="T5" fmla="*/ 29 h 29"/>
                  <a:gd name="T6" fmla="*/ 0 w 222"/>
                  <a:gd name="T7" fmla="*/ 0 h 29"/>
                  <a:gd name="T8" fmla="*/ 222 w 222"/>
                  <a:gd name="T9" fmla="*/ 0 h 29"/>
                </a:gdLst>
                <a:ahLst/>
                <a:cxnLst>
                  <a:cxn ang="0">
                    <a:pos x="T0" y="T1"/>
                  </a:cxn>
                  <a:cxn ang="0">
                    <a:pos x="T2" y="T3"/>
                  </a:cxn>
                  <a:cxn ang="0">
                    <a:pos x="T4" y="T5"/>
                  </a:cxn>
                  <a:cxn ang="0">
                    <a:pos x="T6" y="T7"/>
                  </a:cxn>
                  <a:cxn ang="0">
                    <a:pos x="T8" y="T9"/>
                  </a:cxn>
                </a:cxnLst>
                <a:rect l="0" t="0" r="r" b="b"/>
                <a:pathLst>
                  <a:path w="222" h="29">
                    <a:moveTo>
                      <a:pt x="222" y="0"/>
                    </a:moveTo>
                    <a:cubicBezTo>
                      <a:pt x="222" y="10"/>
                      <a:pt x="222" y="19"/>
                      <a:pt x="222" y="29"/>
                    </a:cubicBezTo>
                    <a:cubicBezTo>
                      <a:pt x="147" y="29"/>
                      <a:pt x="74" y="29"/>
                      <a:pt x="0" y="29"/>
                    </a:cubicBezTo>
                    <a:cubicBezTo>
                      <a:pt x="0" y="19"/>
                      <a:pt x="0" y="10"/>
                      <a:pt x="0" y="0"/>
                    </a:cubicBezTo>
                    <a:cubicBezTo>
                      <a:pt x="74" y="0"/>
                      <a:pt x="147"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9" name="Freeform 44"/>
              <p:cNvSpPr>
                <a:spLocks/>
              </p:cNvSpPr>
              <p:nvPr/>
            </p:nvSpPr>
            <p:spPr bwMode="auto">
              <a:xfrm>
                <a:off x="3678230" y="3200688"/>
                <a:ext cx="634103" cy="83876"/>
              </a:xfrm>
              <a:custGeom>
                <a:avLst/>
                <a:gdLst>
                  <a:gd name="T0" fmla="*/ 223 w 223"/>
                  <a:gd name="T1" fmla="*/ 0 h 30"/>
                  <a:gd name="T2" fmla="*/ 223 w 223"/>
                  <a:gd name="T3" fmla="*/ 30 h 30"/>
                  <a:gd name="T4" fmla="*/ 1 w 223"/>
                  <a:gd name="T5" fmla="*/ 30 h 30"/>
                  <a:gd name="T6" fmla="*/ 1 w 223"/>
                  <a:gd name="T7" fmla="*/ 7 h 30"/>
                  <a:gd name="T8" fmla="*/ 12 w 223"/>
                  <a:gd name="T9" fmla="*/ 1 h 30"/>
                  <a:gd name="T10" fmla="*/ 74 w 223"/>
                  <a:gd name="T11" fmla="*/ 0 h 30"/>
                  <a:gd name="T12" fmla="*/ 207 w 223"/>
                  <a:gd name="T13" fmla="*/ 0 h 30"/>
                  <a:gd name="T14" fmla="*/ 223 w 22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30">
                    <a:moveTo>
                      <a:pt x="223" y="0"/>
                    </a:moveTo>
                    <a:cubicBezTo>
                      <a:pt x="223" y="12"/>
                      <a:pt x="223" y="20"/>
                      <a:pt x="223" y="30"/>
                    </a:cubicBezTo>
                    <a:cubicBezTo>
                      <a:pt x="150" y="30"/>
                      <a:pt x="76" y="30"/>
                      <a:pt x="1" y="30"/>
                    </a:cubicBezTo>
                    <a:cubicBezTo>
                      <a:pt x="1" y="22"/>
                      <a:pt x="0" y="15"/>
                      <a:pt x="1" y="7"/>
                    </a:cubicBezTo>
                    <a:cubicBezTo>
                      <a:pt x="2" y="4"/>
                      <a:pt x="8" y="1"/>
                      <a:pt x="12" y="1"/>
                    </a:cubicBezTo>
                    <a:cubicBezTo>
                      <a:pt x="32" y="0"/>
                      <a:pt x="53" y="0"/>
                      <a:pt x="74" y="0"/>
                    </a:cubicBezTo>
                    <a:cubicBezTo>
                      <a:pt x="118" y="0"/>
                      <a:pt x="163" y="0"/>
                      <a:pt x="207" y="0"/>
                    </a:cubicBezTo>
                    <a:cubicBezTo>
                      <a:pt x="212" y="0"/>
                      <a:pt x="217" y="0"/>
                      <a:pt x="2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5" name="Group 26"/>
            <p:cNvGrpSpPr>
              <a:grpSpLocks noChangeAspect="1"/>
            </p:cNvGrpSpPr>
            <p:nvPr/>
          </p:nvGrpSpPr>
          <p:grpSpPr bwMode="auto">
            <a:xfrm rot="20456619">
              <a:off x="3541704" y="726122"/>
              <a:ext cx="296669" cy="927398"/>
              <a:chOff x="-731" y="-627"/>
              <a:chExt cx="365" cy="1141"/>
            </a:xfrm>
            <a:solidFill>
              <a:schemeClr val="accent4"/>
            </a:solidFill>
          </p:grpSpPr>
          <p:sp>
            <p:nvSpPr>
              <p:cNvPr id="7" name="Freeform 28"/>
              <p:cNvSpPr>
                <a:spLocks/>
              </p:cNvSpPr>
              <p:nvPr/>
            </p:nvSpPr>
            <p:spPr bwMode="auto">
              <a:xfrm>
                <a:off x="-675" y="-627"/>
                <a:ext cx="230" cy="910"/>
              </a:xfrm>
              <a:custGeom>
                <a:avLst/>
                <a:gdLst>
                  <a:gd name="T0" fmla="*/ 169 w 272"/>
                  <a:gd name="T1" fmla="*/ 164 h 1074"/>
                  <a:gd name="T2" fmla="*/ 169 w 272"/>
                  <a:gd name="T3" fmla="*/ 311 h 1074"/>
                  <a:gd name="T4" fmla="*/ 178 w 272"/>
                  <a:gd name="T5" fmla="*/ 329 h 1074"/>
                  <a:gd name="T6" fmla="*/ 178 w 272"/>
                  <a:gd name="T7" fmla="*/ 415 h 1074"/>
                  <a:gd name="T8" fmla="*/ 169 w 272"/>
                  <a:gd name="T9" fmla="*/ 433 h 1074"/>
                  <a:gd name="T10" fmla="*/ 170 w 272"/>
                  <a:gd name="T11" fmla="*/ 463 h 1074"/>
                  <a:gd name="T12" fmla="*/ 195 w 272"/>
                  <a:gd name="T13" fmla="*/ 474 h 1074"/>
                  <a:gd name="T14" fmla="*/ 267 w 272"/>
                  <a:gd name="T15" fmla="*/ 571 h 1074"/>
                  <a:gd name="T16" fmla="*/ 220 w 272"/>
                  <a:gd name="T17" fmla="*/ 678 h 1074"/>
                  <a:gd name="T18" fmla="*/ 209 w 272"/>
                  <a:gd name="T19" fmla="*/ 701 h 1074"/>
                  <a:gd name="T20" fmla="*/ 209 w 272"/>
                  <a:gd name="T21" fmla="*/ 744 h 1074"/>
                  <a:gd name="T22" fmla="*/ 221 w 272"/>
                  <a:gd name="T23" fmla="*/ 756 h 1074"/>
                  <a:gd name="T24" fmla="*/ 222 w 272"/>
                  <a:gd name="T25" fmla="*/ 756 h 1074"/>
                  <a:gd name="T26" fmla="*/ 248 w 272"/>
                  <a:gd name="T27" fmla="*/ 785 h 1074"/>
                  <a:gd name="T28" fmla="*/ 239 w 272"/>
                  <a:gd name="T29" fmla="*/ 794 h 1074"/>
                  <a:gd name="T30" fmla="*/ 236 w 272"/>
                  <a:gd name="T31" fmla="*/ 795 h 1074"/>
                  <a:gd name="T32" fmla="*/ 209 w 272"/>
                  <a:gd name="T33" fmla="*/ 824 h 1074"/>
                  <a:gd name="T34" fmla="*/ 209 w 272"/>
                  <a:gd name="T35" fmla="*/ 1057 h 1074"/>
                  <a:gd name="T36" fmla="*/ 194 w 272"/>
                  <a:gd name="T37" fmla="*/ 1072 h 1074"/>
                  <a:gd name="T38" fmla="*/ 110 w 272"/>
                  <a:gd name="T39" fmla="*/ 1072 h 1074"/>
                  <a:gd name="T40" fmla="*/ 90 w 272"/>
                  <a:gd name="T41" fmla="*/ 1052 h 1074"/>
                  <a:gd name="T42" fmla="*/ 90 w 272"/>
                  <a:gd name="T43" fmla="*/ 813 h 1074"/>
                  <a:gd name="T44" fmla="*/ 72 w 272"/>
                  <a:gd name="T45" fmla="*/ 795 h 1074"/>
                  <a:gd name="T46" fmla="*/ 51 w 272"/>
                  <a:gd name="T47" fmla="*/ 773 h 1074"/>
                  <a:gd name="T48" fmla="*/ 68 w 272"/>
                  <a:gd name="T49" fmla="*/ 756 h 1074"/>
                  <a:gd name="T50" fmla="*/ 90 w 272"/>
                  <a:gd name="T51" fmla="*/ 733 h 1074"/>
                  <a:gd name="T52" fmla="*/ 90 w 272"/>
                  <a:gd name="T53" fmla="*/ 727 h 1074"/>
                  <a:gd name="T54" fmla="*/ 67 w 272"/>
                  <a:gd name="T55" fmla="*/ 666 h 1074"/>
                  <a:gd name="T56" fmla="*/ 118 w 272"/>
                  <a:gd name="T57" fmla="*/ 469 h 1074"/>
                  <a:gd name="T58" fmla="*/ 130 w 272"/>
                  <a:gd name="T59" fmla="*/ 453 h 1074"/>
                  <a:gd name="T60" fmla="*/ 130 w 272"/>
                  <a:gd name="T61" fmla="*/ 440 h 1074"/>
                  <a:gd name="T62" fmla="*/ 116 w 272"/>
                  <a:gd name="T63" fmla="*/ 412 h 1074"/>
                  <a:gd name="T64" fmla="*/ 119 w 272"/>
                  <a:gd name="T65" fmla="*/ 330 h 1074"/>
                  <a:gd name="T66" fmla="*/ 130 w 272"/>
                  <a:gd name="T67" fmla="*/ 310 h 1074"/>
                  <a:gd name="T68" fmla="*/ 129 w 272"/>
                  <a:gd name="T69" fmla="*/ 19 h 1074"/>
                  <a:gd name="T70" fmla="*/ 146 w 272"/>
                  <a:gd name="T71" fmla="*/ 2 h 1074"/>
                  <a:gd name="T72" fmla="*/ 169 w 272"/>
                  <a:gd name="T73" fmla="*/ 26 h 1074"/>
                  <a:gd name="T74" fmla="*/ 169 w 272"/>
                  <a:gd name="T75" fmla="*/ 16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1074">
                    <a:moveTo>
                      <a:pt x="169" y="164"/>
                    </a:moveTo>
                    <a:cubicBezTo>
                      <a:pt x="169" y="213"/>
                      <a:pt x="169" y="262"/>
                      <a:pt x="169" y="311"/>
                    </a:cubicBezTo>
                    <a:cubicBezTo>
                      <a:pt x="169" y="319"/>
                      <a:pt x="171" y="324"/>
                      <a:pt x="178" y="329"/>
                    </a:cubicBezTo>
                    <a:cubicBezTo>
                      <a:pt x="210" y="350"/>
                      <a:pt x="209" y="395"/>
                      <a:pt x="178" y="415"/>
                    </a:cubicBezTo>
                    <a:cubicBezTo>
                      <a:pt x="170" y="420"/>
                      <a:pt x="168" y="426"/>
                      <a:pt x="169" y="433"/>
                    </a:cubicBezTo>
                    <a:cubicBezTo>
                      <a:pt x="169" y="443"/>
                      <a:pt x="166" y="455"/>
                      <a:pt x="170" y="463"/>
                    </a:cubicBezTo>
                    <a:cubicBezTo>
                      <a:pt x="174" y="469"/>
                      <a:pt x="187" y="470"/>
                      <a:pt x="195" y="474"/>
                    </a:cubicBezTo>
                    <a:cubicBezTo>
                      <a:pt x="237" y="493"/>
                      <a:pt x="262" y="526"/>
                      <a:pt x="267" y="571"/>
                    </a:cubicBezTo>
                    <a:cubicBezTo>
                      <a:pt x="272" y="615"/>
                      <a:pt x="255" y="652"/>
                      <a:pt x="220" y="678"/>
                    </a:cubicBezTo>
                    <a:cubicBezTo>
                      <a:pt x="211" y="684"/>
                      <a:pt x="208" y="691"/>
                      <a:pt x="209" y="701"/>
                    </a:cubicBezTo>
                    <a:cubicBezTo>
                      <a:pt x="209" y="715"/>
                      <a:pt x="209" y="730"/>
                      <a:pt x="209" y="744"/>
                    </a:cubicBezTo>
                    <a:cubicBezTo>
                      <a:pt x="208" y="754"/>
                      <a:pt x="212" y="757"/>
                      <a:pt x="221" y="756"/>
                    </a:cubicBezTo>
                    <a:cubicBezTo>
                      <a:pt x="221" y="756"/>
                      <a:pt x="221" y="756"/>
                      <a:pt x="222" y="756"/>
                    </a:cubicBezTo>
                    <a:cubicBezTo>
                      <a:pt x="250" y="756"/>
                      <a:pt x="251" y="756"/>
                      <a:pt x="248" y="785"/>
                    </a:cubicBezTo>
                    <a:cubicBezTo>
                      <a:pt x="247" y="789"/>
                      <a:pt x="242" y="791"/>
                      <a:pt x="239" y="794"/>
                    </a:cubicBezTo>
                    <a:cubicBezTo>
                      <a:pt x="239" y="795"/>
                      <a:pt x="237" y="795"/>
                      <a:pt x="236" y="795"/>
                    </a:cubicBezTo>
                    <a:cubicBezTo>
                      <a:pt x="209" y="796"/>
                      <a:pt x="209" y="796"/>
                      <a:pt x="209" y="824"/>
                    </a:cubicBezTo>
                    <a:cubicBezTo>
                      <a:pt x="209" y="902"/>
                      <a:pt x="209" y="980"/>
                      <a:pt x="209" y="1057"/>
                    </a:cubicBezTo>
                    <a:cubicBezTo>
                      <a:pt x="209" y="1070"/>
                      <a:pt x="205" y="1073"/>
                      <a:pt x="194" y="1072"/>
                    </a:cubicBezTo>
                    <a:cubicBezTo>
                      <a:pt x="166" y="1072"/>
                      <a:pt x="138" y="1072"/>
                      <a:pt x="110" y="1072"/>
                    </a:cubicBezTo>
                    <a:cubicBezTo>
                      <a:pt x="88" y="1072"/>
                      <a:pt x="90" y="1074"/>
                      <a:pt x="90" y="1052"/>
                    </a:cubicBezTo>
                    <a:cubicBezTo>
                      <a:pt x="90" y="972"/>
                      <a:pt x="90" y="892"/>
                      <a:pt x="90" y="813"/>
                    </a:cubicBezTo>
                    <a:cubicBezTo>
                      <a:pt x="90" y="795"/>
                      <a:pt x="90" y="795"/>
                      <a:pt x="72" y="795"/>
                    </a:cubicBezTo>
                    <a:cubicBezTo>
                      <a:pt x="49" y="794"/>
                      <a:pt x="51" y="798"/>
                      <a:pt x="51" y="773"/>
                    </a:cubicBezTo>
                    <a:cubicBezTo>
                      <a:pt x="51" y="756"/>
                      <a:pt x="51" y="756"/>
                      <a:pt x="68" y="756"/>
                    </a:cubicBezTo>
                    <a:cubicBezTo>
                      <a:pt x="92" y="755"/>
                      <a:pt x="90" y="759"/>
                      <a:pt x="90" y="733"/>
                    </a:cubicBezTo>
                    <a:cubicBezTo>
                      <a:pt x="90" y="731"/>
                      <a:pt x="90" y="729"/>
                      <a:pt x="90" y="727"/>
                    </a:cubicBezTo>
                    <a:cubicBezTo>
                      <a:pt x="93" y="703"/>
                      <a:pt x="87" y="685"/>
                      <a:pt x="67" y="666"/>
                    </a:cubicBezTo>
                    <a:cubicBezTo>
                      <a:pt x="0" y="604"/>
                      <a:pt x="30" y="493"/>
                      <a:pt x="118" y="469"/>
                    </a:cubicBezTo>
                    <a:cubicBezTo>
                      <a:pt x="127" y="467"/>
                      <a:pt x="131" y="462"/>
                      <a:pt x="130" y="453"/>
                    </a:cubicBezTo>
                    <a:cubicBezTo>
                      <a:pt x="129" y="449"/>
                      <a:pt x="129" y="445"/>
                      <a:pt x="130" y="440"/>
                    </a:cubicBezTo>
                    <a:cubicBezTo>
                      <a:pt x="131" y="428"/>
                      <a:pt x="128" y="420"/>
                      <a:pt x="116" y="412"/>
                    </a:cubicBezTo>
                    <a:cubicBezTo>
                      <a:pt x="89" y="392"/>
                      <a:pt x="91" y="349"/>
                      <a:pt x="119" y="330"/>
                    </a:cubicBezTo>
                    <a:cubicBezTo>
                      <a:pt x="127" y="325"/>
                      <a:pt x="130" y="319"/>
                      <a:pt x="130" y="310"/>
                    </a:cubicBezTo>
                    <a:cubicBezTo>
                      <a:pt x="129" y="213"/>
                      <a:pt x="130" y="116"/>
                      <a:pt x="129" y="19"/>
                    </a:cubicBezTo>
                    <a:cubicBezTo>
                      <a:pt x="129" y="5"/>
                      <a:pt x="133" y="2"/>
                      <a:pt x="146" y="2"/>
                    </a:cubicBezTo>
                    <a:cubicBezTo>
                      <a:pt x="173" y="3"/>
                      <a:pt x="169" y="0"/>
                      <a:pt x="169" y="26"/>
                    </a:cubicBezTo>
                    <a:cubicBezTo>
                      <a:pt x="169" y="72"/>
                      <a:pt x="169" y="118"/>
                      <a:pt x="16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8" name="Freeform 29"/>
              <p:cNvSpPr>
                <a:spLocks/>
              </p:cNvSpPr>
              <p:nvPr/>
            </p:nvSpPr>
            <p:spPr bwMode="auto">
              <a:xfrm>
                <a:off x="-731" y="315"/>
                <a:ext cx="365" cy="199"/>
              </a:xfrm>
              <a:custGeom>
                <a:avLst/>
                <a:gdLst>
                  <a:gd name="T0" fmla="*/ 0 w 431"/>
                  <a:gd name="T1" fmla="*/ 234 h 235"/>
                  <a:gd name="T2" fmla="*/ 4 w 431"/>
                  <a:gd name="T3" fmla="*/ 223 h 235"/>
                  <a:gd name="T4" fmla="*/ 113 w 431"/>
                  <a:gd name="T5" fmla="*/ 9 h 235"/>
                  <a:gd name="T6" fmla="*/ 126 w 431"/>
                  <a:gd name="T7" fmla="*/ 1 h 235"/>
                  <a:gd name="T8" fmla="*/ 305 w 431"/>
                  <a:gd name="T9" fmla="*/ 1 h 235"/>
                  <a:gd name="T10" fmla="*/ 318 w 431"/>
                  <a:gd name="T11" fmla="*/ 8 h 235"/>
                  <a:gd name="T12" fmla="*/ 429 w 431"/>
                  <a:gd name="T13" fmla="*/ 226 h 235"/>
                  <a:gd name="T14" fmla="*/ 431 w 431"/>
                  <a:gd name="T15" fmla="*/ 234 h 235"/>
                  <a:gd name="T16" fmla="*/ 421 w 431"/>
                  <a:gd name="T17" fmla="*/ 235 h 235"/>
                  <a:gd name="T18" fmla="*/ 315 w 431"/>
                  <a:gd name="T19" fmla="*/ 235 h 235"/>
                  <a:gd name="T20" fmla="*/ 300 w 431"/>
                  <a:gd name="T21" fmla="*/ 225 h 235"/>
                  <a:gd name="T22" fmla="*/ 251 w 431"/>
                  <a:gd name="T23" fmla="*/ 127 h 235"/>
                  <a:gd name="T24" fmla="*/ 232 w 431"/>
                  <a:gd name="T25" fmla="*/ 115 h 235"/>
                  <a:gd name="T26" fmla="*/ 197 w 431"/>
                  <a:gd name="T27" fmla="*/ 115 h 235"/>
                  <a:gd name="T28" fmla="*/ 179 w 431"/>
                  <a:gd name="T29" fmla="*/ 126 h 235"/>
                  <a:gd name="T30" fmla="*/ 130 w 431"/>
                  <a:gd name="T31" fmla="*/ 224 h 235"/>
                  <a:gd name="T32" fmla="*/ 117 w 431"/>
                  <a:gd name="T33" fmla="*/ 234 h 235"/>
                  <a:gd name="T34" fmla="*/ 6 w 431"/>
                  <a:gd name="T35" fmla="*/ 235 h 235"/>
                  <a:gd name="T36" fmla="*/ 0 w 431"/>
                  <a:gd name="T37" fmla="*/ 23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235">
                    <a:moveTo>
                      <a:pt x="0" y="234"/>
                    </a:moveTo>
                    <a:cubicBezTo>
                      <a:pt x="1" y="229"/>
                      <a:pt x="3" y="226"/>
                      <a:pt x="4" y="223"/>
                    </a:cubicBezTo>
                    <a:cubicBezTo>
                      <a:pt x="40" y="151"/>
                      <a:pt x="76" y="80"/>
                      <a:pt x="113" y="9"/>
                    </a:cubicBezTo>
                    <a:cubicBezTo>
                      <a:pt x="115" y="5"/>
                      <a:pt x="121" y="1"/>
                      <a:pt x="126" y="1"/>
                    </a:cubicBezTo>
                    <a:cubicBezTo>
                      <a:pt x="186" y="0"/>
                      <a:pt x="245" y="0"/>
                      <a:pt x="305" y="1"/>
                    </a:cubicBezTo>
                    <a:cubicBezTo>
                      <a:pt x="310" y="1"/>
                      <a:pt x="316" y="4"/>
                      <a:pt x="318" y="8"/>
                    </a:cubicBezTo>
                    <a:cubicBezTo>
                      <a:pt x="355" y="81"/>
                      <a:pt x="392" y="154"/>
                      <a:pt x="429" y="226"/>
                    </a:cubicBezTo>
                    <a:cubicBezTo>
                      <a:pt x="430" y="228"/>
                      <a:pt x="430" y="230"/>
                      <a:pt x="431" y="234"/>
                    </a:cubicBezTo>
                    <a:cubicBezTo>
                      <a:pt x="427" y="234"/>
                      <a:pt x="424" y="235"/>
                      <a:pt x="421" y="235"/>
                    </a:cubicBezTo>
                    <a:cubicBezTo>
                      <a:pt x="386" y="235"/>
                      <a:pt x="350" y="235"/>
                      <a:pt x="315" y="235"/>
                    </a:cubicBezTo>
                    <a:cubicBezTo>
                      <a:pt x="307" y="235"/>
                      <a:pt x="303" y="232"/>
                      <a:pt x="300" y="225"/>
                    </a:cubicBezTo>
                    <a:cubicBezTo>
                      <a:pt x="284" y="192"/>
                      <a:pt x="267" y="160"/>
                      <a:pt x="251" y="127"/>
                    </a:cubicBezTo>
                    <a:cubicBezTo>
                      <a:pt x="246" y="119"/>
                      <a:pt x="242" y="114"/>
                      <a:pt x="232" y="115"/>
                    </a:cubicBezTo>
                    <a:cubicBezTo>
                      <a:pt x="220" y="116"/>
                      <a:pt x="209" y="116"/>
                      <a:pt x="197" y="115"/>
                    </a:cubicBezTo>
                    <a:cubicBezTo>
                      <a:pt x="188" y="115"/>
                      <a:pt x="183" y="118"/>
                      <a:pt x="179" y="126"/>
                    </a:cubicBezTo>
                    <a:cubicBezTo>
                      <a:pt x="163" y="159"/>
                      <a:pt x="147" y="192"/>
                      <a:pt x="130" y="224"/>
                    </a:cubicBezTo>
                    <a:cubicBezTo>
                      <a:pt x="128" y="229"/>
                      <a:pt x="121" y="234"/>
                      <a:pt x="117" y="234"/>
                    </a:cubicBezTo>
                    <a:cubicBezTo>
                      <a:pt x="80" y="235"/>
                      <a:pt x="43" y="235"/>
                      <a:pt x="6" y="235"/>
                    </a:cubicBezTo>
                    <a:cubicBezTo>
                      <a:pt x="4" y="235"/>
                      <a:pt x="3" y="234"/>
                      <a:pt x="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grpSp>
        <p:sp>
          <p:nvSpPr>
            <p:cNvPr id="6" name="Freeform 111"/>
            <p:cNvSpPr>
              <a:spLocks noChangeAspect="1" noEditPoints="1"/>
            </p:cNvSpPr>
            <p:nvPr/>
          </p:nvSpPr>
          <p:spPr bwMode="auto">
            <a:xfrm rot="19270136">
              <a:off x="2960448" y="973460"/>
              <a:ext cx="395965" cy="976428"/>
            </a:xfrm>
            <a:custGeom>
              <a:avLst/>
              <a:gdLst>
                <a:gd name="T0" fmla="*/ 224 w 989"/>
                <a:gd name="T1" fmla="*/ 463 h 2439"/>
                <a:gd name="T2" fmla="*/ 358 w 989"/>
                <a:gd name="T3" fmla="*/ 41 h 2439"/>
                <a:gd name="T4" fmla="*/ 805 w 989"/>
                <a:gd name="T5" fmla="*/ 97 h 2439"/>
                <a:gd name="T6" fmla="*/ 808 w 989"/>
                <a:gd name="T7" fmla="*/ 495 h 2439"/>
                <a:gd name="T8" fmla="*/ 933 w 989"/>
                <a:gd name="T9" fmla="*/ 2336 h 2439"/>
                <a:gd name="T10" fmla="*/ 35 w 989"/>
                <a:gd name="T11" fmla="*/ 2373 h 2439"/>
                <a:gd name="T12" fmla="*/ 283 w 989"/>
                <a:gd name="T13" fmla="*/ 1778 h 2439"/>
                <a:gd name="T14" fmla="*/ 283 w 989"/>
                <a:gd name="T15" fmla="*/ 1778 h 2439"/>
                <a:gd name="T16" fmla="*/ 708 w 989"/>
                <a:gd name="T17" fmla="*/ 851 h 2439"/>
                <a:gd name="T18" fmla="*/ 708 w 989"/>
                <a:gd name="T19" fmla="*/ 682 h 2439"/>
                <a:gd name="T20" fmla="*/ 206 w 989"/>
                <a:gd name="T21" fmla="*/ 2116 h 2439"/>
                <a:gd name="T22" fmla="*/ 196 w 989"/>
                <a:gd name="T23" fmla="*/ 694 h 2439"/>
                <a:gd name="T24" fmla="*/ 795 w 989"/>
                <a:gd name="T25" fmla="*/ 2271 h 2439"/>
                <a:gd name="T26" fmla="*/ 207 w 989"/>
                <a:gd name="T27" fmla="*/ 1861 h 2439"/>
                <a:gd name="T28" fmla="*/ 708 w 989"/>
                <a:gd name="T29" fmla="*/ 1861 h 2439"/>
                <a:gd name="T30" fmla="*/ 708 w 989"/>
                <a:gd name="T31" fmla="*/ 1861 h 2439"/>
                <a:gd name="T32" fmla="*/ 195 w 989"/>
                <a:gd name="T33" fmla="*/ 851 h 2439"/>
                <a:gd name="T34" fmla="*/ 720 w 989"/>
                <a:gd name="T35" fmla="*/ 1693 h 2439"/>
                <a:gd name="T36" fmla="*/ 794 w 989"/>
                <a:gd name="T37" fmla="*/ 2104 h 2439"/>
                <a:gd name="T38" fmla="*/ 196 w 989"/>
                <a:gd name="T39" fmla="*/ 2210 h 2439"/>
                <a:gd name="T40" fmla="*/ 454 w 989"/>
                <a:gd name="T41" fmla="*/ 725 h 2439"/>
                <a:gd name="T42" fmla="*/ 579 w 989"/>
                <a:gd name="T43" fmla="*/ 681 h 2439"/>
                <a:gd name="T44" fmla="*/ 365 w 989"/>
                <a:gd name="T45" fmla="*/ 892 h 2439"/>
                <a:gd name="T46" fmla="*/ 578 w 989"/>
                <a:gd name="T47" fmla="*/ 937 h 2439"/>
                <a:gd name="T48" fmla="*/ 454 w 989"/>
                <a:gd name="T49" fmla="*/ 1105 h 2439"/>
                <a:gd name="T50" fmla="*/ 377 w 989"/>
                <a:gd name="T51" fmla="*/ 1105 h 2439"/>
                <a:gd name="T52" fmla="*/ 612 w 989"/>
                <a:gd name="T53" fmla="*/ 1019 h 2439"/>
                <a:gd name="T54" fmla="*/ 708 w 989"/>
                <a:gd name="T55" fmla="*/ 1104 h 2439"/>
                <a:gd name="T56" fmla="*/ 409 w 989"/>
                <a:gd name="T57" fmla="*/ 1948 h 2439"/>
                <a:gd name="T58" fmla="*/ 365 w 989"/>
                <a:gd name="T59" fmla="*/ 1735 h 2439"/>
                <a:gd name="T60" fmla="*/ 580 w 989"/>
                <a:gd name="T61" fmla="*/ 1948 h 2439"/>
                <a:gd name="T62" fmla="*/ 366 w 989"/>
                <a:gd name="T63" fmla="*/ 2103 h 2439"/>
                <a:gd name="T64" fmla="*/ 380 w 989"/>
                <a:gd name="T65" fmla="*/ 165 h 2439"/>
                <a:gd name="T66" fmla="*/ 612 w 989"/>
                <a:gd name="T67" fmla="*/ 252 h 2439"/>
                <a:gd name="T68" fmla="*/ 536 w 989"/>
                <a:gd name="T69" fmla="*/ 253 h 2439"/>
                <a:gd name="T70" fmla="*/ 366 w 989"/>
                <a:gd name="T71" fmla="*/ 2271 h 2439"/>
                <a:gd name="T72" fmla="*/ 624 w 989"/>
                <a:gd name="T73" fmla="*/ 2213 h 2439"/>
                <a:gd name="T74" fmla="*/ 611 w 989"/>
                <a:gd name="T75" fmla="*/ 2117 h 2439"/>
                <a:gd name="T76" fmla="*/ 536 w 989"/>
                <a:gd name="T77" fmla="*/ 2116 h 2439"/>
                <a:gd name="T78" fmla="*/ 580 w 989"/>
                <a:gd name="T79" fmla="*/ 422 h 2439"/>
                <a:gd name="T80" fmla="*/ 412 w 989"/>
                <a:gd name="T81" fmla="*/ 334 h 2439"/>
                <a:gd name="T82" fmla="*/ 366 w 989"/>
                <a:gd name="T83" fmla="*/ 1368 h 2439"/>
                <a:gd name="T84" fmla="*/ 624 w 989"/>
                <a:gd name="T85" fmla="*/ 1272 h 2439"/>
                <a:gd name="T86" fmla="*/ 452 w 989"/>
                <a:gd name="T87" fmla="*/ 1187 h 2439"/>
                <a:gd name="T88" fmla="*/ 282 w 989"/>
                <a:gd name="T89" fmla="*/ 1187 h 2439"/>
                <a:gd name="T90" fmla="*/ 537 w 989"/>
                <a:gd name="T91" fmla="*/ 1442 h 2439"/>
                <a:gd name="T92" fmla="*/ 537 w 989"/>
                <a:gd name="T93" fmla="*/ 1364 h 2439"/>
                <a:gd name="T94" fmla="*/ 784 w 989"/>
                <a:gd name="T95" fmla="*/ 1356 h 2439"/>
                <a:gd name="T96" fmla="*/ 282 w 989"/>
                <a:gd name="T97" fmla="*/ 1440 h 2439"/>
                <a:gd name="T98" fmla="*/ 196 w 989"/>
                <a:gd name="T99" fmla="*/ 1536 h 2439"/>
                <a:gd name="T100" fmla="*/ 794 w 989"/>
                <a:gd name="T101" fmla="*/ 1598 h 2439"/>
                <a:gd name="T102" fmla="*/ 708 w 989"/>
                <a:gd name="T103" fmla="*/ 1272 h 2439"/>
                <a:gd name="T104" fmla="*/ 366 w 989"/>
                <a:gd name="T105" fmla="*/ 1536 h 2439"/>
                <a:gd name="T106" fmla="*/ 624 w 989"/>
                <a:gd name="T107" fmla="*/ 1565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9" h="2439">
                  <a:moveTo>
                    <a:pt x="0" y="592"/>
                  </a:moveTo>
                  <a:cubicBezTo>
                    <a:pt x="0" y="560"/>
                    <a:pt x="0" y="529"/>
                    <a:pt x="0" y="497"/>
                  </a:cubicBezTo>
                  <a:cubicBezTo>
                    <a:pt x="7" y="496"/>
                    <a:pt x="14" y="496"/>
                    <a:pt x="21" y="496"/>
                  </a:cubicBezTo>
                  <a:cubicBezTo>
                    <a:pt x="64" y="496"/>
                    <a:pt x="106" y="496"/>
                    <a:pt x="149" y="496"/>
                  </a:cubicBezTo>
                  <a:cubicBezTo>
                    <a:pt x="181" y="496"/>
                    <a:pt x="181" y="495"/>
                    <a:pt x="186" y="462"/>
                  </a:cubicBezTo>
                  <a:cubicBezTo>
                    <a:pt x="198" y="462"/>
                    <a:pt x="211" y="462"/>
                    <a:pt x="224" y="463"/>
                  </a:cubicBezTo>
                  <a:cubicBezTo>
                    <a:pt x="235" y="463"/>
                    <a:pt x="239" y="459"/>
                    <a:pt x="239" y="447"/>
                  </a:cubicBezTo>
                  <a:cubicBezTo>
                    <a:pt x="239" y="336"/>
                    <a:pt x="239" y="225"/>
                    <a:pt x="239" y="113"/>
                  </a:cubicBezTo>
                  <a:cubicBezTo>
                    <a:pt x="239" y="101"/>
                    <a:pt x="235" y="97"/>
                    <a:pt x="223" y="98"/>
                  </a:cubicBezTo>
                  <a:cubicBezTo>
                    <a:pt x="210" y="98"/>
                    <a:pt x="198" y="98"/>
                    <a:pt x="185" y="98"/>
                  </a:cubicBezTo>
                  <a:cubicBezTo>
                    <a:pt x="185" y="78"/>
                    <a:pt x="185" y="61"/>
                    <a:pt x="185" y="41"/>
                  </a:cubicBezTo>
                  <a:cubicBezTo>
                    <a:pt x="243" y="41"/>
                    <a:pt x="301" y="41"/>
                    <a:pt x="358" y="41"/>
                  </a:cubicBezTo>
                  <a:cubicBezTo>
                    <a:pt x="364" y="0"/>
                    <a:pt x="364" y="0"/>
                    <a:pt x="406" y="0"/>
                  </a:cubicBezTo>
                  <a:cubicBezTo>
                    <a:pt x="471" y="0"/>
                    <a:pt x="536" y="0"/>
                    <a:pt x="602" y="0"/>
                  </a:cubicBezTo>
                  <a:cubicBezTo>
                    <a:pt x="633" y="0"/>
                    <a:pt x="630" y="0"/>
                    <a:pt x="630" y="28"/>
                  </a:cubicBezTo>
                  <a:cubicBezTo>
                    <a:pt x="630" y="32"/>
                    <a:pt x="631" y="35"/>
                    <a:pt x="631" y="40"/>
                  </a:cubicBezTo>
                  <a:cubicBezTo>
                    <a:pt x="688" y="40"/>
                    <a:pt x="745" y="40"/>
                    <a:pt x="805" y="40"/>
                  </a:cubicBezTo>
                  <a:cubicBezTo>
                    <a:pt x="805" y="59"/>
                    <a:pt x="805" y="77"/>
                    <a:pt x="805" y="97"/>
                  </a:cubicBezTo>
                  <a:cubicBezTo>
                    <a:pt x="788" y="97"/>
                    <a:pt x="771" y="98"/>
                    <a:pt x="752" y="99"/>
                  </a:cubicBezTo>
                  <a:cubicBezTo>
                    <a:pt x="752" y="107"/>
                    <a:pt x="751" y="114"/>
                    <a:pt x="751" y="121"/>
                  </a:cubicBezTo>
                  <a:cubicBezTo>
                    <a:pt x="751" y="228"/>
                    <a:pt x="751" y="334"/>
                    <a:pt x="750" y="441"/>
                  </a:cubicBezTo>
                  <a:cubicBezTo>
                    <a:pt x="750" y="457"/>
                    <a:pt x="754" y="465"/>
                    <a:pt x="771" y="463"/>
                  </a:cubicBezTo>
                  <a:cubicBezTo>
                    <a:pt x="782" y="461"/>
                    <a:pt x="793" y="462"/>
                    <a:pt x="804" y="462"/>
                  </a:cubicBezTo>
                  <a:cubicBezTo>
                    <a:pt x="806" y="474"/>
                    <a:pt x="807" y="483"/>
                    <a:pt x="808" y="495"/>
                  </a:cubicBezTo>
                  <a:cubicBezTo>
                    <a:pt x="869" y="495"/>
                    <a:pt x="928" y="495"/>
                    <a:pt x="989" y="495"/>
                  </a:cubicBezTo>
                  <a:cubicBezTo>
                    <a:pt x="989" y="528"/>
                    <a:pt x="989" y="559"/>
                    <a:pt x="989" y="593"/>
                  </a:cubicBezTo>
                  <a:cubicBezTo>
                    <a:pt x="978" y="593"/>
                    <a:pt x="966" y="594"/>
                    <a:pt x="954" y="592"/>
                  </a:cubicBezTo>
                  <a:cubicBezTo>
                    <a:pt x="937" y="591"/>
                    <a:pt x="933" y="598"/>
                    <a:pt x="933" y="614"/>
                  </a:cubicBezTo>
                  <a:cubicBezTo>
                    <a:pt x="934" y="730"/>
                    <a:pt x="933" y="845"/>
                    <a:pt x="933" y="960"/>
                  </a:cubicBezTo>
                  <a:cubicBezTo>
                    <a:pt x="933" y="1419"/>
                    <a:pt x="933" y="1877"/>
                    <a:pt x="933" y="2336"/>
                  </a:cubicBezTo>
                  <a:cubicBezTo>
                    <a:pt x="933" y="2373"/>
                    <a:pt x="933" y="2373"/>
                    <a:pt x="970" y="2373"/>
                  </a:cubicBezTo>
                  <a:cubicBezTo>
                    <a:pt x="976" y="2373"/>
                    <a:pt x="982" y="2374"/>
                    <a:pt x="989" y="2374"/>
                  </a:cubicBezTo>
                  <a:cubicBezTo>
                    <a:pt x="989" y="2396"/>
                    <a:pt x="989" y="2417"/>
                    <a:pt x="989" y="2439"/>
                  </a:cubicBezTo>
                  <a:cubicBezTo>
                    <a:pt x="660" y="2439"/>
                    <a:pt x="331" y="2439"/>
                    <a:pt x="1" y="2439"/>
                  </a:cubicBezTo>
                  <a:cubicBezTo>
                    <a:pt x="1" y="2418"/>
                    <a:pt x="1" y="2397"/>
                    <a:pt x="1" y="2373"/>
                  </a:cubicBezTo>
                  <a:cubicBezTo>
                    <a:pt x="12" y="2373"/>
                    <a:pt x="24" y="2372"/>
                    <a:pt x="35" y="2373"/>
                  </a:cubicBezTo>
                  <a:cubicBezTo>
                    <a:pt x="52" y="2375"/>
                    <a:pt x="57" y="2369"/>
                    <a:pt x="57" y="2352"/>
                  </a:cubicBezTo>
                  <a:cubicBezTo>
                    <a:pt x="56" y="2227"/>
                    <a:pt x="57" y="2102"/>
                    <a:pt x="57" y="1976"/>
                  </a:cubicBezTo>
                  <a:cubicBezTo>
                    <a:pt x="57" y="1530"/>
                    <a:pt x="57" y="1083"/>
                    <a:pt x="57" y="637"/>
                  </a:cubicBezTo>
                  <a:cubicBezTo>
                    <a:pt x="57" y="593"/>
                    <a:pt x="57" y="593"/>
                    <a:pt x="14" y="593"/>
                  </a:cubicBezTo>
                  <a:cubicBezTo>
                    <a:pt x="10" y="593"/>
                    <a:pt x="6" y="592"/>
                    <a:pt x="0" y="592"/>
                  </a:cubicBezTo>
                  <a:close/>
                  <a:moveTo>
                    <a:pt x="283" y="1778"/>
                  </a:moveTo>
                  <a:cubicBezTo>
                    <a:pt x="283" y="1752"/>
                    <a:pt x="284" y="1728"/>
                    <a:pt x="283" y="1704"/>
                  </a:cubicBezTo>
                  <a:cubicBezTo>
                    <a:pt x="282" y="1700"/>
                    <a:pt x="275" y="1693"/>
                    <a:pt x="271" y="1693"/>
                  </a:cubicBezTo>
                  <a:cubicBezTo>
                    <a:pt x="250" y="1691"/>
                    <a:pt x="228" y="1692"/>
                    <a:pt x="207" y="1693"/>
                  </a:cubicBezTo>
                  <a:cubicBezTo>
                    <a:pt x="203" y="1693"/>
                    <a:pt x="196" y="1699"/>
                    <a:pt x="196" y="1702"/>
                  </a:cubicBezTo>
                  <a:cubicBezTo>
                    <a:pt x="195" y="1727"/>
                    <a:pt x="196" y="1752"/>
                    <a:pt x="196" y="1778"/>
                  </a:cubicBezTo>
                  <a:cubicBezTo>
                    <a:pt x="226" y="1778"/>
                    <a:pt x="254" y="1778"/>
                    <a:pt x="283" y="1778"/>
                  </a:cubicBezTo>
                  <a:close/>
                  <a:moveTo>
                    <a:pt x="708" y="851"/>
                  </a:moveTo>
                  <a:cubicBezTo>
                    <a:pt x="708" y="880"/>
                    <a:pt x="708" y="908"/>
                    <a:pt x="708" y="937"/>
                  </a:cubicBezTo>
                  <a:cubicBezTo>
                    <a:pt x="734" y="937"/>
                    <a:pt x="759" y="937"/>
                    <a:pt x="783" y="936"/>
                  </a:cubicBezTo>
                  <a:cubicBezTo>
                    <a:pt x="787" y="936"/>
                    <a:pt x="794" y="930"/>
                    <a:pt x="794" y="926"/>
                  </a:cubicBezTo>
                  <a:cubicBezTo>
                    <a:pt x="795" y="902"/>
                    <a:pt x="794" y="877"/>
                    <a:pt x="794" y="851"/>
                  </a:cubicBezTo>
                  <a:cubicBezTo>
                    <a:pt x="765" y="851"/>
                    <a:pt x="737" y="851"/>
                    <a:pt x="708" y="851"/>
                  </a:cubicBezTo>
                  <a:close/>
                  <a:moveTo>
                    <a:pt x="708" y="768"/>
                  </a:moveTo>
                  <a:cubicBezTo>
                    <a:pt x="734" y="768"/>
                    <a:pt x="759" y="769"/>
                    <a:pt x="784" y="768"/>
                  </a:cubicBezTo>
                  <a:cubicBezTo>
                    <a:pt x="788" y="768"/>
                    <a:pt x="794" y="760"/>
                    <a:pt x="794" y="755"/>
                  </a:cubicBezTo>
                  <a:cubicBezTo>
                    <a:pt x="795" y="735"/>
                    <a:pt x="795" y="715"/>
                    <a:pt x="794" y="695"/>
                  </a:cubicBezTo>
                  <a:cubicBezTo>
                    <a:pt x="794" y="690"/>
                    <a:pt x="789" y="682"/>
                    <a:pt x="786" y="682"/>
                  </a:cubicBezTo>
                  <a:cubicBezTo>
                    <a:pt x="760" y="681"/>
                    <a:pt x="734" y="682"/>
                    <a:pt x="708" y="682"/>
                  </a:cubicBezTo>
                  <a:cubicBezTo>
                    <a:pt x="708" y="712"/>
                    <a:pt x="708" y="739"/>
                    <a:pt x="708" y="768"/>
                  </a:cubicBezTo>
                  <a:close/>
                  <a:moveTo>
                    <a:pt x="282" y="2029"/>
                  </a:moveTo>
                  <a:cubicBezTo>
                    <a:pt x="256" y="2029"/>
                    <a:pt x="231" y="2029"/>
                    <a:pt x="207" y="2030"/>
                  </a:cubicBezTo>
                  <a:cubicBezTo>
                    <a:pt x="203" y="2030"/>
                    <a:pt x="196" y="2036"/>
                    <a:pt x="196" y="2040"/>
                  </a:cubicBezTo>
                  <a:cubicBezTo>
                    <a:pt x="195" y="2062"/>
                    <a:pt x="195" y="2084"/>
                    <a:pt x="196" y="2105"/>
                  </a:cubicBezTo>
                  <a:cubicBezTo>
                    <a:pt x="196" y="2109"/>
                    <a:pt x="203" y="2116"/>
                    <a:pt x="206" y="2116"/>
                  </a:cubicBezTo>
                  <a:cubicBezTo>
                    <a:pt x="231" y="2117"/>
                    <a:pt x="256" y="2116"/>
                    <a:pt x="282" y="2116"/>
                  </a:cubicBezTo>
                  <a:cubicBezTo>
                    <a:pt x="282" y="2086"/>
                    <a:pt x="282" y="2060"/>
                    <a:pt x="282" y="2029"/>
                  </a:cubicBezTo>
                  <a:close/>
                  <a:moveTo>
                    <a:pt x="282" y="768"/>
                  </a:moveTo>
                  <a:cubicBezTo>
                    <a:pt x="282" y="738"/>
                    <a:pt x="282" y="711"/>
                    <a:pt x="282" y="681"/>
                  </a:cubicBezTo>
                  <a:cubicBezTo>
                    <a:pt x="256" y="681"/>
                    <a:pt x="231" y="681"/>
                    <a:pt x="207" y="682"/>
                  </a:cubicBezTo>
                  <a:cubicBezTo>
                    <a:pt x="203" y="682"/>
                    <a:pt x="196" y="689"/>
                    <a:pt x="196" y="694"/>
                  </a:cubicBezTo>
                  <a:cubicBezTo>
                    <a:pt x="195" y="714"/>
                    <a:pt x="195" y="735"/>
                    <a:pt x="196" y="755"/>
                  </a:cubicBezTo>
                  <a:cubicBezTo>
                    <a:pt x="196" y="760"/>
                    <a:pt x="204" y="768"/>
                    <a:pt x="208" y="768"/>
                  </a:cubicBezTo>
                  <a:cubicBezTo>
                    <a:pt x="232" y="769"/>
                    <a:pt x="256" y="768"/>
                    <a:pt x="282" y="768"/>
                  </a:cubicBezTo>
                  <a:close/>
                  <a:moveTo>
                    <a:pt x="708" y="2285"/>
                  </a:moveTo>
                  <a:cubicBezTo>
                    <a:pt x="734" y="2285"/>
                    <a:pt x="757" y="2285"/>
                    <a:pt x="780" y="2285"/>
                  </a:cubicBezTo>
                  <a:cubicBezTo>
                    <a:pt x="790" y="2285"/>
                    <a:pt x="795" y="2282"/>
                    <a:pt x="795" y="2271"/>
                  </a:cubicBezTo>
                  <a:cubicBezTo>
                    <a:pt x="794" y="2251"/>
                    <a:pt x="795" y="2230"/>
                    <a:pt x="794" y="2210"/>
                  </a:cubicBezTo>
                  <a:cubicBezTo>
                    <a:pt x="794" y="2206"/>
                    <a:pt x="789" y="2199"/>
                    <a:pt x="787" y="2199"/>
                  </a:cubicBezTo>
                  <a:cubicBezTo>
                    <a:pt x="760" y="2198"/>
                    <a:pt x="734" y="2198"/>
                    <a:pt x="708" y="2198"/>
                  </a:cubicBezTo>
                  <a:cubicBezTo>
                    <a:pt x="708" y="2228"/>
                    <a:pt x="708" y="2255"/>
                    <a:pt x="708" y="2285"/>
                  </a:cubicBezTo>
                  <a:close/>
                  <a:moveTo>
                    <a:pt x="282" y="1861"/>
                  </a:moveTo>
                  <a:cubicBezTo>
                    <a:pt x="256" y="1861"/>
                    <a:pt x="231" y="1860"/>
                    <a:pt x="207" y="1861"/>
                  </a:cubicBezTo>
                  <a:cubicBezTo>
                    <a:pt x="203" y="1861"/>
                    <a:pt x="196" y="1869"/>
                    <a:pt x="196" y="1873"/>
                  </a:cubicBezTo>
                  <a:cubicBezTo>
                    <a:pt x="195" y="1894"/>
                    <a:pt x="195" y="1916"/>
                    <a:pt x="196" y="1937"/>
                  </a:cubicBezTo>
                  <a:cubicBezTo>
                    <a:pt x="196" y="1941"/>
                    <a:pt x="202" y="1947"/>
                    <a:pt x="206" y="1947"/>
                  </a:cubicBezTo>
                  <a:cubicBezTo>
                    <a:pt x="231" y="1948"/>
                    <a:pt x="256" y="1948"/>
                    <a:pt x="282" y="1948"/>
                  </a:cubicBezTo>
                  <a:cubicBezTo>
                    <a:pt x="282" y="1918"/>
                    <a:pt x="282" y="1891"/>
                    <a:pt x="282" y="1861"/>
                  </a:cubicBezTo>
                  <a:close/>
                  <a:moveTo>
                    <a:pt x="708" y="1861"/>
                  </a:moveTo>
                  <a:cubicBezTo>
                    <a:pt x="708" y="1891"/>
                    <a:pt x="708" y="1919"/>
                    <a:pt x="708" y="1948"/>
                  </a:cubicBezTo>
                  <a:cubicBezTo>
                    <a:pt x="734" y="1948"/>
                    <a:pt x="758" y="1949"/>
                    <a:pt x="781" y="1947"/>
                  </a:cubicBezTo>
                  <a:cubicBezTo>
                    <a:pt x="786" y="1947"/>
                    <a:pt x="794" y="1940"/>
                    <a:pt x="794" y="1935"/>
                  </a:cubicBezTo>
                  <a:cubicBezTo>
                    <a:pt x="795" y="1915"/>
                    <a:pt x="795" y="1894"/>
                    <a:pt x="794" y="1873"/>
                  </a:cubicBezTo>
                  <a:cubicBezTo>
                    <a:pt x="794" y="1869"/>
                    <a:pt x="787" y="1861"/>
                    <a:pt x="783" y="1861"/>
                  </a:cubicBezTo>
                  <a:cubicBezTo>
                    <a:pt x="759" y="1860"/>
                    <a:pt x="735" y="1861"/>
                    <a:pt x="708" y="1861"/>
                  </a:cubicBezTo>
                  <a:close/>
                  <a:moveTo>
                    <a:pt x="195" y="851"/>
                  </a:moveTo>
                  <a:cubicBezTo>
                    <a:pt x="195" y="877"/>
                    <a:pt x="195" y="901"/>
                    <a:pt x="196" y="925"/>
                  </a:cubicBezTo>
                  <a:cubicBezTo>
                    <a:pt x="196" y="929"/>
                    <a:pt x="202" y="936"/>
                    <a:pt x="205" y="936"/>
                  </a:cubicBezTo>
                  <a:cubicBezTo>
                    <a:pt x="231" y="937"/>
                    <a:pt x="256" y="937"/>
                    <a:pt x="282" y="937"/>
                  </a:cubicBezTo>
                  <a:cubicBezTo>
                    <a:pt x="282" y="907"/>
                    <a:pt x="282" y="880"/>
                    <a:pt x="282" y="851"/>
                  </a:cubicBezTo>
                  <a:cubicBezTo>
                    <a:pt x="254" y="851"/>
                    <a:pt x="226" y="851"/>
                    <a:pt x="195" y="851"/>
                  </a:cubicBezTo>
                  <a:close/>
                  <a:moveTo>
                    <a:pt x="707" y="1779"/>
                  </a:moveTo>
                  <a:cubicBezTo>
                    <a:pt x="735" y="1779"/>
                    <a:pt x="759" y="1780"/>
                    <a:pt x="783" y="1779"/>
                  </a:cubicBezTo>
                  <a:cubicBezTo>
                    <a:pt x="787" y="1778"/>
                    <a:pt x="794" y="1771"/>
                    <a:pt x="794" y="1767"/>
                  </a:cubicBezTo>
                  <a:cubicBezTo>
                    <a:pt x="795" y="1746"/>
                    <a:pt x="795" y="1725"/>
                    <a:pt x="794" y="1705"/>
                  </a:cubicBezTo>
                  <a:cubicBezTo>
                    <a:pt x="794" y="1700"/>
                    <a:pt x="786" y="1693"/>
                    <a:pt x="781" y="1693"/>
                  </a:cubicBezTo>
                  <a:cubicBezTo>
                    <a:pt x="761" y="1691"/>
                    <a:pt x="740" y="1691"/>
                    <a:pt x="720" y="1693"/>
                  </a:cubicBezTo>
                  <a:cubicBezTo>
                    <a:pt x="715" y="1693"/>
                    <a:pt x="708" y="1700"/>
                    <a:pt x="707" y="1705"/>
                  </a:cubicBezTo>
                  <a:cubicBezTo>
                    <a:pt x="706" y="1729"/>
                    <a:pt x="707" y="1753"/>
                    <a:pt x="707" y="1779"/>
                  </a:cubicBezTo>
                  <a:close/>
                  <a:moveTo>
                    <a:pt x="708" y="2029"/>
                  </a:moveTo>
                  <a:cubicBezTo>
                    <a:pt x="708" y="2060"/>
                    <a:pt x="708" y="2087"/>
                    <a:pt x="708" y="2116"/>
                  </a:cubicBezTo>
                  <a:cubicBezTo>
                    <a:pt x="734" y="2116"/>
                    <a:pt x="759" y="2117"/>
                    <a:pt x="783" y="2116"/>
                  </a:cubicBezTo>
                  <a:cubicBezTo>
                    <a:pt x="787" y="2116"/>
                    <a:pt x="794" y="2108"/>
                    <a:pt x="794" y="2104"/>
                  </a:cubicBezTo>
                  <a:cubicBezTo>
                    <a:pt x="795" y="2083"/>
                    <a:pt x="795" y="2063"/>
                    <a:pt x="794" y="2042"/>
                  </a:cubicBezTo>
                  <a:cubicBezTo>
                    <a:pt x="794" y="2038"/>
                    <a:pt x="787" y="2030"/>
                    <a:pt x="783" y="2030"/>
                  </a:cubicBezTo>
                  <a:cubicBezTo>
                    <a:pt x="759" y="2029"/>
                    <a:pt x="735" y="2029"/>
                    <a:pt x="708" y="2029"/>
                  </a:cubicBezTo>
                  <a:close/>
                  <a:moveTo>
                    <a:pt x="282" y="2198"/>
                  </a:moveTo>
                  <a:cubicBezTo>
                    <a:pt x="256" y="2198"/>
                    <a:pt x="231" y="2197"/>
                    <a:pt x="207" y="2198"/>
                  </a:cubicBezTo>
                  <a:cubicBezTo>
                    <a:pt x="203" y="2199"/>
                    <a:pt x="196" y="2206"/>
                    <a:pt x="196" y="2210"/>
                  </a:cubicBezTo>
                  <a:cubicBezTo>
                    <a:pt x="195" y="2231"/>
                    <a:pt x="195" y="2253"/>
                    <a:pt x="196" y="2274"/>
                  </a:cubicBezTo>
                  <a:cubicBezTo>
                    <a:pt x="196" y="2278"/>
                    <a:pt x="202" y="2284"/>
                    <a:pt x="206" y="2284"/>
                  </a:cubicBezTo>
                  <a:cubicBezTo>
                    <a:pt x="231" y="2285"/>
                    <a:pt x="256" y="2285"/>
                    <a:pt x="282" y="2285"/>
                  </a:cubicBezTo>
                  <a:cubicBezTo>
                    <a:pt x="282" y="2255"/>
                    <a:pt x="282" y="2228"/>
                    <a:pt x="282" y="2198"/>
                  </a:cubicBezTo>
                  <a:close/>
                  <a:moveTo>
                    <a:pt x="409" y="769"/>
                  </a:moveTo>
                  <a:cubicBezTo>
                    <a:pt x="454" y="769"/>
                    <a:pt x="454" y="769"/>
                    <a:pt x="454" y="725"/>
                  </a:cubicBezTo>
                  <a:cubicBezTo>
                    <a:pt x="454" y="681"/>
                    <a:pt x="454" y="681"/>
                    <a:pt x="410" y="681"/>
                  </a:cubicBezTo>
                  <a:cubicBezTo>
                    <a:pt x="365" y="681"/>
                    <a:pt x="365" y="681"/>
                    <a:pt x="365" y="725"/>
                  </a:cubicBezTo>
                  <a:cubicBezTo>
                    <a:pt x="365" y="769"/>
                    <a:pt x="365" y="769"/>
                    <a:pt x="409" y="769"/>
                  </a:cubicBezTo>
                  <a:close/>
                  <a:moveTo>
                    <a:pt x="580" y="768"/>
                  </a:moveTo>
                  <a:cubicBezTo>
                    <a:pt x="625" y="769"/>
                    <a:pt x="625" y="769"/>
                    <a:pt x="624" y="726"/>
                  </a:cubicBezTo>
                  <a:cubicBezTo>
                    <a:pt x="624" y="681"/>
                    <a:pt x="624" y="681"/>
                    <a:pt x="579" y="681"/>
                  </a:cubicBezTo>
                  <a:cubicBezTo>
                    <a:pt x="536" y="681"/>
                    <a:pt x="536" y="681"/>
                    <a:pt x="536" y="724"/>
                  </a:cubicBezTo>
                  <a:cubicBezTo>
                    <a:pt x="536" y="768"/>
                    <a:pt x="536" y="768"/>
                    <a:pt x="580" y="768"/>
                  </a:cubicBezTo>
                  <a:close/>
                  <a:moveTo>
                    <a:pt x="410" y="937"/>
                  </a:moveTo>
                  <a:cubicBezTo>
                    <a:pt x="454" y="937"/>
                    <a:pt x="454" y="937"/>
                    <a:pt x="454" y="895"/>
                  </a:cubicBezTo>
                  <a:cubicBezTo>
                    <a:pt x="453" y="850"/>
                    <a:pt x="453" y="850"/>
                    <a:pt x="408" y="850"/>
                  </a:cubicBezTo>
                  <a:cubicBezTo>
                    <a:pt x="366" y="850"/>
                    <a:pt x="366" y="850"/>
                    <a:pt x="365" y="892"/>
                  </a:cubicBezTo>
                  <a:cubicBezTo>
                    <a:pt x="365" y="937"/>
                    <a:pt x="365" y="937"/>
                    <a:pt x="410" y="937"/>
                  </a:cubicBezTo>
                  <a:close/>
                  <a:moveTo>
                    <a:pt x="578" y="937"/>
                  </a:moveTo>
                  <a:cubicBezTo>
                    <a:pt x="624" y="937"/>
                    <a:pt x="624" y="937"/>
                    <a:pt x="625" y="892"/>
                  </a:cubicBezTo>
                  <a:cubicBezTo>
                    <a:pt x="625" y="850"/>
                    <a:pt x="625" y="850"/>
                    <a:pt x="582" y="850"/>
                  </a:cubicBezTo>
                  <a:cubicBezTo>
                    <a:pt x="536" y="850"/>
                    <a:pt x="536" y="850"/>
                    <a:pt x="536" y="895"/>
                  </a:cubicBezTo>
                  <a:cubicBezTo>
                    <a:pt x="536" y="937"/>
                    <a:pt x="536" y="937"/>
                    <a:pt x="578" y="937"/>
                  </a:cubicBezTo>
                  <a:close/>
                  <a:moveTo>
                    <a:pt x="283" y="1020"/>
                  </a:moveTo>
                  <a:cubicBezTo>
                    <a:pt x="253" y="1020"/>
                    <a:pt x="225" y="1020"/>
                    <a:pt x="197" y="1020"/>
                  </a:cubicBezTo>
                  <a:cubicBezTo>
                    <a:pt x="197" y="1049"/>
                    <a:pt x="197" y="1076"/>
                    <a:pt x="197" y="1103"/>
                  </a:cubicBezTo>
                  <a:cubicBezTo>
                    <a:pt x="226" y="1103"/>
                    <a:pt x="254" y="1103"/>
                    <a:pt x="283" y="1103"/>
                  </a:cubicBezTo>
                  <a:cubicBezTo>
                    <a:pt x="283" y="1075"/>
                    <a:pt x="283" y="1049"/>
                    <a:pt x="283" y="1020"/>
                  </a:cubicBezTo>
                  <a:close/>
                  <a:moveTo>
                    <a:pt x="454" y="1105"/>
                  </a:moveTo>
                  <a:cubicBezTo>
                    <a:pt x="454" y="1078"/>
                    <a:pt x="454" y="1054"/>
                    <a:pt x="453" y="1031"/>
                  </a:cubicBezTo>
                  <a:cubicBezTo>
                    <a:pt x="453" y="1026"/>
                    <a:pt x="446" y="1019"/>
                    <a:pt x="442" y="1019"/>
                  </a:cubicBezTo>
                  <a:cubicBezTo>
                    <a:pt x="421" y="1018"/>
                    <a:pt x="400" y="1018"/>
                    <a:pt x="378" y="1019"/>
                  </a:cubicBezTo>
                  <a:cubicBezTo>
                    <a:pt x="374" y="1019"/>
                    <a:pt x="366" y="1027"/>
                    <a:pt x="366" y="1031"/>
                  </a:cubicBezTo>
                  <a:cubicBezTo>
                    <a:pt x="365" y="1052"/>
                    <a:pt x="365" y="1073"/>
                    <a:pt x="366" y="1093"/>
                  </a:cubicBezTo>
                  <a:cubicBezTo>
                    <a:pt x="366" y="1097"/>
                    <a:pt x="373" y="1104"/>
                    <a:pt x="377" y="1105"/>
                  </a:cubicBezTo>
                  <a:cubicBezTo>
                    <a:pt x="402" y="1106"/>
                    <a:pt x="426" y="1105"/>
                    <a:pt x="454" y="1105"/>
                  </a:cubicBezTo>
                  <a:close/>
                  <a:moveTo>
                    <a:pt x="536" y="1105"/>
                  </a:moveTo>
                  <a:cubicBezTo>
                    <a:pt x="564" y="1105"/>
                    <a:pt x="589" y="1106"/>
                    <a:pt x="614" y="1104"/>
                  </a:cubicBezTo>
                  <a:cubicBezTo>
                    <a:pt x="618" y="1104"/>
                    <a:pt x="624" y="1096"/>
                    <a:pt x="624" y="1092"/>
                  </a:cubicBezTo>
                  <a:cubicBezTo>
                    <a:pt x="625" y="1072"/>
                    <a:pt x="625" y="1052"/>
                    <a:pt x="624" y="1032"/>
                  </a:cubicBezTo>
                  <a:cubicBezTo>
                    <a:pt x="624" y="1027"/>
                    <a:pt x="616" y="1019"/>
                    <a:pt x="612" y="1019"/>
                  </a:cubicBezTo>
                  <a:cubicBezTo>
                    <a:pt x="591" y="1018"/>
                    <a:pt x="570" y="1018"/>
                    <a:pt x="548" y="1019"/>
                  </a:cubicBezTo>
                  <a:cubicBezTo>
                    <a:pt x="544" y="1019"/>
                    <a:pt x="537" y="1025"/>
                    <a:pt x="537" y="1028"/>
                  </a:cubicBezTo>
                  <a:cubicBezTo>
                    <a:pt x="536" y="1053"/>
                    <a:pt x="536" y="1078"/>
                    <a:pt x="536" y="1105"/>
                  </a:cubicBezTo>
                  <a:close/>
                  <a:moveTo>
                    <a:pt x="795" y="1020"/>
                  </a:moveTo>
                  <a:cubicBezTo>
                    <a:pt x="765" y="1020"/>
                    <a:pt x="736" y="1020"/>
                    <a:pt x="708" y="1020"/>
                  </a:cubicBezTo>
                  <a:cubicBezTo>
                    <a:pt x="708" y="1049"/>
                    <a:pt x="708" y="1076"/>
                    <a:pt x="708" y="1104"/>
                  </a:cubicBezTo>
                  <a:cubicBezTo>
                    <a:pt x="738" y="1104"/>
                    <a:pt x="765" y="1104"/>
                    <a:pt x="794" y="1104"/>
                  </a:cubicBezTo>
                  <a:cubicBezTo>
                    <a:pt x="794" y="1096"/>
                    <a:pt x="795" y="1089"/>
                    <a:pt x="795" y="1083"/>
                  </a:cubicBezTo>
                  <a:cubicBezTo>
                    <a:pt x="795" y="1062"/>
                    <a:pt x="795" y="1042"/>
                    <a:pt x="795" y="1020"/>
                  </a:cubicBezTo>
                  <a:close/>
                  <a:moveTo>
                    <a:pt x="411" y="1861"/>
                  </a:moveTo>
                  <a:cubicBezTo>
                    <a:pt x="365" y="1860"/>
                    <a:pt x="365" y="1860"/>
                    <a:pt x="365" y="1905"/>
                  </a:cubicBezTo>
                  <a:cubicBezTo>
                    <a:pt x="366" y="1948"/>
                    <a:pt x="366" y="1948"/>
                    <a:pt x="409" y="1948"/>
                  </a:cubicBezTo>
                  <a:cubicBezTo>
                    <a:pt x="454" y="1948"/>
                    <a:pt x="454" y="1948"/>
                    <a:pt x="454" y="1902"/>
                  </a:cubicBezTo>
                  <a:cubicBezTo>
                    <a:pt x="454" y="1861"/>
                    <a:pt x="454" y="1861"/>
                    <a:pt x="411" y="1861"/>
                  </a:cubicBezTo>
                  <a:close/>
                  <a:moveTo>
                    <a:pt x="410" y="1779"/>
                  </a:moveTo>
                  <a:cubicBezTo>
                    <a:pt x="453" y="1779"/>
                    <a:pt x="453" y="1779"/>
                    <a:pt x="454" y="1737"/>
                  </a:cubicBezTo>
                  <a:cubicBezTo>
                    <a:pt x="454" y="1692"/>
                    <a:pt x="454" y="1692"/>
                    <a:pt x="409" y="1692"/>
                  </a:cubicBezTo>
                  <a:cubicBezTo>
                    <a:pt x="365" y="1692"/>
                    <a:pt x="365" y="1692"/>
                    <a:pt x="365" y="1735"/>
                  </a:cubicBezTo>
                  <a:cubicBezTo>
                    <a:pt x="365" y="1780"/>
                    <a:pt x="365" y="1780"/>
                    <a:pt x="410" y="1779"/>
                  </a:cubicBezTo>
                  <a:close/>
                  <a:moveTo>
                    <a:pt x="580" y="1948"/>
                  </a:moveTo>
                  <a:cubicBezTo>
                    <a:pt x="625" y="1948"/>
                    <a:pt x="625" y="1948"/>
                    <a:pt x="625" y="1905"/>
                  </a:cubicBezTo>
                  <a:cubicBezTo>
                    <a:pt x="625" y="1861"/>
                    <a:pt x="625" y="1861"/>
                    <a:pt x="580" y="1861"/>
                  </a:cubicBezTo>
                  <a:cubicBezTo>
                    <a:pt x="536" y="1861"/>
                    <a:pt x="536" y="1861"/>
                    <a:pt x="536" y="1905"/>
                  </a:cubicBezTo>
                  <a:cubicBezTo>
                    <a:pt x="536" y="1948"/>
                    <a:pt x="536" y="1948"/>
                    <a:pt x="580" y="1948"/>
                  </a:cubicBezTo>
                  <a:close/>
                  <a:moveTo>
                    <a:pt x="453" y="2116"/>
                  </a:moveTo>
                  <a:cubicBezTo>
                    <a:pt x="453" y="2089"/>
                    <a:pt x="454" y="2063"/>
                    <a:pt x="453" y="2038"/>
                  </a:cubicBezTo>
                  <a:cubicBezTo>
                    <a:pt x="453" y="2035"/>
                    <a:pt x="444" y="2030"/>
                    <a:pt x="440" y="2030"/>
                  </a:cubicBezTo>
                  <a:cubicBezTo>
                    <a:pt x="420" y="2029"/>
                    <a:pt x="400" y="2028"/>
                    <a:pt x="380" y="2030"/>
                  </a:cubicBezTo>
                  <a:cubicBezTo>
                    <a:pt x="375" y="2030"/>
                    <a:pt x="366" y="2038"/>
                    <a:pt x="366" y="2043"/>
                  </a:cubicBezTo>
                  <a:cubicBezTo>
                    <a:pt x="364" y="2063"/>
                    <a:pt x="365" y="2083"/>
                    <a:pt x="366" y="2103"/>
                  </a:cubicBezTo>
                  <a:cubicBezTo>
                    <a:pt x="366" y="2108"/>
                    <a:pt x="374" y="2116"/>
                    <a:pt x="379" y="2116"/>
                  </a:cubicBezTo>
                  <a:cubicBezTo>
                    <a:pt x="403" y="2117"/>
                    <a:pt x="427" y="2116"/>
                    <a:pt x="453" y="2116"/>
                  </a:cubicBezTo>
                  <a:close/>
                  <a:moveTo>
                    <a:pt x="454" y="253"/>
                  </a:moveTo>
                  <a:cubicBezTo>
                    <a:pt x="454" y="226"/>
                    <a:pt x="454" y="201"/>
                    <a:pt x="453" y="176"/>
                  </a:cubicBezTo>
                  <a:cubicBezTo>
                    <a:pt x="453" y="172"/>
                    <a:pt x="445" y="166"/>
                    <a:pt x="440" y="166"/>
                  </a:cubicBezTo>
                  <a:cubicBezTo>
                    <a:pt x="420" y="165"/>
                    <a:pt x="400" y="166"/>
                    <a:pt x="380" y="165"/>
                  </a:cubicBezTo>
                  <a:cubicBezTo>
                    <a:pt x="369" y="165"/>
                    <a:pt x="365" y="170"/>
                    <a:pt x="365" y="181"/>
                  </a:cubicBezTo>
                  <a:cubicBezTo>
                    <a:pt x="366" y="200"/>
                    <a:pt x="365" y="219"/>
                    <a:pt x="366" y="239"/>
                  </a:cubicBezTo>
                  <a:cubicBezTo>
                    <a:pt x="366" y="244"/>
                    <a:pt x="373" y="252"/>
                    <a:pt x="377" y="252"/>
                  </a:cubicBezTo>
                  <a:cubicBezTo>
                    <a:pt x="402" y="254"/>
                    <a:pt x="426" y="253"/>
                    <a:pt x="454" y="253"/>
                  </a:cubicBezTo>
                  <a:close/>
                  <a:moveTo>
                    <a:pt x="536" y="253"/>
                  </a:moveTo>
                  <a:cubicBezTo>
                    <a:pt x="564" y="253"/>
                    <a:pt x="588" y="253"/>
                    <a:pt x="612" y="252"/>
                  </a:cubicBezTo>
                  <a:cubicBezTo>
                    <a:pt x="617" y="252"/>
                    <a:pt x="623" y="245"/>
                    <a:pt x="624" y="241"/>
                  </a:cubicBezTo>
                  <a:cubicBezTo>
                    <a:pt x="625" y="220"/>
                    <a:pt x="625" y="199"/>
                    <a:pt x="624" y="179"/>
                  </a:cubicBezTo>
                  <a:cubicBezTo>
                    <a:pt x="624" y="174"/>
                    <a:pt x="616" y="166"/>
                    <a:pt x="612" y="166"/>
                  </a:cubicBezTo>
                  <a:cubicBezTo>
                    <a:pt x="590" y="165"/>
                    <a:pt x="569" y="165"/>
                    <a:pt x="548" y="166"/>
                  </a:cubicBezTo>
                  <a:cubicBezTo>
                    <a:pt x="544" y="166"/>
                    <a:pt x="537" y="172"/>
                    <a:pt x="537" y="176"/>
                  </a:cubicBezTo>
                  <a:cubicBezTo>
                    <a:pt x="536" y="201"/>
                    <a:pt x="536" y="226"/>
                    <a:pt x="536" y="253"/>
                  </a:cubicBezTo>
                  <a:close/>
                  <a:moveTo>
                    <a:pt x="454" y="2285"/>
                  </a:moveTo>
                  <a:cubicBezTo>
                    <a:pt x="454" y="2258"/>
                    <a:pt x="454" y="2233"/>
                    <a:pt x="453" y="2208"/>
                  </a:cubicBezTo>
                  <a:cubicBezTo>
                    <a:pt x="453" y="2204"/>
                    <a:pt x="444" y="2198"/>
                    <a:pt x="440" y="2198"/>
                  </a:cubicBezTo>
                  <a:cubicBezTo>
                    <a:pt x="420" y="2197"/>
                    <a:pt x="400" y="2197"/>
                    <a:pt x="380" y="2199"/>
                  </a:cubicBezTo>
                  <a:cubicBezTo>
                    <a:pt x="375" y="2199"/>
                    <a:pt x="367" y="2207"/>
                    <a:pt x="366" y="2212"/>
                  </a:cubicBezTo>
                  <a:cubicBezTo>
                    <a:pt x="365" y="2231"/>
                    <a:pt x="365" y="2251"/>
                    <a:pt x="366" y="2271"/>
                  </a:cubicBezTo>
                  <a:cubicBezTo>
                    <a:pt x="366" y="2276"/>
                    <a:pt x="372" y="2284"/>
                    <a:pt x="376" y="2284"/>
                  </a:cubicBezTo>
                  <a:cubicBezTo>
                    <a:pt x="401" y="2285"/>
                    <a:pt x="426" y="2285"/>
                    <a:pt x="454" y="2285"/>
                  </a:cubicBezTo>
                  <a:close/>
                  <a:moveTo>
                    <a:pt x="536" y="2285"/>
                  </a:moveTo>
                  <a:cubicBezTo>
                    <a:pt x="564" y="2285"/>
                    <a:pt x="588" y="2285"/>
                    <a:pt x="613" y="2284"/>
                  </a:cubicBezTo>
                  <a:cubicBezTo>
                    <a:pt x="617" y="2284"/>
                    <a:pt x="624" y="2275"/>
                    <a:pt x="624" y="2270"/>
                  </a:cubicBezTo>
                  <a:cubicBezTo>
                    <a:pt x="625" y="2251"/>
                    <a:pt x="625" y="2232"/>
                    <a:pt x="624" y="2213"/>
                  </a:cubicBezTo>
                  <a:cubicBezTo>
                    <a:pt x="624" y="2207"/>
                    <a:pt x="616" y="2199"/>
                    <a:pt x="611" y="2198"/>
                  </a:cubicBezTo>
                  <a:cubicBezTo>
                    <a:pt x="590" y="2197"/>
                    <a:pt x="569" y="2197"/>
                    <a:pt x="548" y="2198"/>
                  </a:cubicBezTo>
                  <a:cubicBezTo>
                    <a:pt x="544" y="2198"/>
                    <a:pt x="537" y="2205"/>
                    <a:pt x="537" y="2208"/>
                  </a:cubicBezTo>
                  <a:cubicBezTo>
                    <a:pt x="536" y="2233"/>
                    <a:pt x="536" y="2257"/>
                    <a:pt x="536" y="2285"/>
                  </a:cubicBezTo>
                  <a:close/>
                  <a:moveTo>
                    <a:pt x="536" y="2116"/>
                  </a:moveTo>
                  <a:cubicBezTo>
                    <a:pt x="564" y="2116"/>
                    <a:pt x="587" y="2116"/>
                    <a:pt x="611" y="2117"/>
                  </a:cubicBezTo>
                  <a:cubicBezTo>
                    <a:pt x="622" y="2117"/>
                    <a:pt x="625" y="2111"/>
                    <a:pt x="625" y="2101"/>
                  </a:cubicBezTo>
                  <a:cubicBezTo>
                    <a:pt x="624" y="2083"/>
                    <a:pt x="624" y="2064"/>
                    <a:pt x="625" y="2045"/>
                  </a:cubicBezTo>
                  <a:cubicBezTo>
                    <a:pt x="625" y="2033"/>
                    <a:pt x="620" y="2029"/>
                    <a:pt x="608" y="2029"/>
                  </a:cubicBezTo>
                  <a:cubicBezTo>
                    <a:pt x="589" y="2030"/>
                    <a:pt x="570" y="2029"/>
                    <a:pt x="550" y="2030"/>
                  </a:cubicBezTo>
                  <a:cubicBezTo>
                    <a:pt x="545" y="2030"/>
                    <a:pt x="537" y="2036"/>
                    <a:pt x="537" y="2040"/>
                  </a:cubicBezTo>
                  <a:cubicBezTo>
                    <a:pt x="536" y="2064"/>
                    <a:pt x="536" y="2089"/>
                    <a:pt x="536" y="2116"/>
                  </a:cubicBezTo>
                  <a:close/>
                  <a:moveTo>
                    <a:pt x="582" y="1692"/>
                  </a:moveTo>
                  <a:cubicBezTo>
                    <a:pt x="536" y="1692"/>
                    <a:pt x="536" y="1692"/>
                    <a:pt x="536" y="1736"/>
                  </a:cubicBezTo>
                  <a:cubicBezTo>
                    <a:pt x="536" y="1779"/>
                    <a:pt x="536" y="1779"/>
                    <a:pt x="579" y="1779"/>
                  </a:cubicBezTo>
                  <a:cubicBezTo>
                    <a:pt x="625" y="1779"/>
                    <a:pt x="625" y="1779"/>
                    <a:pt x="625" y="1734"/>
                  </a:cubicBezTo>
                  <a:cubicBezTo>
                    <a:pt x="625" y="1692"/>
                    <a:pt x="625" y="1692"/>
                    <a:pt x="582" y="1692"/>
                  </a:cubicBezTo>
                  <a:close/>
                  <a:moveTo>
                    <a:pt x="580" y="422"/>
                  </a:moveTo>
                  <a:cubicBezTo>
                    <a:pt x="625" y="422"/>
                    <a:pt x="625" y="422"/>
                    <a:pt x="625" y="380"/>
                  </a:cubicBezTo>
                  <a:cubicBezTo>
                    <a:pt x="625" y="334"/>
                    <a:pt x="625" y="334"/>
                    <a:pt x="579" y="334"/>
                  </a:cubicBezTo>
                  <a:cubicBezTo>
                    <a:pt x="536" y="334"/>
                    <a:pt x="536" y="334"/>
                    <a:pt x="536" y="377"/>
                  </a:cubicBezTo>
                  <a:cubicBezTo>
                    <a:pt x="536" y="422"/>
                    <a:pt x="536" y="422"/>
                    <a:pt x="580" y="422"/>
                  </a:cubicBezTo>
                  <a:close/>
                  <a:moveTo>
                    <a:pt x="454" y="377"/>
                  </a:moveTo>
                  <a:cubicBezTo>
                    <a:pt x="454" y="334"/>
                    <a:pt x="454" y="334"/>
                    <a:pt x="412" y="334"/>
                  </a:cubicBezTo>
                  <a:cubicBezTo>
                    <a:pt x="365" y="334"/>
                    <a:pt x="365" y="334"/>
                    <a:pt x="365" y="380"/>
                  </a:cubicBezTo>
                  <a:cubicBezTo>
                    <a:pt x="366" y="422"/>
                    <a:pt x="366" y="422"/>
                    <a:pt x="408" y="422"/>
                  </a:cubicBezTo>
                  <a:cubicBezTo>
                    <a:pt x="454" y="422"/>
                    <a:pt x="454" y="422"/>
                    <a:pt x="454" y="377"/>
                  </a:cubicBezTo>
                  <a:close/>
                  <a:moveTo>
                    <a:pt x="452" y="1355"/>
                  </a:moveTo>
                  <a:cubicBezTo>
                    <a:pt x="426" y="1355"/>
                    <a:pt x="402" y="1355"/>
                    <a:pt x="377" y="1356"/>
                  </a:cubicBezTo>
                  <a:cubicBezTo>
                    <a:pt x="373" y="1356"/>
                    <a:pt x="366" y="1363"/>
                    <a:pt x="366" y="1368"/>
                  </a:cubicBezTo>
                  <a:cubicBezTo>
                    <a:pt x="365" y="1388"/>
                    <a:pt x="365" y="1409"/>
                    <a:pt x="366" y="1430"/>
                  </a:cubicBezTo>
                  <a:cubicBezTo>
                    <a:pt x="366" y="1434"/>
                    <a:pt x="373" y="1441"/>
                    <a:pt x="377" y="1441"/>
                  </a:cubicBezTo>
                  <a:cubicBezTo>
                    <a:pt x="402" y="1442"/>
                    <a:pt x="426" y="1442"/>
                    <a:pt x="452" y="1442"/>
                  </a:cubicBezTo>
                  <a:cubicBezTo>
                    <a:pt x="452" y="1412"/>
                    <a:pt x="452" y="1385"/>
                    <a:pt x="452" y="1355"/>
                  </a:cubicBezTo>
                  <a:close/>
                  <a:moveTo>
                    <a:pt x="536" y="1272"/>
                  </a:moveTo>
                  <a:cubicBezTo>
                    <a:pt x="567" y="1272"/>
                    <a:pt x="595" y="1272"/>
                    <a:pt x="624" y="1272"/>
                  </a:cubicBezTo>
                  <a:cubicBezTo>
                    <a:pt x="624" y="1246"/>
                    <a:pt x="625" y="1223"/>
                    <a:pt x="624" y="1199"/>
                  </a:cubicBezTo>
                  <a:cubicBezTo>
                    <a:pt x="623" y="1195"/>
                    <a:pt x="615" y="1188"/>
                    <a:pt x="610" y="1187"/>
                  </a:cubicBezTo>
                  <a:cubicBezTo>
                    <a:pt x="590" y="1186"/>
                    <a:pt x="570" y="1186"/>
                    <a:pt x="550" y="1187"/>
                  </a:cubicBezTo>
                  <a:cubicBezTo>
                    <a:pt x="545" y="1188"/>
                    <a:pt x="537" y="1195"/>
                    <a:pt x="537" y="1199"/>
                  </a:cubicBezTo>
                  <a:cubicBezTo>
                    <a:pt x="536" y="1223"/>
                    <a:pt x="536" y="1247"/>
                    <a:pt x="536" y="1272"/>
                  </a:cubicBezTo>
                  <a:close/>
                  <a:moveTo>
                    <a:pt x="452" y="1187"/>
                  </a:moveTo>
                  <a:cubicBezTo>
                    <a:pt x="426" y="1187"/>
                    <a:pt x="402" y="1186"/>
                    <a:pt x="377" y="1187"/>
                  </a:cubicBezTo>
                  <a:cubicBezTo>
                    <a:pt x="373" y="1187"/>
                    <a:pt x="366" y="1193"/>
                    <a:pt x="366" y="1197"/>
                  </a:cubicBezTo>
                  <a:cubicBezTo>
                    <a:pt x="365" y="1222"/>
                    <a:pt x="366" y="1247"/>
                    <a:pt x="366" y="1272"/>
                  </a:cubicBezTo>
                  <a:cubicBezTo>
                    <a:pt x="396" y="1272"/>
                    <a:pt x="424" y="1272"/>
                    <a:pt x="452" y="1272"/>
                  </a:cubicBezTo>
                  <a:cubicBezTo>
                    <a:pt x="452" y="1244"/>
                    <a:pt x="452" y="1217"/>
                    <a:pt x="452" y="1187"/>
                  </a:cubicBezTo>
                  <a:close/>
                  <a:moveTo>
                    <a:pt x="282" y="1187"/>
                  </a:moveTo>
                  <a:cubicBezTo>
                    <a:pt x="256" y="1187"/>
                    <a:pt x="231" y="1186"/>
                    <a:pt x="207" y="1187"/>
                  </a:cubicBezTo>
                  <a:cubicBezTo>
                    <a:pt x="203" y="1187"/>
                    <a:pt x="196" y="1192"/>
                    <a:pt x="196" y="1195"/>
                  </a:cubicBezTo>
                  <a:cubicBezTo>
                    <a:pt x="195" y="1221"/>
                    <a:pt x="196" y="1246"/>
                    <a:pt x="196" y="1272"/>
                  </a:cubicBezTo>
                  <a:cubicBezTo>
                    <a:pt x="226" y="1272"/>
                    <a:pt x="254" y="1272"/>
                    <a:pt x="282" y="1272"/>
                  </a:cubicBezTo>
                  <a:cubicBezTo>
                    <a:pt x="282" y="1244"/>
                    <a:pt x="282" y="1217"/>
                    <a:pt x="282" y="1187"/>
                  </a:cubicBezTo>
                  <a:close/>
                  <a:moveTo>
                    <a:pt x="537" y="1442"/>
                  </a:moveTo>
                  <a:cubicBezTo>
                    <a:pt x="564" y="1442"/>
                    <a:pt x="589" y="1442"/>
                    <a:pt x="614" y="1441"/>
                  </a:cubicBezTo>
                  <a:cubicBezTo>
                    <a:pt x="618" y="1441"/>
                    <a:pt x="624" y="1434"/>
                    <a:pt x="624" y="1430"/>
                  </a:cubicBezTo>
                  <a:cubicBezTo>
                    <a:pt x="625" y="1409"/>
                    <a:pt x="625" y="1389"/>
                    <a:pt x="624" y="1368"/>
                  </a:cubicBezTo>
                  <a:cubicBezTo>
                    <a:pt x="624" y="1364"/>
                    <a:pt x="616" y="1356"/>
                    <a:pt x="611" y="1356"/>
                  </a:cubicBezTo>
                  <a:cubicBezTo>
                    <a:pt x="591" y="1354"/>
                    <a:pt x="570" y="1355"/>
                    <a:pt x="549" y="1356"/>
                  </a:cubicBezTo>
                  <a:cubicBezTo>
                    <a:pt x="545" y="1356"/>
                    <a:pt x="537" y="1361"/>
                    <a:pt x="537" y="1364"/>
                  </a:cubicBezTo>
                  <a:cubicBezTo>
                    <a:pt x="536" y="1390"/>
                    <a:pt x="537" y="1415"/>
                    <a:pt x="537" y="1442"/>
                  </a:cubicBezTo>
                  <a:close/>
                  <a:moveTo>
                    <a:pt x="708" y="1355"/>
                  </a:moveTo>
                  <a:cubicBezTo>
                    <a:pt x="708" y="1385"/>
                    <a:pt x="708" y="1412"/>
                    <a:pt x="708" y="1440"/>
                  </a:cubicBezTo>
                  <a:cubicBezTo>
                    <a:pt x="737" y="1440"/>
                    <a:pt x="765" y="1440"/>
                    <a:pt x="795" y="1440"/>
                  </a:cubicBezTo>
                  <a:cubicBezTo>
                    <a:pt x="795" y="1414"/>
                    <a:pt x="795" y="1391"/>
                    <a:pt x="794" y="1367"/>
                  </a:cubicBezTo>
                  <a:cubicBezTo>
                    <a:pt x="794" y="1363"/>
                    <a:pt x="788" y="1356"/>
                    <a:pt x="784" y="1356"/>
                  </a:cubicBezTo>
                  <a:cubicBezTo>
                    <a:pt x="759" y="1355"/>
                    <a:pt x="734" y="1355"/>
                    <a:pt x="708" y="1355"/>
                  </a:cubicBezTo>
                  <a:close/>
                  <a:moveTo>
                    <a:pt x="282" y="1355"/>
                  </a:moveTo>
                  <a:cubicBezTo>
                    <a:pt x="256" y="1355"/>
                    <a:pt x="231" y="1355"/>
                    <a:pt x="206" y="1356"/>
                  </a:cubicBezTo>
                  <a:cubicBezTo>
                    <a:pt x="202" y="1356"/>
                    <a:pt x="196" y="1361"/>
                    <a:pt x="196" y="1365"/>
                  </a:cubicBezTo>
                  <a:cubicBezTo>
                    <a:pt x="195" y="1390"/>
                    <a:pt x="195" y="1415"/>
                    <a:pt x="195" y="1440"/>
                  </a:cubicBezTo>
                  <a:cubicBezTo>
                    <a:pt x="226" y="1440"/>
                    <a:pt x="254" y="1440"/>
                    <a:pt x="282" y="1440"/>
                  </a:cubicBezTo>
                  <a:cubicBezTo>
                    <a:pt x="282" y="1411"/>
                    <a:pt x="282" y="1384"/>
                    <a:pt x="282" y="1355"/>
                  </a:cubicBezTo>
                  <a:close/>
                  <a:moveTo>
                    <a:pt x="283" y="1610"/>
                  </a:moveTo>
                  <a:cubicBezTo>
                    <a:pt x="283" y="1583"/>
                    <a:pt x="284" y="1559"/>
                    <a:pt x="282" y="1536"/>
                  </a:cubicBezTo>
                  <a:cubicBezTo>
                    <a:pt x="282" y="1531"/>
                    <a:pt x="274" y="1524"/>
                    <a:pt x="269" y="1524"/>
                  </a:cubicBezTo>
                  <a:cubicBezTo>
                    <a:pt x="249" y="1523"/>
                    <a:pt x="229" y="1523"/>
                    <a:pt x="209" y="1524"/>
                  </a:cubicBezTo>
                  <a:cubicBezTo>
                    <a:pt x="205" y="1524"/>
                    <a:pt x="196" y="1531"/>
                    <a:pt x="196" y="1536"/>
                  </a:cubicBezTo>
                  <a:cubicBezTo>
                    <a:pt x="195" y="1557"/>
                    <a:pt x="195" y="1578"/>
                    <a:pt x="196" y="1600"/>
                  </a:cubicBezTo>
                  <a:cubicBezTo>
                    <a:pt x="196" y="1603"/>
                    <a:pt x="203" y="1610"/>
                    <a:pt x="207" y="1610"/>
                  </a:cubicBezTo>
                  <a:cubicBezTo>
                    <a:pt x="231" y="1611"/>
                    <a:pt x="256" y="1610"/>
                    <a:pt x="283" y="1610"/>
                  </a:cubicBezTo>
                  <a:close/>
                  <a:moveTo>
                    <a:pt x="708" y="1610"/>
                  </a:moveTo>
                  <a:cubicBezTo>
                    <a:pt x="734" y="1610"/>
                    <a:pt x="759" y="1611"/>
                    <a:pt x="783" y="1610"/>
                  </a:cubicBezTo>
                  <a:cubicBezTo>
                    <a:pt x="787" y="1610"/>
                    <a:pt x="794" y="1602"/>
                    <a:pt x="794" y="1598"/>
                  </a:cubicBezTo>
                  <a:cubicBezTo>
                    <a:pt x="795" y="1577"/>
                    <a:pt x="795" y="1557"/>
                    <a:pt x="794" y="1536"/>
                  </a:cubicBezTo>
                  <a:cubicBezTo>
                    <a:pt x="794" y="1532"/>
                    <a:pt x="789" y="1524"/>
                    <a:pt x="785" y="1524"/>
                  </a:cubicBezTo>
                  <a:cubicBezTo>
                    <a:pt x="760" y="1523"/>
                    <a:pt x="734" y="1524"/>
                    <a:pt x="708" y="1524"/>
                  </a:cubicBezTo>
                  <a:cubicBezTo>
                    <a:pt x="708" y="1554"/>
                    <a:pt x="708" y="1580"/>
                    <a:pt x="708" y="1610"/>
                  </a:cubicBezTo>
                  <a:close/>
                  <a:moveTo>
                    <a:pt x="708" y="1188"/>
                  </a:moveTo>
                  <a:cubicBezTo>
                    <a:pt x="708" y="1217"/>
                    <a:pt x="708" y="1244"/>
                    <a:pt x="708" y="1272"/>
                  </a:cubicBezTo>
                  <a:cubicBezTo>
                    <a:pt x="737" y="1272"/>
                    <a:pt x="765" y="1272"/>
                    <a:pt x="793" y="1272"/>
                  </a:cubicBezTo>
                  <a:cubicBezTo>
                    <a:pt x="793" y="1244"/>
                    <a:pt x="793" y="1216"/>
                    <a:pt x="793" y="1188"/>
                  </a:cubicBezTo>
                  <a:cubicBezTo>
                    <a:pt x="764" y="1188"/>
                    <a:pt x="737" y="1188"/>
                    <a:pt x="708" y="1188"/>
                  </a:cubicBezTo>
                  <a:close/>
                  <a:moveTo>
                    <a:pt x="452" y="1524"/>
                  </a:moveTo>
                  <a:cubicBezTo>
                    <a:pt x="426" y="1524"/>
                    <a:pt x="402" y="1523"/>
                    <a:pt x="377" y="1524"/>
                  </a:cubicBezTo>
                  <a:cubicBezTo>
                    <a:pt x="373" y="1524"/>
                    <a:pt x="366" y="1532"/>
                    <a:pt x="366" y="1536"/>
                  </a:cubicBezTo>
                  <a:cubicBezTo>
                    <a:pt x="365" y="1557"/>
                    <a:pt x="365" y="1578"/>
                    <a:pt x="366" y="1598"/>
                  </a:cubicBezTo>
                  <a:cubicBezTo>
                    <a:pt x="366" y="1602"/>
                    <a:pt x="373" y="1610"/>
                    <a:pt x="377" y="1610"/>
                  </a:cubicBezTo>
                  <a:cubicBezTo>
                    <a:pt x="402" y="1611"/>
                    <a:pt x="426" y="1610"/>
                    <a:pt x="452" y="1610"/>
                  </a:cubicBezTo>
                  <a:cubicBezTo>
                    <a:pt x="452" y="1581"/>
                    <a:pt x="452" y="1553"/>
                    <a:pt x="452" y="1524"/>
                  </a:cubicBezTo>
                  <a:close/>
                  <a:moveTo>
                    <a:pt x="580" y="1610"/>
                  </a:moveTo>
                  <a:cubicBezTo>
                    <a:pt x="624" y="1610"/>
                    <a:pt x="625" y="1610"/>
                    <a:pt x="624" y="1565"/>
                  </a:cubicBezTo>
                  <a:cubicBezTo>
                    <a:pt x="624" y="1516"/>
                    <a:pt x="631" y="1524"/>
                    <a:pt x="582" y="1524"/>
                  </a:cubicBezTo>
                  <a:cubicBezTo>
                    <a:pt x="536" y="1523"/>
                    <a:pt x="536" y="1524"/>
                    <a:pt x="536" y="1568"/>
                  </a:cubicBezTo>
                  <a:cubicBezTo>
                    <a:pt x="536" y="1611"/>
                    <a:pt x="536" y="1611"/>
                    <a:pt x="580" y="161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sz="1400"/>
            </a:p>
          </p:txBody>
        </p:sp>
        <p:grpSp>
          <p:nvGrpSpPr>
            <p:cNvPr id="35" name="Group 158"/>
            <p:cNvGrpSpPr>
              <a:grpSpLocks noChangeAspect="1"/>
            </p:cNvGrpSpPr>
            <p:nvPr userDrawn="1"/>
          </p:nvGrpSpPr>
          <p:grpSpPr bwMode="auto">
            <a:xfrm>
              <a:off x="4053189" y="731331"/>
              <a:ext cx="845722" cy="846129"/>
              <a:chOff x="1651" y="-118"/>
              <a:chExt cx="2077" cy="2078"/>
            </a:xfrm>
            <a:solidFill>
              <a:schemeClr val="accent4"/>
            </a:solidFill>
          </p:grpSpPr>
          <p:sp>
            <p:nvSpPr>
              <p:cNvPr id="36" name="Freeform 160"/>
              <p:cNvSpPr>
                <a:spLocks noEditPoints="1"/>
              </p:cNvSpPr>
              <p:nvPr/>
            </p:nvSpPr>
            <p:spPr bwMode="auto">
              <a:xfrm>
                <a:off x="1651" y="-118"/>
                <a:ext cx="2077" cy="2078"/>
              </a:xfrm>
              <a:custGeom>
                <a:avLst/>
                <a:gdLst>
                  <a:gd name="T0" fmla="*/ 0 w 2456"/>
                  <a:gd name="T1" fmla="*/ 2454 h 2454"/>
                  <a:gd name="T2" fmla="*/ 0 w 2456"/>
                  <a:gd name="T3" fmla="*/ 2433 h 2454"/>
                  <a:gd name="T4" fmla="*/ 0 w 2456"/>
                  <a:gd name="T5" fmla="*/ 107 h 2454"/>
                  <a:gd name="T6" fmla="*/ 79 w 2456"/>
                  <a:gd name="T7" fmla="*/ 2 h 2454"/>
                  <a:gd name="T8" fmla="*/ 104 w 2456"/>
                  <a:gd name="T9" fmla="*/ 0 h 2454"/>
                  <a:gd name="T10" fmla="*/ 1430 w 2456"/>
                  <a:gd name="T11" fmla="*/ 0 h 2454"/>
                  <a:gd name="T12" fmla="*/ 1535 w 2456"/>
                  <a:gd name="T13" fmla="*/ 105 h 2454"/>
                  <a:gd name="T14" fmla="*/ 1535 w 2456"/>
                  <a:gd name="T15" fmla="*/ 587 h 2454"/>
                  <a:gd name="T16" fmla="*/ 1535 w 2456"/>
                  <a:gd name="T17" fmla="*/ 614 h 2454"/>
                  <a:gd name="T18" fmla="*/ 1562 w 2456"/>
                  <a:gd name="T19" fmla="*/ 614 h 2454"/>
                  <a:gd name="T20" fmla="*/ 2348 w 2456"/>
                  <a:gd name="T21" fmla="*/ 614 h 2454"/>
                  <a:gd name="T22" fmla="*/ 2454 w 2456"/>
                  <a:gd name="T23" fmla="*/ 693 h 2454"/>
                  <a:gd name="T24" fmla="*/ 2456 w 2456"/>
                  <a:gd name="T25" fmla="*/ 715 h 2454"/>
                  <a:gd name="T26" fmla="*/ 2456 w 2456"/>
                  <a:gd name="T27" fmla="*/ 2439 h 2454"/>
                  <a:gd name="T28" fmla="*/ 2456 w 2456"/>
                  <a:gd name="T29" fmla="*/ 2454 h 2454"/>
                  <a:gd name="T30" fmla="*/ 0 w 2456"/>
                  <a:gd name="T31" fmla="*/ 2454 h 2454"/>
                  <a:gd name="T32" fmla="*/ 1329 w 2456"/>
                  <a:gd name="T33" fmla="*/ 204 h 2454"/>
                  <a:gd name="T34" fmla="*/ 1304 w 2456"/>
                  <a:gd name="T35" fmla="*/ 204 h 2454"/>
                  <a:gd name="T36" fmla="*/ 230 w 2456"/>
                  <a:gd name="T37" fmla="*/ 204 h 2454"/>
                  <a:gd name="T38" fmla="*/ 205 w 2456"/>
                  <a:gd name="T39" fmla="*/ 231 h 2454"/>
                  <a:gd name="T40" fmla="*/ 205 w 2456"/>
                  <a:gd name="T41" fmla="*/ 907 h 2454"/>
                  <a:gd name="T42" fmla="*/ 204 w 2456"/>
                  <a:gd name="T43" fmla="*/ 2227 h 2454"/>
                  <a:gd name="T44" fmla="*/ 229 w 2456"/>
                  <a:gd name="T45" fmla="*/ 2251 h 2454"/>
                  <a:gd name="T46" fmla="*/ 489 w 2456"/>
                  <a:gd name="T47" fmla="*/ 2251 h 2454"/>
                  <a:gd name="T48" fmla="*/ 512 w 2456"/>
                  <a:gd name="T49" fmla="*/ 2228 h 2454"/>
                  <a:gd name="T50" fmla="*/ 511 w 2456"/>
                  <a:gd name="T51" fmla="*/ 1764 h 2454"/>
                  <a:gd name="T52" fmla="*/ 535 w 2456"/>
                  <a:gd name="T53" fmla="*/ 1739 h 2454"/>
                  <a:gd name="T54" fmla="*/ 999 w 2456"/>
                  <a:gd name="T55" fmla="*/ 1739 h 2454"/>
                  <a:gd name="T56" fmla="*/ 1024 w 2456"/>
                  <a:gd name="T57" fmla="*/ 1764 h 2454"/>
                  <a:gd name="T58" fmla="*/ 1023 w 2456"/>
                  <a:gd name="T59" fmla="*/ 2230 h 2454"/>
                  <a:gd name="T60" fmla="*/ 1044 w 2456"/>
                  <a:gd name="T61" fmla="*/ 2251 h 2454"/>
                  <a:gd name="T62" fmla="*/ 1310 w 2456"/>
                  <a:gd name="T63" fmla="*/ 2251 h 2454"/>
                  <a:gd name="T64" fmla="*/ 1329 w 2456"/>
                  <a:gd name="T65" fmla="*/ 2249 h 2454"/>
                  <a:gd name="T66" fmla="*/ 1329 w 2456"/>
                  <a:gd name="T67" fmla="*/ 204 h 2454"/>
                  <a:gd name="T68" fmla="*/ 1536 w 2456"/>
                  <a:gd name="T69" fmla="*/ 2250 h 2454"/>
                  <a:gd name="T70" fmla="*/ 1557 w 2456"/>
                  <a:gd name="T71" fmla="*/ 2251 h 2454"/>
                  <a:gd name="T72" fmla="*/ 2229 w 2456"/>
                  <a:gd name="T73" fmla="*/ 2251 h 2454"/>
                  <a:gd name="T74" fmla="*/ 2252 w 2456"/>
                  <a:gd name="T75" fmla="*/ 2229 h 2454"/>
                  <a:gd name="T76" fmla="*/ 2252 w 2456"/>
                  <a:gd name="T77" fmla="*/ 841 h 2454"/>
                  <a:gd name="T78" fmla="*/ 2228 w 2456"/>
                  <a:gd name="T79" fmla="*/ 818 h 2454"/>
                  <a:gd name="T80" fmla="*/ 1558 w 2456"/>
                  <a:gd name="T81" fmla="*/ 819 h 2454"/>
                  <a:gd name="T82" fmla="*/ 1536 w 2456"/>
                  <a:gd name="T83" fmla="*/ 819 h 2454"/>
                  <a:gd name="T84" fmla="*/ 1536 w 2456"/>
                  <a:gd name="T85" fmla="*/ 2250 h 2454"/>
                  <a:gd name="T86" fmla="*/ 615 w 2456"/>
                  <a:gd name="T87" fmla="*/ 2249 h 2454"/>
                  <a:gd name="T88" fmla="*/ 919 w 2456"/>
                  <a:gd name="T89" fmla="*/ 2249 h 2454"/>
                  <a:gd name="T90" fmla="*/ 919 w 2456"/>
                  <a:gd name="T91" fmla="*/ 1843 h 2454"/>
                  <a:gd name="T92" fmla="*/ 615 w 2456"/>
                  <a:gd name="T93" fmla="*/ 1843 h 2454"/>
                  <a:gd name="T94" fmla="*/ 615 w 2456"/>
                  <a:gd name="T95" fmla="*/ 2249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2454">
                    <a:moveTo>
                      <a:pt x="0" y="2454"/>
                    </a:moveTo>
                    <a:cubicBezTo>
                      <a:pt x="0" y="2446"/>
                      <a:pt x="0" y="2439"/>
                      <a:pt x="0" y="2433"/>
                    </a:cubicBezTo>
                    <a:cubicBezTo>
                      <a:pt x="0" y="1657"/>
                      <a:pt x="0" y="882"/>
                      <a:pt x="0" y="107"/>
                    </a:cubicBezTo>
                    <a:cubicBezTo>
                      <a:pt x="0" y="49"/>
                      <a:pt x="27" y="13"/>
                      <a:pt x="79" y="2"/>
                    </a:cubicBezTo>
                    <a:cubicBezTo>
                      <a:pt x="87" y="0"/>
                      <a:pt x="96" y="0"/>
                      <a:pt x="104" y="0"/>
                    </a:cubicBezTo>
                    <a:cubicBezTo>
                      <a:pt x="546" y="0"/>
                      <a:pt x="988" y="0"/>
                      <a:pt x="1430" y="0"/>
                    </a:cubicBezTo>
                    <a:cubicBezTo>
                      <a:pt x="1495" y="0"/>
                      <a:pt x="1535" y="39"/>
                      <a:pt x="1535" y="105"/>
                    </a:cubicBezTo>
                    <a:cubicBezTo>
                      <a:pt x="1536" y="265"/>
                      <a:pt x="1535" y="426"/>
                      <a:pt x="1535" y="587"/>
                    </a:cubicBezTo>
                    <a:cubicBezTo>
                      <a:pt x="1535" y="594"/>
                      <a:pt x="1535" y="602"/>
                      <a:pt x="1535" y="614"/>
                    </a:cubicBezTo>
                    <a:cubicBezTo>
                      <a:pt x="1545" y="614"/>
                      <a:pt x="1553" y="614"/>
                      <a:pt x="1562" y="614"/>
                    </a:cubicBezTo>
                    <a:cubicBezTo>
                      <a:pt x="1824" y="614"/>
                      <a:pt x="2086" y="614"/>
                      <a:pt x="2348" y="614"/>
                    </a:cubicBezTo>
                    <a:cubicBezTo>
                      <a:pt x="2407" y="614"/>
                      <a:pt x="2443" y="641"/>
                      <a:pt x="2454" y="693"/>
                    </a:cubicBezTo>
                    <a:cubicBezTo>
                      <a:pt x="2456" y="700"/>
                      <a:pt x="2456" y="707"/>
                      <a:pt x="2456" y="715"/>
                    </a:cubicBezTo>
                    <a:cubicBezTo>
                      <a:pt x="2456" y="1289"/>
                      <a:pt x="2456" y="1864"/>
                      <a:pt x="2456" y="2439"/>
                    </a:cubicBezTo>
                    <a:cubicBezTo>
                      <a:pt x="2456" y="2443"/>
                      <a:pt x="2456" y="2448"/>
                      <a:pt x="2456" y="2454"/>
                    </a:cubicBezTo>
                    <a:cubicBezTo>
                      <a:pt x="1637" y="2454"/>
                      <a:pt x="820" y="2454"/>
                      <a:pt x="0" y="2454"/>
                    </a:cubicBezTo>
                    <a:close/>
                    <a:moveTo>
                      <a:pt x="1329" y="204"/>
                    </a:moveTo>
                    <a:cubicBezTo>
                      <a:pt x="1320" y="204"/>
                      <a:pt x="1312" y="204"/>
                      <a:pt x="1304" y="204"/>
                    </a:cubicBezTo>
                    <a:cubicBezTo>
                      <a:pt x="946" y="204"/>
                      <a:pt x="588" y="204"/>
                      <a:pt x="230" y="204"/>
                    </a:cubicBezTo>
                    <a:cubicBezTo>
                      <a:pt x="205" y="204"/>
                      <a:pt x="205" y="204"/>
                      <a:pt x="205" y="231"/>
                    </a:cubicBezTo>
                    <a:cubicBezTo>
                      <a:pt x="205" y="456"/>
                      <a:pt x="205" y="682"/>
                      <a:pt x="205" y="907"/>
                    </a:cubicBezTo>
                    <a:cubicBezTo>
                      <a:pt x="205" y="1347"/>
                      <a:pt x="205" y="1787"/>
                      <a:pt x="204" y="2227"/>
                    </a:cubicBezTo>
                    <a:cubicBezTo>
                      <a:pt x="204" y="2246"/>
                      <a:pt x="210" y="2251"/>
                      <a:pt x="229" y="2251"/>
                    </a:cubicBezTo>
                    <a:cubicBezTo>
                      <a:pt x="316" y="2250"/>
                      <a:pt x="402" y="2250"/>
                      <a:pt x="489" y="2251"/>
                    </a:cubicBezTo>
                    <a:cubicBezTo>
                      <a:pt x="508" y="2251"/>
                      <a:pt x="512" y="2246"/>
                      <a:pt x="512" y="2228"/>
                    </a:cubicBezTo>
                    <a:cubicBezTo>
                      <a:pt x="511" y="2073"/>
                      <a:pt x="512" y="1918"/>
                      <a:pt x="511" y="1764"/>
                    </a:cubicBezTo>
                    <a:cubicBezTo>
                      <a:pt x="511" y="1745"/>
                      <a:pt x="516" y="1739"/>
                      <a:pt x="535" y="1739"/>
                    </a:cubicBezTo>
                    <a:cubicBezTo>
                      <a:pt x="690" y="1740"/>
                      <a:pt x="845" y="1740"/>
                      <a:pt x="999" y="1739"/>
                    </a:cubicBezTo>
                    <a:cubicBezTo>
                      <a:pt x="1019" y="1739"/>
                      <a:pt x="1024" y="1745"/>
                      <a:pt x="1024" y="1764"/>
                    </a:cubicBezTo>
                    <a:cubicBezTo>
                      <a:pt x="1023" y="1919"/>
                      <a:pt x="1024" y="2074"/>
                      <a:pt x="1023" y="2230"/>
                    </a:cubicBezTo>
                    <a:cubicBezTo>
                      <a:pt x="1023" y="2246"/>
                      <a:pt x="1028" y="2251"/>
                      <a:pt x="1044" y="2251"/>
                    </a:cubicBezTo>
                    <a:cubicBezTo>
                      <a:pt x="1133" y="2250"/>
                      <a:pt x="1222" y="2251"/>
                      <a:pt x="1310" y="2251"/>
                    </a:cubicBezTo>
                    <a:cubicBezTo>
                      <a:pt x="1316" y="2251"/>
                      <a:pt x="1322" y="2250"/>
                      <a:pt x="1329" y="2249"/>
                    </a:cubicBezTo>
                    <a:cubicBezTo>
                      <a:pt x="1329" y="1568"/>
                      <a:pt x="1329" y="887"/>
                      <a:pt x="1329" y="204"/>
                    </a:cubicBezTo>
                    <a:close/>
                    <a:moveTo>
                      <a:pt x="1536" y="2250"/>
                    </a:moveTo>
                    <a:cubicBezTo>
                      <a:pt x="1544" y="2250"/>
                      <a:pt x="1551" y="2251"/>
                      <a:pt x="1557" y="2251"/>
                    </a:cubicBezTo>
                    <a:cubicBezTo>
                      <a:pt x="1781" y="2251"/>
                      <a:pt x="2005" y="2251"/>
                      <a:pt x="2229" y="2251"/>
                    </a:cubicBezTo>
                    <a:cubicBezTo>
                      <a:pt x="2246" y="2251"/>
                      <a:pt x="2252" y="2247"/>
                      <a:pt x="2252" y="2229"/>
                    </a:cubicBezTo>
                    <a:cubicBezTo>
                      <a:pt x="2251" y="1766"/>
                      <a:pt x="2251" y="1304"/>
                      <a:pt x="2252" y="841"/>
                    </a:cubicBezTo>
                    <a:cubicBezTo>
                      <a:pt x="2252" y="822"/>
                      <a:pt x="2246" y="818"/>
                      <a:pt x="2228" y="818"/>
                    </a:cubicBezTo>
                    <a:cubicBezTo>
                      <a:pt x="2005" y="819"/>
                      <a:pt x="1781" y="819"/>
                      <a:pt x="1558" y="819"/>
                    </a:cubicBezTo>
                    <a:cubicBezTo>
                      <a:pt x="1551" y="819"/>
                      <a:pt x="1544" y="819"/>
                      <a:pt x="1536" y="819"/>
                    </a:cubicBezTo>
                    <a:cubicBezTo>
                      <a:pt x="1536" y="1297"/>
                      <a:pt x="1536" y="1773"/>
                      <a:pt x="1536" y="2250"/>
                    </a:cubicBezTo>
                    <a:close/>
                    <a:moveTo>
                      <a:pt x="615" y="2249"/>
                    </a:moveTo>
                    <a:cubicBezTo>
                      <a:pt x="717" y="2249"/>
                      <a:pt x="818" y="2249"/>
                      <a:pt x="919" y="2249"/>
                    </a:cubicBezTo>
                    <a:cubicBezTo>
                      <a:pt x="919" y="2113"/>
                      <a:pt x="919" y="1978"/>
                      <a:pt x="919" y="1843"/>
                    </a:cubicBezTo>
                    <a:cubicBezTo>
                      <a:pt x="817" y="1843"/>
                      <a:pt x="716" y="1843"/>
                      <a:pt x="615" y="1843"/>
                    </a:cubicBezTo>
                    <a:cubicBezTo>
                      <a:pt x="615" y="1980"/>
                      <a:pt x="615" y="2114"/>
                      <a:pt x="615" y="2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7" name="Freeform 164"/>
              <p:cNvSpPr>
                <a:spLocks noEditPoints="1"/>
              </p:cNvSpPr>
              <p:nvPr/>
            </p:nvSpPr>
            <p:spPr bwMode="auto">
              <a:xfrm>
                <a:off x="1997" y="922"/>
                <a:ext cx="261" cy="259"/>
              </a:xfrm>
              <a:custGeom>
                <a:avLst/>
                <a:gdLst>
                  <a:gd name="T0" fmla="*/ 307 w 308"/>
                  <a:gd name="T1" fmla="*/ 0 h 306"/>
                  <a:gd name="T2" fmla="*/ 307 w 308"/>
                  <a:gd name="T3" fmla="*/ 174 h 306"/>
                  <a:gd name="T4" fmla="*/ 307 w 308"/>
                  <a:gd name="T5" fmla="*/ 287 h 306"/>
                  <a:gd name="T6" fmla="*/ 290 w 308"/>
                  <a:gd name="T7" fmla="*/ 306 h 306"/>
                  <a:gd name="T8" fmla="*/ 16 w 308"/>
                  <a:gd name="T9" fmla="*/ 306 h 306"/>
                  <a:gd name="T10" fmla="*/ 0 w 308"/>
                  <a:gd name="T11" fmla="*/ 292 h 306"/>
                  <a:gd name="T12" fmla="*/ 0 w 308"/>
                  <a:gd name="T13" fmla="*/ 7 h 306"/>
                  <a:gd name="T14" fmla="*/ 2 w 308"/>
                  <a:gd name="T15" fmla="*/ 0 h 306"/>
                  <a:gd name="T16" fmla="*/ 307 w 308"/>
                  <a:gd name="T17" fmla="*/ 0 h 306"/>
                  <a:gd name="T18" fmla="*/ 153 w 308"/>
                  <a:gd name="T19" fmla="*/ 100 h 306"/>
                  <a:gd name="T20" fmla="*/ 103 w 308"/>
                  <a:gd name="T21" fmla="*/ 150 h 306"/>
                  <a:gd name="T22" fmla="*/ 103 w 308"/>
                  <a:gd name="T23" fmla="*/ 152 h 306"/>
                  <a:gd name="T24" fmla="*/ 154 w 308"/>
                  <a:gd name="T25" fmla="*/ 203 h 306"/>
                  <a:gd name="T26" fmla="*/ 205 w 308"/>
                  <a:gd name="T27" fmla="*/ 153 h 306"/>
                  <a:gd name="T28" fmla="*/ 153 w 308"/>
                  <a:gd name="T29" fmla="*/ 10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06">
                    <a:moveTo>
                      <a:pt x="307" y="0"/>
                    </a:moveTo>
                    <a:cubicBezTo>
                      <a:pt x="307" y="59"/>
                      <a:pt x="307" y="116"/>
                      <a:pt x="307" y="174"/>
                    </a:cubicBezTo>
                    <a:cubicBezTo>
                      <a:pt x="307" y="212"/>
                      <a:pt x="307" y="249"/>
                      <a:pt x="307" y="287"/>
                    </a:cubicBezTo>
                    <a:cubicBezTo>
                      <a:pt x="308" y="301"/>
                      <a:pt x="305" y="306"/>
                      <a:pt x="290" y="306"/>
                    </a:cubicBezTo>
                    <a:cubicBezTo>
                      <a:pt x="199" y="306"/>
                      <a:pt x="107" y="306"/>
                      <a:pt x="16" y="306"/>
                    </a:cubicBezTo>
                    <a:cubicBezTo>
                      <a:pt x="6" y="306"/>
                      <a:pt x="0" y="305"/>
                      <a:pt x="0" y="292"/>
                    </a:cubicBezTo>
                    <a:cubicBezTo>
                      <a:pt x="0" y="197"/>
                      <a:pt x="0" y="102"/>
                      <a:pt x="0" y="7"/>
                    </a:cubicBezTo>
                    <a:cubicBezTo>
                      <a:pt x="0" y="5"/>
                      <a:pt x="1" y="3"/>
                      <a:pt x="2" y="0"/>
                    </a:cubicBezTo>
                    <a:cubicBezTo>
                      <a:pt x="103" y="0"/>
                      <a:pt x="204" y="0"/>
                      <a:pt x="307" y="0"/>
                    </a:cubicBezTo>
                    <a:close/>
                    <a:moveTo>
                      <a:pt x="153" y="100"/>
                    </a:moveTo>
                    <a:cubicBezTo>
                      <a:pt x="103" y="100"/>
                      <a:pt x="103" y="100"/>
                      <a:pt x="103" y="150"/>
                    </a:cubicBezTo>
                    <a:cubicBezTo>
                      <a:pt x="103" y="151"/>
                      <a:pt x="103" y="151"/>
                      <a:pt x="103" y="152"/>
                    </a:cubicBezTo>
                    <a:cubicBezTo>
                      <a:pt x="103" y="203"/>
                      <a:pt x="103" y="203"/>
                      <a:pt x="154" y="203"/>
                    </a:cubicBezTo>
                    <a:cubicBezTo>
                      <a:pt x="205" y="203"/>
                      <a:pt x="205" y="203"/>
                      <a:pt x="205" y="153"/>
                    </a:cubicBezTo>
                    <a:cubicBezTo>
                      <a:pt x="205" y="100"/>
                      <a:pt x="205" y="100"/>
                      <a:pt x="1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8" name="Freeform 165"/>
              <p:cNvSpPr>
                <a:spLocks noEditPoints="1"/>
              </p:cNvSpPr>
              <p:nvPr/>
            </p:nvSpPr>
            <p:spPr bwMode="auto">
              <a:xfrm>
                <a:off x="2345" y="922"/>
                <a:ext cx="258" cy="258"/>
              </a:xfrm>
              <a:custGeom>
                <a:avLst/>
                <a:gdLst>
                  <a:gd name="T0" fmla="*/ 0 w 305"/>
                  <a:gd name="T1" fmla="*/ 304 h 304"/>
                  <a:gd name="T2" fmla="*/ 0 w 305"/>
                  <a:gd name="T3" fmla="*/ 0 h 304"/>
                  <a:gd name="T4" fmla="*/ 305 w 305"/>
                  <a:gd name="T5" fmla="*/ 0 h 304"/>
                  <a:gd name="T6" fmla="*/ 305 w 305"/>
                  <a:gd name="T7" fmla="*/ 304 h 304"/>
                  <a:gd name="T8" fmla="*/ 0 w 305"/>
                  <a:gd name="T9" fmla="*/ 304 h 304"/>
                  <a:gd name="T10" fmla="*/ 153 w 305"/>
                  <a:gd name="T11" fmla="*/ 100 h 304"/>
                  <a:gd name="T12" fmla="*/ 119 w 305"/>
                  <a:gd name="T13" fmla="*/ 100 h 304"/>
                  <a:gd name="T14" fmla="*/ 101 w 305"/>
                  <a:gd name="T15" fmla="*/ 118 h 304"/>
                  <a:gd name="T16" fmla="*/ 101 w 305"/>
                  <a:gd name="T17" fmla="*/ 154 h 304"/>
                  <a:gd name="T18" fmla="*/ 150 w 305"/>
                  <a:gd name="T19" fmla="*/ 203 h 304"/>
                  <a:gd name="T20" fmla="*/ 203 w 305"/>
                  <a:gd name="T21" fmla="*/ 150 h 304"/>
                  <a:gd name="T22" fmla="*/ 153 w 305"/>
                  <a:gd name="T23" fmla="*/ 10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5" h="304">
                    <a:moveTo>
                      <a:pt x="0" y="304"/>
                    </a:moveTo>
                    <a:cubicBezTo>
                      <a:pt x="0" y="202"/>
                      <a:pt x="0" y="102"/>
                      <a:pt x="0" y="0"/>
                    </a:cubicBezTo>
                    <a:cubicBezTo>
                      <a:pt x="101" y="0"/>
                      <a:pt x="202" y="0"/>
                      <a:pt x="305" y="0"/>
                    </a:cubicBezTo>
                    <a:cubicBezTo>
                      <a:pt x="305" y="101"/>
                      <a:pt x="305" y="202"/>
                      <a:pt x="305" y="304"/>
                    </a:cubicBezTo>
                    <a:cubicBezTo>
                      <a:pt x="203" y="304"/>
                      <a:pt x="103" y="304"/>
                      <a:pt x="0" y="304"/>
                    </a:cubicBezTo>
                    <a:close/>
                    <a:moveTo>
                      <a:pt x="153" y="100"/>
                    </a:moveTo>
                    <a:cubicBezTo>
                      <a:pt x="142" y="100"/>
                      <a:pt x="130" y="101"/>
                      <a:pt x="119" y="100"/>
                    </a:cubicBezTo>
                    <a:cubicBezTo>
                      <a:pt x="105" y="99"/>
                      <a:pt x="99" y="104"/>
                      <a:pt x="101" y="118"/>
                    </a:cubicBezTo>
                    <a:cubicBezTo>
                      <a:pt x="102" y="130"/>
                      <a:pt x="101" y="142"/>
                      <a:pt x="101" y="154"/>
                    </a:cubicBezTo>
                    <a:cubicBezTo>
                      <a:pt x="101" y="203"/>
                      <a:pt x="101" y="203"/>
                      <a:pt x="150" y="203"/>
                    </a:cubicBezTo>
                    <a:cubicBezTo>
                      <a:pt x="203" y="203"/>
                      <a:pt x="203" y="203"/>
                      <a:pt x="203" y="150"/>
                    </a:cubicBezTo>
                    <a:cubicBezTo>
                      <a:pt x="203" y="100"/>
                      <a:pt x="203" y="100"/>
                      <a:pt x="15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9" name="Freeform 166"/>
              <p:cNvSpPr>
                <a:spLocks noEditPoints="1"/>
              </p:cNvSpPr>
              <p:nvPr/>
            </p:nvSpPr>
            <p:spPr bwMode="auto">
              <a:xfrm>
                <a:off x="1996" y="227"/>
                <a:ext cx="262" cy="261"/>
              </a:xfrm>
              <a:custGeom>
                <a:avLst/>
                <a:gdLst>
                  <a:gd name="T0" fmla="*/ 308 w 309"/>
                  <a:gd name="T1" fmla="*/ 156 h 308"/>
                  <a:gd name="T2" fmla="*/ 308 w 309"/>
                  <a:gd name="T3" fmla="*/ 289 h 308"/>
                  <a:gd name="T4" fmla="*/ 291 w 309"/>
                  <a:gd name="T5" fmla="*/ 308 h 308"/>
                  <a:gd name="T6" fmla="*/ 19 w 309"/>
                  <a:gd name="T7" fmla="*/ 308 h 308"/>
                  <a:gd name="T8" fmla="*/ 0 w 309"/>
                  <a:gd name="T9" fmla="*/ 290 h 308"/>
                  <a:gd name="T10" fmla="*/ 1 w 309"/>
                  <a:gd name="T11" fmla="*/ 18 h 308"/>
                  <a:gd name="T12" fmla="*/ 18 w 309"/>
                  <a:gd name="T13" fmla="*/ 0 h 308"/>
                  <a:gd name="T14" fmla="*/ 291 w 309"/>
                  <a:gd name="T15" fmla="*/ 0 h 308"/>
                  <a:gd name="T16" fmla="*/ 308 w 309"/>
                  <a:gd name="T17" fmla="*/ 18 h 308"/>
                  <a:gd name="T18" fmla="*/ 308 w 309"/>
                  <a:gd name="T19" fmla="*/ 156 h 308"/>
                  <a:gd name="T20" fmla="*/ 104 w 309"/>
                  <a:gd name="T21" fmla="*/ 204 h 308"/>
                  <a:gd name="T22" fmla="*/ 205 w 309"/>
                  <a:gd name="T23" fmla="*/ 204 h 308"/>
                  <a:gd name="T24" fmla="*/ 205 w 309"/>
                  <a:gd name="T25" fmla="*/ 104 h 308"/>
                  <a:gd name="T26" fmla="*/ 116 w 309"/>
                  <a:gd name="T27" fmla="*/ 104 h 308"/>
                  <a:gd name="T28" fmla="*/ 105 w 309"/>
                  <a:gd name="T29" fmla="*/ 114 h 308"/>
                  <a:gd name="T30" fmla="*/ 104 w 309"/>
                  <a:gd name="T31" fmla="*/ 2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308">
                    <a:moveTo>
                      <a:pt x="308" y="156"/>
                    </a:moveTo>
                    <a:cubicBezTo>
                      <a:pt x="308" y="200"/>
                      <a:pt x="308" y="245"/>
                      <a:pt x="308" y="289"/>
                    </a:cubicBezTo>
                    <a:cubicBezTo>
                      <a:pt x="309" y="303"/>
                      <a:pt x="305" y="308"/>
                      <a:pt x="291" y="308"/>
                    </a:cubicBezTo>
                    <a:cubicBezTo>
                      <a:pt x="200" y="308"/>
                      <a:pt x="109" y="308"/>
                      <a:pt x="19" y="308"/>
                    </a:cubicBezTo>
                    <a:cubicBezTo>
                      <a:pt x="5" y="308"/>
                      <a:pt x="0" y="303"/>
                      <a:pt x="0" y="290"/>
                    </a:cubicBezTo>
                    <a:cubicBezTo>
                      <a:pt x="1" y="199"/>
                      <a:pt x="1" y="108"/>
                      <a:pt x="1" y="18"/>
                    </a:cubicBezTo>
                    <a:cubicBezTo>
                      <a:pt x="1" y="5"/>
                      <a:pt x="4" y="0"/>
                      <a:pt x="18" y="0"/>
                    </a:cubicBezTo>
                    <a:cubicBezTo>
                      <a:pt x="109" y="1"/>
                      <a:pt x="200" y="1"/>
                      <a:pt x="291" y="0"/>
                    </a:cubicBezTo>
                    <a:cubicBezTo>
                      <a:pt x="305" y="0"/>
                      <a:pt x="309" y="5"/>
                      <a:pt x="308" y="18"/>
                    </a:cubicBezTo>
                    <a:cubicBezTo>
                      <a:pt x="308" y="64"/>
                      <a:pt x="308" y="110"/>
                      <a:pt x="308" y="156"/>
                    </a:cubicBezTo>
                    <a:close/>
                    <a:moveTo>
                      <a:pt x="104" y="204"/>
                    </a:moveTo>
                    <a:cubicBezTo>
                      <a:pt x="139" y="204"/>
                      <a:pt x="172" y="204"/>
                      <a:pt x="205" y="204"/>
                    </a:cubicBezTo>
                    <a:cubicBezTo>
                      <a:pt x="205" y="170"/>
                      <a:pt x="205" y="138"/>
                      <a:pt x="205" y="104"/>
                    </a:cubicBezTo>
                    <a:cubicBezTo>
                      <a:pt x="174" y="104"/>
                      <a:pt x="145" y="103"/>
                      <a:pt x="116" y="104"/>
                    </a:cubicBezTo>
                    <a:cubicBezTo>
                      <a:pt x="112" y="104"/>
                      <a:pt x="105" y="110"/>
                      <a:pt x="105" y="114"/>
                    </a:cubicBezTo>
                    <a:cubicBezTo>
                      <a:pt x="104" y="144"/>
                      <a:pt x="104" y="173"/>
                      <a:pt x="104"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40" name="Freeform 167"/>
              <p:cNvSpPr>
                <a:spLocks noEditPoints="1"/>
              </p:cNvSpPr>
              <p:nvPr/>
            </p:nvSpPr>
            <p:spPr bwMode="auto">
              <a:xfrm>
                <a:off x="2343" y="227"/>
                <a:ext cx="260" cy="262"/>
              </a:xfrm>
              <a:custGeom>
                <a:avLst/>
                <a:gdLst>
                  <a:gd name="T0" fmla="*/ 152 w 308"/>
                  <a:gd name="T1" fmla="*/ 308 h 309"/>
                  <a:gd name="T2" fmla="*/ 23 w 308"/>
                  <a:gd name="T3" fmla="*/ 308 h 309"/>
                  <a:gd name="T4" fmla="*/ 1 w 308"/>
                  <a:gd name="T5" fmla="*/ 287 h 309"/>
                  <a:gd name="T6" fmla="*/ 1 w 308"/>
                  <a:gd name="T7" fmla="*/ 20 h 309"/>
                  <a:gd name="T8" fmla="*/ 19 w 308"/>
                  <a:gd name="T9" fmla="*/ 0 h 309"/>
                  <a:gd name="T10" fmla="*/ 289 w 308"/>
                  <a:gd name="T11" fmla="*/ 0 h 309"/>
                  <a:gd name="T12" fmla="*/ 308 w 308"/>
                  <a:gd name="T13" fmla="*/ 20 h 309"/>
                  <a:gd name="T14" fmla="*/ 308 w 308"/>
                  <a:gd name="T15" fmla="*/ 287 h 309"/>
                  <a:gd name="T16" fmla="*/ 288 w 308"/>
                  <a:gd name="T17" fmla="*/ 308 h 309"/>
                  <a:gd name="T18" fmla="*/ 152 w 308"/>
                  <a:gd name="T19" fmla="*/ 308 h 309"/>
                  <a:gd name="T20" fmla="*/ 104 w 308"/>
                  <a:gd name="T21" fmla="*/ 204 h 309"/>
                  <a:gd name="T22" fmla="*/ 205 w 308"/>
                  <a:gd name="T23" fmla="*/ 204 h 309"/>
                  <a:gd name="T24" fmla="*/ 205 w 308"/>
                  <a:gd name="T25" fmla="*/ 115 h 309"/>
                  <a:gd name="T26" fmla="*/ 195 w 308"/>
                  <a:gd name="T27" fmla="*/ 104 h 309"/>
                  <a:gd name="T28" fmla="*/ 104 w 308"/>
                  <a:gd name="T29" fmla="*/ 104 h 309"/>
                  <a:gd name="T30" fmla="*/ 104 w 308"/>
                  <a:gd name="T31" fmla="*/ 20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309">
                    <a:moveTo>
                      <a:pt x="152" y="308"/>
                    </a:moveTo>
                    <a:cubicBezTo>
                      <a:pt x="109" y="308"/>
                      <a:pt x="66" y="307"/>
                      <a:pt x="23" y="308"/>
                    </a:cubicBezTo>
                    <a:cubicBezTo>
                      <a:pt x="7" y="308"/>
                      <a:pt x="0" y="305"/>
                      <a:pt x="1" y="287"/>
                    </a:cubicBezTo>
                    <a:cubicBezTo>
                      <a:pt x="1" y="198"/>
                      <a:pt x="1" y="109"/>
                      <a:pt x="1" y="20"/>
                    </a:cubicBezTo>
                    <a:cubicBezTo>
                      <a:pt x="1" y="6"/>
                      <a:pt x="4" y="0"/>
                      <a:pt x="19" y="0"/>
                    </a:cubicBezTo>
                    <a:cubicBezTo>
                      <a:pt x="109" y="1"/>
                      <a:pt x="199" y="1"/>
                      <a:pt x="289" y="0"/>
                    </a:cubicBezTo>
                    <a:cubicBezTo>
                      <a:pt x="304" y="0"/>
                      <a:pt x="308" y="5"/>
                      <a:pt x="308" y="20"/>
                    </a:cubicBezTo>
                    <a:cubicBezTo>
                      <a:pt x="308" y="109"/>
                      <a:pt x="308" y="198"/>
                      <a:pt x="308" y="287"/>
                    </a:cubicBezTo>
                    <a:cubicBezTo>
                      <a:pt x="308" y="303"/>
                      <a:pt x="304" y="309"/>
                      <a:pt x="288" y="308"/>
                    </a:cubicBezTo>
                    <a:cubicBezTo>
                      <a:pt x="243" y="307"/>
                      <a:pt x="198" y="308"/>
                      <a:pt x="152" y="308"/>
                    </a:cubicBezTo>
                    <a:close/>
                    <a:moveTo>
                      <a:pt x="104" y="204"/>
                    </a:moveTo>
                    <a:cubicBezTo>
                      <a:pt x="138" y="204"/>
                      <a:pt x="170" y="204"/>
                      <a:pt x="205" y="204"/>
                    </a:cubicBezTo>
                    <a:cubicBezTo>
                      <a:pt x="205" y="173"/>
                      <a:pt x="205" y="144"/>
                      <a:pt x="205" y="115"/>
                    </a:cubicBezTo>
                    <a:cubicBezTo>
                      <a:pt x="204" y="111"/>
                      <a:pt x="198" y="104"/>
                      <a:pt x="195" y="104"/>
                    </a:cubicBezTo>
                    <a:cubicBezTo>
                      <a:pt x="165" y="103"/>
                      <a:pt x="135" y="104"/>
                      <a:pt x="104" y="104"/>
                    </a:cubicBezTo>
                    <a:cubicBezTo>
                      <a:pt x="104" y="138"/>
                      <a:pt x="104" y="171"/>
                      <a:pt x="104"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41" name="Freeform 168"/>
              <p:cNvSpPr>
                <a:spLocks noEditPoints="1"/>
              </p:cNvSpPr>
              <p:nvPr/>
            </p:nvSpPr>
            <p:spPr bwMode="auto">
              <a:xfrm>
                <a:off x="1996" y="574"/>
                <a:ext cx="262" cy="261"/>
              </a:xfrm>
              <a:custGeom>
                <a:avLst/>
                <a:gdLst>
                  <a:gd name="T0" fmla="*/ 308 w 309"/>
                  <a:gd name="T1" fmla="*/ 154 h 308"/>
                  <a:gd name="T2" fmla="*/ 309 w 309"/>
                  <a:gd name="T3" fmla="*/ 288 h 308"/>
                  <a:gd name="T4" fmla="*/ 290 w 309"/>
                  <a:gd name="T5" fmla="*/ 308 h 308"/>
                  <a:gd name="T6" fmla="*/ 20 w 309"/>
                  <a:gd name="T7" fmla="*/ 308 h 308"/>
                  <a:gd name="T8" fmla="*/ 0 w 309"/>
                  <a:gd name="T9" fmla="*/ 289 h 308"/>
                  <a:gd name="T10" fmla="*/ 0 w 309"/>
                  <a:gd name="T11" fmla="*/ 19 h 308"/>
                  <a:gd name="T12" fmla="*/ 18 w 309"/>
                  <a:gd name="T13" fmla="*/ 0 h 308"/>
                  <a:gd name="T14" fmla="*/ 290 w 309"/>
                  <a:gd name="T15" fmla="*/ 0 h 308"/>
                  <a:gd name="T16" fmla="*/ 309 w 309"/>
                  <a:gd name="T17" fmla="*/ 20 h 308"/>
                  <a:gd name="T18" fmla="*/ 308 w 309"/>
                  <a:gd name="T19" fmla="*/ 154 h 308"/>
                  <a:gd name="T20" fmla="*/ 104 w 309"/>
                  <a:gd name="T21" fmla="*/ 103 h 308"/>
                  <a:gd name="T22" fmla="*/ 104 w 309"/>
                  <a:gd name="T23" fmla="*/ 193 h 308"/>
                  <a:gd name="T24" fmla="*/ 113 w 309"/>
                  <a:gd name="T25" fmla="*/ 204 h 308"/>
                  <a:gd name="T26" fmla="*/ 204 w 309"/>
                  <a:gd name="T27" fmla="*/ 204 h 308"/>
                  <a:gd name="T28" fmla="*/ 204 w 309"/>
                  <a:gd name="T29" fmla="*/ 103 h 308"/>
                  <a:gd name="T30" fmla="*/ 104 w 309"/>
                  <a:gd name="T31" fmla="*/ 10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308">
                    <a:moveTo>
                      <a:pt x="308" y="154"/>
                    </a:moveTo>
                    <a:cubicBezTo>
                      <a:pt x="308" y="199"/>
                      <a:pt x="308" y="243"/>
                      <a:pt x="309" y="288"/>
                    </a:cubicBezTo>
                    <a:cubicBezTo>
                      <a:pt x="309" y="302"/>
                      <a:pt x="305" y="308"/>
                      <a:pt x="290" y="308"/>
                    </a:cubicBezTo>
                    <a:cubicBezTo>
                      <a:pt x="200" y="307"/>
                      <a:pt x="110" y="307"/>
                      <a:pt x="20" y="308"/>
                    </a:cubicBezTo>
                    <a:cubicBezTo>
                      <a:pt x="6" y="308"/>
                      <a:pt x="0" y="304"/>
                      <a:pt x="0" y="289"/>
                    </a:cubicBezTo>
                    <a:cubicBezTo>
                      <a:pt x="1" y="199"/>
                      <a:pt x="1" y="109"/>
                      <a:pt x="0" y="19"/>
                    </a:cubicBezTo>
                    <a:cubicBezTo>
                      <a:pt x="0" y="5"/>
                      <a:pt x="4" y="0"/>
                      <a:pt x="18" y="0"/>
                    </a:cubicBezTo>
                    <a:cubicBezTo>
                      <a:pt x="109" y="1"/>
                      <a:pt x="199" y="1"/>
                      <a:pt x="290" y="0"/>
                    </a:cubicBezTo>
                    <a:cubicBezTo>
                      <a:pt x="306" y="0"/>
                      <a:pt x="309" y="6"/>
                      <a:pt x="309" y="20"/>
                    </a:cubicBezTo>
                    <a:cubicBezTo>
                      <a:pt x="308" y="65"/>
                      <a:pt x="308" y="109"/>
                      <a:pt x="308" y="154"/>
                    </a:cubicBezTo>
                    <a:close/>
                    <a:moveTo>
                      <a:pt x="104" y="103"/>
                    </a:moveTo>
                    <a:cubicBezTo>
                      <a:pt x="104" y="135"/>
                      <a:pt x="104" y="164"/>
                      <a:pt x="104" y="193"/>
                    </a:cubicBezTo>
                    <a:cubicBezTo>
                      <a:pt x="105" y="197"/>
                      <a:pt x="110" y="204"/>
                      <a:pt x="113" y="204"/>
                    </a:cubicBezTo>
                    <a:cubicBezTo>
                      <a:pt x="143" y="205"/>
                      <a:pt x="174" y="204"/>
                      <a:pt x="204" y="204"/>
                    </a:cubicBezTo>
                    <a:cubicBezTo>
                      <a:pt x="204" y="169"/>
                      <a:pt x="204" y="136"/>
                      <a:pt x="204" y="103"/>
                    </a:cubicBezTo>
                    <a:cubicBezTo>
                      <a:pt x="170" y="103"/>
                      <a:pt x="139" y="103"/>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42" name="Freeform 169"/>
              <p:cNvSpPr>
                <a:spLocks noEditPoints="1"/>
              </p:cNvSpPr>
              <p:nvPr/>
            </p:nvSpPr>
            <p:spPr bwMode="auto">
              <a:xfrm>
                <a:off x="2345" y="576"/>
                <a:ext cx="258" cy="259"/>
              </a:xfrm>
              <a:custGeom>
                <a:avLst/>
                <a:gdLst>
                  <a:gd name="T0" fmla="*/ 0 w 306"/>
                  <a:gd name="T1" fmla="*/ 0 h 306"/>
                  <a:gd name="T2" fmla="*/ 304 w 306"/>
                  <a:gd name="T3" fmla="*/ 0 h 306"/>
                  <a:gd name="T4" fmla="*/ 306 w 306"/>
                  <a:gd name="T5" fmla="*/ 16 h 306"/>
                  <a:gd name="T6" fmla="*/ 306 w 306"/>
                  <a:gd name="T7" fmla="*/ 288 h 306"/>
                  <a:gd name="T8" fmla="*/ 289 w 306"/>
                  <a:gd name="T9" fmla="*/ 306 h 306"/>
                  <a:gd name="T10" fmla="*/ 13 w 306"/>
                  <a:gd name="T11" fmla="*/ 305 h 306"/>
                  <a:gd name="T12" fmla="*/ 0 w 306"/>
                  <a:gd name="T13" fmla="*/ 303 h 306"/>
                  <a:gd name="T14" fmla="*/ 0 w 306"/>
                  <a:gd name="T15" fmla="*/ 0 h 306"/>
                  <a:gd name="T16" fmla="*/ 102 w 306"/>
                  <a:gd name="T17" fmla="*/ 203 h 306"/>
                  <a:gd name="T18" fmla="*/ 193 w 306"/>
                  <a:gd name="T19" fmla="*/ 202 h 306"/>
                  <a:gd name="T20" fmla="*/ 203 w 306"/>
                  <a:gd name="T21" fmla="*/ 191 h 306"/>
                  <a:gd name="T22" fmla="*/ 203 w 306"/>
                  <a:gd name="T23" fmla="*/ 111 h 306"/>
                  <a:gd name="T24" fmla="*/ 194 w 306"/>
                  <a:gd name="T25" fmla="*/ 101 h 306"/>
                  <a:gd name="T26" fmla="*/ 102 w 306"/>
                  <a:gd name="T27" fmla="*/ 100 h 306"/>
                  <a:gd name="T28" fmla="*/ 102 w 306"/>
                  <a:gd name="T29" fmla="*/ 2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306">
                    <a:moveTo>
                      <a:pt x="0" y="0"/>
                    </a:moveTo>
                    <a:cubicBezTo>
                      <a:pt x="102" y="0"/>
                      <a:pt x="203" y="0"/>
                      <a:pt x="304" y="0"/>
                    </a:cubicBezTo>
                    <a:cubicBezTo>
                      <a:pt x="305" y="6"/>
                      <a:pt x="306" y="11"/>
                      <a:pt x="306" y="16"/>
                    </a:cubicBezTo>
                    <a:cubicBezTo>
                      <a:pt x="306" y="107"/>
                      <a:pt x="306" y="198"/>
                      <a:pt x="306" y="288"/>
                    </a:cubicBezTo>
                    <a:cubicBezTo>
                      <a:pt x="306" y="301"/>
                      <a:pt x="302" y="306"/>
                      <a:pt x="289" y="306"/>
                    </a:cubicBezTo>
                    <a:cubicBezTo>
                      <a:pt x="197" y="305"/>
                      <a:pt x="105" y="306"/>
                      <a:pt x="13" y="305"/>
                    </a:cubicBezTo>
                    <a:cubicBezTo>
                      <a:pt x="9" y="305"/>
                      <a:pt x="5" y="304"/>
                      <a:pt x="0" y="303"/>
                    </a:cubicBezTo>
                    <a:cubicBezTo>
                      <a:pt x="0" y="203"/>
                      <a:pt x="0" y="102"/>
                      <a:pt x="0" y="0"/>
                    </a:cubicBezTo>
                    <a:close/>
                    <a:moveTo>
                      <a:pt x="102" y="203"/>
                    </a:moveTo>
                    <a:cubicBezTo>
                      <a:pt x="133" y="203"/>
                      <a:pt x="163" y="203"/>
                      <a:pt x="193" y="202"/>
                    </a:cubicBezTo>
                    <a:cubicBezTo>
                      <a:pt x="196" y="202"/>
                      <a:pt x="202" y="195"/>
                      <a:pt x="203" y="191"/>
                    </a:cubicBezTo>
                    <a:cubicBezTo>
                      <a:pt x="203" y="164"/>
                      <a:pt x="203" y="138"/>
                      <a:pt x="203" y="111"/>
                    </a:cubicBezTo>
                    <a:cubicBezTo>
                      <a:pt x="203" y="108"/>
                      <a:pt x="197" y="101"/>
                      <a:pt x="194" y="101"/>
                    </a:cubicBezTo>
                    <a:cubicBezTo>
                      <a:pt x="163" y="100"/>
                      <a:pt x="133" y="100"/>
                      <a:pt x="102" y="100"/>
                    </a:cubicBezTo>
                    <a:cubicBezTo>
                      <a:pt x="102" y="136"/>
                      <a:pt x="102" y="167"/>
                      <a:pt x="102"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43" name="Freeform 170"/>
              <p:cNvSpPr>
                <a:spLocks noEditPoints="1"/>
              </p:cNvSpPr>
              <p:nvPr/>
            </p:nvSpPr>
            <p:spPr bwMode="auto">
              <a:xfrm>
                <a:off x="3122" y="1094"/>
                <a:ext cx="261" cy="261"/>
              </a:xfrm>
              <a:custGeom>
                <a:avLst/>
                <a:gdLst>
                  <a:gd name="T0" fmla="*/ 1 w 309"/>
                  <a:gd name="T1" fmla="*/ 154 h 308"/>
                  <a:gd name="T2" fmla="*/ 0 w 309"/>
                  <a:gd name="T3" fmla="*/ 18 h 308"/>
                  <a:gd name="T4" fmla="*/ 19 w 309"/>
                  <a:gd name="T5" fmla="*/ 0 h 308"/>
                  <a:gd name="T6" fmla="*/ 289 w 309"/>
                  <a:gd name="T7" fmla="*/ 0 h 308"/>
                  <a:gd name="T8" fmla="*/ 308 w 309"/>
                  <a:gd name="T9" fmla="*/ 19 h 308"/>
                  <a:gd name="T10" fmla="*/ 308 w 309"/>
                  <a:gd name="T11" fmla="*/ 289 h 308"/>
                  <a:gd name="T12" fmla="*/ 289 w 309"/>
                  <a:gd name="T13" fmla="*/ 308 h 308"/>
                  <a:gd name="T14" fmla="*/ 19 w 309"/>
                  <a:gd name="T15" fmla="*/ 308 h 308"/>
                  <a:gd name="T16" fmla="*/ 0 w 309"/>
                  <a:gd name="T17" fmla="*/ 288 h 308"/>
                  <a:gd name="T18" fmla="*/ 1 w 309"/>
                  <a:gd name="T19" fmla="*/ 154 h 308"/>
                  <a:gd name="T20" fmla="*/ 104 w 309"/>
                  <a:gd name="T21" fmla="*/ 104 h 308"/>
                  <a:gd name="T22" fmla="*/ 104 w 309"/>
                  <a:gd name="T23" fmla="*/ 203 h 308"/>
                  <a:gd name="T24" fmla="*/ 203 w 309"/>
                  <a:gd name="T25" fmla="*/ 203 h 308"/>
                  <a:gd name="T26" fmla="*/ 203 w 309"/>
                  <a:gd name="T27" fmla="*/ 104 h 308"/>
                  <a:gd name="T28" fmla="*/ 104 w 309"/>
                  <a:gd name="T29" fmla="*/ 1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9" h="308">
                    <a:moveTo>
                      <a:pt x="1" y="154"/>
                    </a:moveTo>
                    <a:cubicBezTo>
                      <a:pt x="1" y="109"/>
                      <a:pt x="1" y="63"/>
                      <a:pt x="0" y="18"/>
                    </a:cubicBezTo>
                    <a:cubicBezTo>
                      <a:pt x="0" y="4"/>
                      <a:pt x="5" y="0"/>
                      <a:pt x="19" y="0"/>
                    </a:cubicBezTo>
                    <a:cubicBezTo>
                      <a:pt x="109" y="0"/>
                      <a:pt x="199" y="0"/>
                      <a:pt x="289" y="0"/>
                    </a:cubicBezTo>
                    <a:cubicBezTo>
                      <a:pt x="303" y="0"/>
                      <a:pt x="309" y="3"/>
                      <a:pt x="308" y="19"/>
                    </a:cubicBezTo>
                    <a:cubicBezTo>
                      <a:pt x="308" y="109"/>
                      <a:pt x="308" y="199"/>
                      <a:pt x="308" y="289"/>
                    </a:cubicBezTo>
                    <a:cubicBezTo>
                      <a:pt x="309" y="304"/>
                      <a:pt x="303" y="308"/>
                      <a:pt x="289" y="308"/>
                    </a:cubicBezTo>
                    <a:cubicBezTo>
                      <a:pt x="199" y="307"/>
                      <a:pt x="109" y="307"/>
                      <a:pt x="19" y="308"/>
                    </a:cubicBezTo>
                    <a:cubicBezTo>
                      <a:pt x="3" y="308"/>
                      <a:pt x="0" y="302"/>
                      <a:pt x="0" y="288"/>
                    </a:cubicBezTo>
                    <a:cubicBezTo>
                      <a:pt x="1" y="243"/>
                      <a:pt x="1" y="199"/>
                      <a:pt x="1" y="154"/>
                    </a:cubicBezTo>
                    <a:close/>
                    <a:moveTo>
                      <a:pt x="104" y="104"/>
                    </a:moveTo>
                    <a:cubicBezTo>
                      <a:pt x="104" y="137"/>
                      <a:pt x="104" y="170"/>
                      <a:pt x="104" y="203"/>
                    </a:cubicBezTo>
                    <a:cubicBezTo>
                      <a:pt x="138" y="203"/>
                      <a:pt x="171" y="203"/>
                      <a:pt x="203" y="203"/>
                    </a:cubicBezTo>
                    <a:cubicBezTo>
                      <a:pt x="203" y="169"/>
                      <a:pt x="203" y="136"/>
                      <a:pt x="203" y="104"/>
                    </a:cubicBezTo>
                    <a:cubicBezTo>
                      <a:pt x="170" y="104"/>
                      <a:pt x="138" y="104"/>
                      <a:pt x="10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44" name="Freeform 171"/>
              <p:cNvSpPr>
                <a:spLocks noEditPoints="1"/>
              </p:cNvSpPr>
              <p:nvPr/>
            </p:nvSpPr>
            <p:spPr bwMode="auto">
              <a:xfrm>
                <a:off x="3122" y="747"/>
                <a:ext cx="260" cy="261"/>
              </a:xfrm>
              <a:custGeom>
                <a:avLst/>
                <a:gdLst>
                  <a:gd name="T0" fmla="*/ 156 w 308"/>
                  <a:gd name="T1" fmla="*/ 1 h 308"/>
                  <a:gd name="T2" fmla="*/ 290 w 308"/>
                  <a:gd name="T3" fmla="*/ 0 h 308"/>
                  <a:gd name="T4" fmla="*/ 308 w 308"/>
                  <a:gd name="T5" fmla="*/ 19 h 308"/>
                  <a:gd name="T6" fmla="*/ 308 w 308"/>
                  <a:gd name="T7" fmla="*/ 289 h 308"/>
                  <a:gd name="T8" fmla="*/ 291 w 308"/>
                  <a:gd name="T9" fmla="*/ 308 h 308"/>
                  <a:gd name="T10" fmla="*/ 17 w 308"/>
                  <a:gd name="T11" fmla="*/ 308 h 308"/>
                  <a:gd name="T12" fmla="*/ 0 w 308"/>
                  <a:gd name="T13" fmla="*/ 291 h 308"/>
                  <a:gd name="T14" fmla="*/ 0 w 308"/>
                  <a:gd name="T15" fmla="*/ 18 h 308"/>
                  <a:gd name="T16" fmla="*/ 18 w 308"/>
                  <a:gd name="T17" fmla="*/ 1 h 308"/>
                  <a:gd name="T18" fmla="*/ 156 w 308"/>
                  <a:gd name="T19" fmla="*/ 1 h 308"/>
                  <a:gd name="T20" fmla="*/ 205 w 308"/>
                  <a:gd name="T21" fmla="*/ 205 h 308"/>
                  <a:gd name="T22" fmla="*/ 204 w 308"/>
                  <a:gd name="T23" fmla="*/ 115 h 308"/>
                  <a:gd name="T24" fmla="*/ 194 w 308"/>
                  <a:gd name="T25" fmla="*/ 104 h 308"/>
                  <a:gd name="T26" fmla="*/ 105 w 308"/>
                  <a:gd name="T27" fmla="*/ 104 h 308"/>
                  <a:gd name="T28" fmla="*/ 105 w 308"/>
                  <a:gd name="T29" fmla="*/ 205 h 308"/>
                  <a:gd name="T30" fmla="*/ 205 w 308"/>
                  <a:gd name="T31" fmla="*/ 20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308">
                    <a:moveTo>
                      <a:pt x="156" y="1"/>
                    </a:moveTo>
                    <a:cubicBezTo>
                      <a:pt x="201" y="1"/>
                      <a:pt x="245" y="1"/>
                      <a:pt x="290" y="0"/>
                    </a:cubicBezTo>
                    <a:cubicBezTo>
                      <a:pt x="304" y="0"/>
                      <a:pt x="308" y="5"/>
                      <a:pt x="308" y="19"/>
                    </a:cubicBezTo>
                    <a:cubicBezTo>
                      <a:pt x="308" y="109"/>
                      <a:pt x="308" y="199"/>
                      <a:pt x="308" y="289"/>
                    </a:cubicBezTo>
                    <a:cubicBezTo>
                      <a:pt x="308" y="302"/>
                      <a:pt x="305" y="308"/>
                      <a:pt x="291" y="308"/>
                    </a:cubicBezTo>
                    <a:cubicBezTo>
                      <a:pt x="199" y="307"/>
                      <a:pt x="108" y="307"/>
                      <a:pt x="17" y="308"/>
                    </a:cubicBezTo>
                    <a:cubicBezTo>
                      <a:pt x="5" y="308"/>
                      <a:pt x="0" y="304"/>
                      <a:pt x="0" y="291"/>
                    </a:cubicBezTo>
                    <a:cubicBezTo>
                      <a:pt x="1" y="200"/>
                      <a:pt x="1" y="109"/>
                      <a:pt x="0" y="18"/>
                    </a:cubicBezTo>
                    <a:cubicBezTo>
                      <a:pt x="0" y="4"/>
                      <a:pt x="5" y="0"/>
                      <a:pt x="18" y="1"/>
                    </a:cubicBezTo>
                    <a:cubicBezTo>
                      <a:pt x="64" y="1"/>
                      <a:pt x="110" y="1"/>
                      <a:pt x="156" y="1"/>
                    </a:cubicBezTo>
                    <a:close/>
                    <a:moveTo>
                      <a:pt x="205" y="205"/>
                    </a:moveTo>
                    <a:cubicBezTo>
                      <a:pt x="205" y="173"/>
                      <a:pt x="205" y="144"/>
                      <a:pt x="204" y="115"/>
                    </a:cubicBezTo>
                    <a:cubicBezTo>
                      <a:pt x="204" y="111"/>
                      <a:pt x="198" y="104"/>
                      <a:pt x="194" y="104"/>
                    </a:cubicBezTo>
                    <a:cubicBezTo>
                      <a:pt x="165" y="103"/>
                      <a:pt x="135" y="104"/>
                      <a:pt x="105" y="104"/>
                    </a:cubicBezTo>
                    <a:cubicBezTo>
                      <a:pt x="105" y="139"/>
                      <a:pt x="105" y="172"/>
                      <a:pt x="105" y="205"/>
                    </a:cubicBezTo>
                    <a:cubicBezTo>
                      <a:pt x="138" y="205"/>
                      <a:pt x="170" y="205"/>
                      <a:pt x="205"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45" name="组合 44"/>
            <p:cNvGrpSpPr/>
            <p:nvPr userDrawn="1"/>
          </p:nvGrpSpPr>
          <p:grpSpPr>
            <a:xfrm rot="20985436" flipH="1">
              <a:off x="5636321" y="1449552"/>
              <a:ext cx="880776" cy="748079"/>
              <a:chOff x="3501778" y="1348073"/>
              <a:chExt cx="974202" cy="827430"/>
            </a:xfrm>
            <a:solidFill>
              <a:schemeClr val="accent3"/>
            </a:solidFill>
          </p:grpSpPr>
          <p:sp>
            <p:nvSpPr>
              <p:cNvPr id="46" name="Freeform 6"/>
              <p:cNvSpPr>
                <a:spLocks noEditPoints="1"/>
              </p:cNvSpPr>
              <p:nvPr/>
            </p:nvSpPr>
            <p:spPr bwMode="auto">
              <a:xfrm rot="18468259">
                <a:off x="3575164" y="1274687"/>
                <a:ext cx="827430" cy="974202"/>
              </a:xfrm>
              <a:custGeom>
                <a:avLst/>
                <a:gdLst>
                  <a:gd name="T0" fmla="*/ 1600 w 1600"/>
                  <a:gd name="T1" fmla="*/ 1881 h 1881"/>
                  <a:gd name="T2" fmla="*/ 0 w 1600"/>
                  <a:gd name="T3" fmla="*/ 1881 h 1881"/>
                  <a:gd name="T4" fmla="*/ 0 w 1600"/>
                  <a:gd name="T5" fmla="*/ 1865 h 1881"/>
                  <a:gd name="T6" fmla="*/ 0 w 1600"/>
                  <a:gd name="T7" fmla="*/ 866 h 1881"/>
                  <a:gd name="T8" fmla="*/ 69 w 1600"/>
                  <a:gd name="T9" fmla="*/ 784 h 1881"/>
                  <a:gd name="T10" fmla="*/ 383 w 1600"/>
                  <a:gd name="T11" fmla="*/ 784 h 1881"/>
                  <a:gd name="T12" fmla="*/ 400 w 1600"/>
                  <a:gd name="T13" fmla="*/ 763 h 1881"/>
                  <a:gd name="T14" fmla="*/ 400 w 1600"/>
                  <a:gd name="T15" fmla="*/ 89 h 1881"/>
                  <a:gd name="T16" fmla="*/ 403 w 1600"/>
                  <a:gd name="T17" fmla="*/ 54 h 1881"/>
                  <a:gd name="T18" fmla="*/ 460 w 1600"/>
                  <a:gd name="T19" fmla="*/ 0 h 1881"/>
                  <a:gd name="T20" fmla="*/ 474 w 1600"/>
                  <a:gd name="T21" fmla="*/ 0 h 1881"/>
                  <a:gd name="T22" fmla="*/ 1129 w 1600"/>
                  <a:gd name="T23" fmla="*/ 0 h 1881"/>
                  <a:gd name="T24" fmla="*/ 1200 w 1600"/>
                  <a:gd name="T25" fmla="*/ 83 h 1881"/>
                  <a:gd name="T26" fmla="*/ 1200 w 1600"/>
                  <a:gd name="T27" fmla="*/ 762 h 1881"/>
                  <a:gd name="T28" fmla="*/ 1200 w 1600"/>
                  <a:gd name="T29" fmla="*/ 783 h 1881"/>
                  <a:gd name="T30" fmla="*/ 1216 w 1600"/>
                  <a:gd name="T31" fmla="*/ 784 h 1881"/>
                  <a:gd name="T32" fmla="*/ 1530 w 1600"/>
                  <a:gd name="T33" fmla="*/ 784 h 1881"/>
                  <a:gd name="T34" fmla="*/ 1599 w 1600"/>
                  <a:gd name="T35" fmla="*/ 844 h 1881"/>
                  <a:gd name="T36" fmla="*/ 1600 w 1600"/>
                  <a:gd name="T37" fmla="*/ 862 h 1881"/>
                  <a:gd name="T38" fmla="*/ 1600 w 1600"/>
                  <a:gd name="T39" fmla="*/ 1866 h 1881"/>
                  <a:gd name="T40" fmla="*/ 1600 w 1600"/>
                  <a:gd name="T41" fmla="*/ 1881 h 1881"/>
                  <a:gd name="T42" fmla="*/ 1066 w 1600"/>
                  <a:gd name="T43" fmla="*/ 157 h 1881"/>
                  <a:gd name="T44" fmla="*/ 1054 w 1600"/>
                  <a:gd name="T45" fmla="*/ 157 h 1881"/>
                  <a:gd name="T46" fmla="*/ 547 w 1600"/>
                  <a:gd name="T47" fmla="*/ 156 h 1881"/>
                  <a:gd name="T48" fmla="*/ 533 w 1600"/>
                  <a:gd name="T49" fmla="*/ 173 h 1881"/>
                  <a:gd name="T50" fmla="*/ 533 w 1600"/>
                  <a:gd name="T51" fmla="*/ 1708 h 1881"/>
                  <a:gd name="T52" fmla="*/ 548 w 1600"/>
                  <a:gd name="T53" fmla="*/ 1725 h 1881"/>
                  <a:gd name="T54" fmla="*/ 1052 w 1600"/>
                  <a:gd name="T55" fmla="*/ 1725 h 1881"/>
                  <a:gd name="T56" fmla="*/ 1066 w 1600"/>
                  <a:gd name="T57" fmla="*/ 1724 h 1881"/>
                  <a:gd name="T58" fmla="*/ 1066 w 1600"/>
                  <a:gd name="T59" fmla="*/ 157 h 1881"/>
                  <a:gd name="T60" fmla="*/ 399 w 1600"/>
                  <a:gd name="T61" fmla="*/ 1725 h 1881"/>
                  <a:gd name="T62" fmla="*/ 399 w 1600"/>
                  <a:gd name="T63" fmla="*/ 942 h 1881"/>
                  <a:gd name="T64" fmla="*/ 133 w 1600"/>
                  <a:gd name="T65" fmla="*/ 942 h 1881"/>
                  <a:gd name="T66" fmla="*/ 133 w 1600"/>
                  <a:gd name="T67" fmla="*/ 960 h 1881"/>
                  <a:gd name="T68" fmla="*/ 133 w 1600"/>
                  <a:gd name="T69" fmla="*/ 1705 h 1881"/>
                  <a:gd name="T70" fmla="*/ 149 w 1600"/>
                  <a:gd name="T71" fmla="*/ 1725 h 1881"/>
                  <a:gd name="T72" fmla="*/ 384 w 1600"/>
                  <a:gd name="T73" fmla="*/ 1725 h 1881"/>
                  <a:gd name="T74" fmla="*/ 399 w 1600"/>
                  <a:gd name="T75" fmla="*/ 1725 h 1881"/>
                  <a:gd name="T76" fmla="*/ 1201 w 1600"/>
                  <a:gd name="T77" fmla="*/ 1724 h 1881"/>
                  <a:gd name="T78" fmla="*/ 1214 w 1600"/>
                  <a:gd name="T79" fmla="*/ 1725 h 1881"/>
                  <a:gd name="T80" fmla="*/ 1452 w 1600"/>
                  <a:gd name="T81" fmla="*/ 1725 h 1881"/>
                  <a:gd name="T82" fmla="*/ 1467 w 1600"/>
                  <a:gd name="T83" fmla="*/ 1707 h 1881"/>
                  <a:gd name="T84" fmla="*/ 1467 w 1600"/>
                  <a:gd name="T85" fmla="*/ 958 h 1881"/>
                  <a:gd name="T86" fmla="*/ 1466 w 1600"/>
                  <a:gd name="T87" fmla="*/ 941 h 1881"/>
                  <a:gd name="T88" fmla="*/ 1201 w 1600"/>
                  <a:gd name="T89" fmla="*/ 941 h 1881"/>
                  <a:gd name="T90" fmla="*/ 1201 w 1600"/>
                  <a:gd name="T91" fmla="*/ 1724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0" h="1881">
                    <a:moveTo>
                      <a:pt x="1600" y="1881"/>
                    </a:moveTo>
                    <a:cubicBezTo>
                      <a:pt x="1066" y="1881"/>
                      <a:pt x="534" y="1881"/>
                      <a:pt x="0" y="1881"/>
                    </a:cubicBezTo>
                    <a:cubicBezTo>
                      <a:pt x="0" y="1876"/>
                      <a:pt x="0" y="1870"/>
                      <a:pt x="0" y="1865"/>
                    </a:cubicBezTo>
                    <a:cubicBezTo>
                      <a:pt x="0" y="1532"/>
                      <a:pt x="0" y="1199"/>
                      <a:pt x="0" y="866"/>
                    </a:cubicBezTo>
                    <a:cubicBezTo>
                      <a:pt x="0" y="814"/>
                      <a:pt x="25" y="784"/>
                      <a:pt x="69" y="784"/>
                    </a:cubicBezTo>
                    <a:cubicBezTo>
                      <a:pt x="174" y="783"/>
                      <a:pt x="279" y="784"/>
                      <a:pt x="383" y="784"/>
                    </a:cubicBezTo>
                    <a:cubicBezTo>
                      <a:pt x="400" y="784"/>
                      <a:pt x="400" y="784"/>
                      <a:pt x="400" y="763"/>
                    </a:cubicBezTo>
                    <a:cubicBezTo>
                      <a:pt x="400" y="539"/>
                      <a:pt x="400" y="314"/>
                      <a:pt x="400" y="89"/>
                    </a:cubicBezTo>
                    <a:cubicBezTo>
                      <a:pt x="400" y="77"/>
                      <a:pt x="401" y="65"/>
                      <a:pt x="403" y="54"/>
                    </a:cubicBezTo>
                    <a:cubicBezTo>
                      <a:pt x="410" y="22"/>
                      <a:pt x="432" y="1"/>
                      <a:pt x="460" y="0"/>
                    </a:cubicBezTo>
                    <a:cubicBezTo>
                      <a:pt x="465" y="0"/>
                      <a:pt x="469" y="0"/>
                      <a:pt x="474" y="0"/>
                    </a:cubicBezTo>
                    <a:cubicBezTo>
                      <a:pt x="692" y="0"/>
                      <a:pt x="910" y="0"/>
                      <a:pt x="1129" y="0"/>
                    </a:cubicBezTo>
                    <a:cubicBezTo>
                      <a:pt x="1175" y="0"/>
                      <a:pt x="1200" y="28"/>
                      <a:pt x="1200" y="83"/>
                    </a:cubicBezTo>
                    <a:cubicBezTo>
                      <a:pt x="1200" y="309"/>
                      <a:pt x="1200" y="535"/>
                      <a:pt x="1200" y="762"/>
                    </a:cubicBezTo>
                    <a:cubicBezTo>
                      <a:pt x="1200" y="768"/>
                      <a:pt x="1200" y="775"/>
                      <a:pt x="1200" y="783"/>
                    </a:cubicBezTo>
                    <a:cubicBezTo>
                      <a:pt x="1206" y="783"/>
                      <a:pt x="1211" y="784"/>
                      <a:pt x="1216" y="784"/>
                    </a:cubicBezTo>
                    <a:cubicBezTo>
                      <a:pt x="1321" y="784"/>
                      <a:pt x="1426" y="784"/>
                      <a:pt x="1530" y="784"/>
                    </a:cubicBezTo>
                    <a:cubicBezTo>
                      <a:pt x="1568" y="784"/>
                      <a:pt x="1592" y="805"/>
                      <a:pt x="1599" y="844"/>
                    </a:cubicBezTo>
                    <a:cubicBezTo>
                      <a:pt x="1600" y="850"/>
                      <a:pt x="1600" y="856"/>
                      <a:pt x="1600" y="862"/>
                    </a:cubicBezTo>
                    <a:cubicBezTo>
                      <a:pt x="1600" y="1197"/>
                      <a:pt x="1600" y="1532"/>
                      <a:pt x="1600" y="1866"/>
                    </a:cubicBezTo>
                    <a:cubicBezTo>
                      <a:pt x="1600" y="1871"/>
                      <a:pt x="1600" y="1875"/>
                      <a:pt x="1600" y="1881"/>
                    </a:cubicBezTo>
                    <a:close/>
                    <a:moveTo>
                      <a:pt x="1066" y="157"/>
                    </a:moveTo>
                    <a:cubicBezTo>
                      <a:pt x="1061" y="157"/>
                      <a:pt x="1057" y="157"/>
                      <a:pt x="1054" y="157"/>
                    </a:cubicBezTo>
                    <a:cubicBezTo>
                      <a:pt x="885" y="157"/>
                      <a:pt x="716" y="157"/>
                      <a:pt x="547" y="156"/>
                    </a:cubicBezTo>
                    <a:cubicBezTo>
                      <a:pt x="536" y="156"/>
                      <a:pt x="533" y="161"/>
                      <a:pt x="533" y="173"/>
                    </a:cubicBezTo>
                    <a:cubicBezTo>
                      <a:pt x="534" y="685"/>
                      <a:pt x="534" y="1196"/>
                      <a:pt x="533" y="1708"/>
                    </a:cubicBezTo>
                    <a:cubicBezTo>
                      <a:pt x="533" y="1722"/>
                      <a:pt x="537" y="1725"/>
                      <a:pt x="548" y="1725"/>
                    </a:cubicBezTo>
                    <a:cubicBezTo>
                      <a:pt x="716" y="1725"/>
                      <a:pt x="884" y="1725"/>
                      <a:pt x="1052" y="1725"/>
                    </a:cubicBezTo>
                    <a:cubicBezTo>
                      <a:pt x="1057" y="1725"/>
                      <a:pt x="1061" y="1724"/>
                      <a:pt x="1066" y="1724"/>
                    </a:cubicBezTo>
                    <a:cubicBezTo>
                      <a:pt x="1066" y="1201"/>
                      <a:pt x="1066" y="680"/>
                      <a:pt x="1066" y="157"/>
                    </a:cubicBezTo>
                    <a:close/>
                    <a:moveTo>
                      <a:pt x="399" y="1725"/>
                    </a:moveTo>
                    <a:cubicBezTo>
                      <a:pt x="399" y="1462"/>
                      <a:pt x="399" y="1202"/>
                      <a:pt x="399" y="942"/>
                    </a:cubicBezTo>
                    <a:cubicBezTo>
                      <a:pt x="310" y="942"/>
                      <a:pt x="223" y="942"/>
                      <a:pt x="133" y="942"/>
                    </a:cubicBezTo>
                    <a:cubicBezTo>
                      <a:pt x="133" y="948"/>
                      <a:pt x="133" y="954"/>
                      <a:pt x="133" y="960"/>
                    </a:cubicBezTo>
                    <a:cubicBezTo>
                      <a:pt x="133" y="1209"/>
                      <a:pt x="133" y="1457"/>
                      <a:pt x="133" y="1705"/>
                    </a:cubicBezTo>
                    <a:cubicBezTo>
                      <a:pt x="133" y="1720"/>
                      <a:pt x="136" y="1725"/>
                      <a:pt x="149" y="1725"/>
                    </a:cubicBezTo>
                    <a:cubicBezTo>
                      <a:pt x="228" y="1724"/>
                      <a:pt x="306" y="1725"/>
                      <a:pt x="384" y="1725"/>
                    </a:cubicBezTo>
                    <a:cubicBezTo>
                      <a:pt x="389" y="1725"/>
                      <a:pt x="393" y="1725"/>
                      <a:pt x="399" y="1725"/>
                    </a:cubicBezTo>
                    <a:close/>
                    <a:moveTo>
                      <a:pt x="1201" y="1724"/>
                    </a:moveTo>
                    <a:cubicBezTo>
                      <a:pt x="1206" y="1724"/>
                      <a:pt x="1210" y="1725"/>
                      <a:pt x="1214" y="1725"/>
                    </a:cubicBezTo>
                    <a:cubicBezTo>
                      <a:pt x="1294" y="1725"/>
                      <a:pt x="1373" y="1724"/>
                      <a:pt x="1452" y="1725"/>
                    </a:cubicBezTo>
                    <a:cubicBezTo>
                      <a:pt x="1464" y="1725"/>
                      <a:pt x="1467" y="1721"/>
                      <a:pt x="1467" y="1707"/>
                    </a:cubicBezTo>
                    <a:cubicBezTo>
                      <a:pt x="1466" y="1457"/>
                      <a:pt x="1467" y="1207"/>
                      <a:pt x="1467" y="958"/>
                    </a:cubicBezTo>
                    <a:cubicBezTo>
                      <a:pt x="1467" y="952"/>
                      <a:pt x="1466" y="947"/>
                      <a:pt x="1466" y="941"/>
                    </a:cubicBezTo>
                    <a:cubicBezTo>
                      <a:pt x="1377" y="941"/>
                      <a:pt x="1289" y="941"/>
                      <a:pt x="1201" y="941"/>
                    </a:cubicBezTo>
                    <a:cubicBezTo>
                      <a:pt x="1201" y="1202"/>
                      <a:pt x="1201" y="1463"/>
                      <a:pt x="1201" y="17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47" name="Freeform 10"/>
              <p:cNvSpPr>
                <a:spLocks/>
              </p:cNvSpPr>
              <p:nvPr/>
            </p:nvSpPr>
            <p:spPr bwMode="auto">
              <a:xfrm rot="18468259">
                <a:off x="4003491" y="1811313"/>
                <a:ext cx="35470" cy="81948"/>
              </a:xfrm>
              <a:custGeom>
                <a:avLst/>
                <a:gdLst>
                  <a:gd name="T0" fmla="*/ 65 w 68"/>
                  <a:gd name="T1" fmla="*/ 158 h 158"/>
                  <a:gd name="T2" fmla="*/ 10 w 68"/>
                  <a:gd name="T3" fmla="*/ 158 h 158"/>
                  <a:gd name="T4" fmla="*/ 1 w 68"/>
                  <a:gd name="T5" fmla="*/ 147 h 158"/>
                  <a:gd name="T6" fmla="*/ 0 w 68"/>
                  <a:gd name="T7" fmla="*/ 12 h 158"/>
                  <a:gd name="T8" fmla="*/ 10 w 68"/>
                  <a:gd name="T9" fmla="*/ 1 h 158"/>
                  <a:gd name="T10" fmla="*/ 59 w 68"/>
                  <a:gd name="T11" fmla="*/ 1 h 158"/>
                  <a:gd name="T12" fmla="*/ 67 w 68"/>
                  <a:gd name="T13" fmla="*/ 10 h 158"/>
                  <a:gd name="T14" fmla="*/ 67 w 68"/>
                  <a:gd name="T15" fmla="*/ 153 h 158"/>
                  <a:gd name="T16" fmla="*/ 65 w 68"/>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58">
                    <a:moveTo>
                      <a:pt x="65" y="158"/>
                    </a:moveTo>
                    <a:cubicBezTo>
                      <a:pt x="46" y="158"/>
                      <a:pt x="28" y="158"/>
                      <a:pt x="10" y="158"/>
                    </a:cubicBezTo>
                    <a:cubicBezTo>
                      <a:pt x="3" y="158"/>
                      <a:pt x="0" y="155"/>
                      <a:pt x="1" y="147"/>
                    </a:cubicBezTo>
                    <a:cubicBezTo>
                      <a:pt x="1" y="102"/>
                      <a:pt x="1" y="57"/>
                      <a:pt x="0" y="12"/>
                    </a:cubicBezTo>
                    <a:cubicBezTo>
                      <a:pt x="0" y="4"/>
                      <a:pt x="3" y="0"/>
                      <a:pt x="10" y="1"/>
                    </a:cubicBezTo>
                    <a:cubicBezTo>
                      <a:pt x="26" y="1"/>
                      <a:pt x="43" y="0"/>
                      <a:pt x="59" y="1"/>
                    </a:cubicBezTo>
                    <a:cubicBezTo>
                      <a:pt x="62" y="1"/>
                      <a:pt x="67" y="7"/>
                      <a:pt x="67" y="10"/>
                    </a:cubicBezTo>
                    <a:cubicBezTo>
                      <a:pt x="68" y="58"/>
                      <a:pt x="67" y="105"/>
                      <a:pt x="67" y="153"/>
                    </a:cubicBezTo>
                    <a:cubicBezTo>
                      <a:pt x="67" y="154"/>
                      <a:pt x="66" y="156"/>
                      <a:pt x="65"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48" name="Freeform 11"/>
              <p:cNvSpPr>
                <a:spLocks/>
              </p:cNvSpPr>
              <p:nvPr/>
            </p:nvSpPr>
            <p:spPr bwMode="auto">
              <a:xfrm rot="18468259">
                <a:off x="4067084" y="1729535"/>
                <a:ext cx="35470" cy="82559"/>
              </a:xfrm>
              <a:custGeom>
                <a:avLst/>
                <a:gdLst>
                  <a:gd name="T0" fmla="*/ 67 w 68"/>
                  <a:gd name="T1" fmla="*/ 80 h 159"/>
                  <a:gd name="T2" fmla="*/ 68 w 68"/>
                  <a:gd name="T3" fmla="*/ 145 h 159"/>
                  <a:gd name="T4" fmla="*/ 57 w 68"/>
                  <a:gd name="T5" fmla="*/ 158 h 159"/>
                  <a:gd name="T6" fmla="*/ 11 w 68"/>
                  <a:gd name="T7" fmla="*/ 158 h 159"/>
                  <a:gd name="T8" fmla="*/ 0 w 68"/>
                  <a:gd name="T9" fmla="*/ 146 h 159"/>
                  <a:gd name="T10" fmla="*/ 0 w 68"/>
                  <a:gd name="T11" fmla="*/ 13 h 159"/>
                  <a:gd name="T12" fmla="*/ 11 w 68"/>
                  <a:gd name="T13" fmla="*/ 1 h 159"/>
                  <a:gd name="T14" fmla="*/ 55 w 68"/>
                  <a:gd name="T15" fmla="*/ 1 h 159"/>
                  <a:gd name="T16" fmla="*/ 68 w 68"/>
                  <a:gd name="T17" fmla="*/ 15 h 159"/>
                  <a:gd name="T18" fmla="*/ 67 w 68"/>
                  <a:gd name="T1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7" y="80"/>
                    </a:moveTo>
                    <a:cubicBezTo>
                      <a:pt x="67" y="102"/>
                      <a:pt x="67" y="123"/>
                      <a:pt x="68" y="145"/>
                    </a:cubicBezTo>
                    <a:cubicBezTo>
                      <a:pt x="68" y="154"/>
                      <a:pt x="66" y="159"/>
                      <a:pt x="57" y="158"/>
                    </a:cubicBezTo>
                    <a:cubicBezTo>
                      <a:pt x="41" y="158"/>
                      <a:pt x="26" y="158"/>
                      <a:pt x="11" y="158"/>
                    </a:cubicBezTo>
                    <a:cubicBezTo>
                      <a:pt x="3" y="159"/>
                      <a:pt x="0" y="156"/>
                      <a:pt x="0" y="146"/>
                    </a:cubicBezTo>
                    <a:cubicBezTo>
                      <a:pt x="1" y="102"/>
                      <a:pt x="1" y="57"/>
                      <a:pt x="0" y="13"/>
                    </a:cubicBezTo>
                    <a:cubicBezTo>
                      <a:pt x="0" y="3"/>
                      <a:pt x="4" y="0"/>
                      <a:pt x="11" y="1"/>
                    </a:cubicBezTo>
                    <a:cubicBezTo>
                      <a:pt x="26" y="1"/>
                      <a:pt x="41" y="1"/>
                      <a:pt x="55" y="1"/>
                    </a:cubicBezTo>
                    <a:cubicBezTo>
                      <a:pt x="64" y="0"/>
                      <a:pt x="68" y="4"/>
                      <a:pt x="68" y="15"/>
                    </a:cubicBezTo>
                    <a:cubicBezTo>
                      <a:pt x="67" y="36"/>
                      <a:pt x="67" y="58"/>
                      <a:pt x="6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49" name="Freeform 12"/>
              <p:cNvSpPr>
                <a:spLocks/>
              </p:cNvSpPr>
              <p:nvPr/>
            </p:nvSpPr>
            <p:spPr bwMode="auto">
              <a:xfrm rot="18468259">
                <a:off x="3810456" y="1661862"/>
                <a:ext cx="35470" cy="81336"/>
              </a:xfrm>
              <a:custGeom>
                <a:avLst/>
                <a:gdLst>
                  <a:gd name="T0" fmla="*/ 67 w 68"/>
                  <a:gd name="T1" fmla="*/ 157 h 157"/>
                  <a:gd name="T2" fmla="*/ 1 w 68"/>
                  <a:gd name="T3" fmla="*/ 157 h 157"/>
                  <a:gd name="T4" fmla="*/ 1 w 68"/>
                  <a:gd name="T5" fmla="*/ 105 h 157"/>
                  <a:gd name="T6" fmla="*/ 0 w 68"/>
                  <a:gd name="T7" fmla="*/ 16 h 157"/>
                  <a:gd name="T8" fmla="*/ 13 w 68"/>
                  <a:gd name="T9" fmla="*/ 1 h 157"/>
                  <a:gd name="T10" fmla="*/ 58 w 68"/>
                  <a:gd name="T11" fmla="*/ 2 h 157"/>
                  <a:gd name="T12" fmla="*/ 67 w 68"/>
                  <a:gd name="T13" fmla="*/ 11 h 157"/>
                  <a:gd name="T14" fmla="*/ 67 w 68"/>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57">
                    <a:moveTo>
                      <a:pt x="67" y="157"/>
                    </a:moveTo>
                    <a:cubicBezTo>
                      <a:pt x="45" y="157"/>
                      <a:pt x="23" y="157"/>
                      <a:pt x="1" y="157"/>
                    </a:cubicBezTo>
                    <a:cubicBezTo>
                      <a:pt x="1" y="139"/>
                      <a:pt x="1" y="122"/>
                      <a:pt x="1" y="105"/>
                    </a:cubicBezTo>
                    <a:cubicBezTo>
                      <a:pt x="1" y="75"/>
                      <a:pt x="1" y="46"/>
                      <a:pt x="0" y="16"/>
                    </a:cubicBezTo>
                    <a:cubicBezTo>
                      <a:pt x="0" y="5"/>
                      <a:pt x="3" y="0"/>
                      <a:pt x="13" y="1"/>
                    </a:cubicBezTo>
                    <a:cubicBezTo>
                      <a:pt x="28" y="2"/>
                      <a:pt x="43" y="1"/>
                      <a:pt x="58" y="2"/>
                    </a:cubicBezTo>
                    <a:cubicBezTo>
                      <a:pt x="61" y="2"/>
                      <a:pt x="67" y="7"/>
                      <a:pt x="67" y="11"/>
                    </a:cubicBezTo>
                    <a:cubicBezTo>
                      <a:pt x="68" y="59"/>
                      <a:pt x="67" y="10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0" name="Freeform 13"/>
              <p:cNvSpPr>
                <a:spLocks/>
              </p:cNvSpPr>
              <p:nvPr/>
            </p:nvSpPr>
            <p:spPr bwMode="auto">
              <a:xfrm rot="18468259">
                <a:off x="3874049" y="1580695"/>
                <a:ext cx="35470" cy="80725"/>
              </a:xfrm>
              <a:custGeom>
                <a:avLst/>
                <a:gdLst>
                  <a:gd name="T0" fmla="*/ 67 w 68"/>
                  <a:gd name="T1" fmla="*/ 156 h 156"/>
                  <a:gd name="T2" fmla="*/ 0 w 68"/>
                  <a:gd name="T3" fmla="*/ 156 h 156"/>
                  <a:gd name="T4" fmla="*/ 0 w 68"/>
                  <a:gd name="T5" fmla="*/ 85 h 156"/>
                  <a:gd name="T6" fmla="*/ 0 w 68"/>
                  <a:gd name="T7" fmla="*/ 13 h 156"/>
                  <a:gd name="T8" fmla="*/ 12 w 68"/>
                  <a:gd name="T9" fmla="*/ 0 h 156"/>
                  <a:gd name="T10" fmla="*/ 57 w 68"/>
                  <a:gd name="T11" fmla="*/ 1 h 156"/>
                  <a:gd name="T12" fmla="*/ 67 w 68"/>
                  <a:gd name="T13" fmla="*/ 10 h 156"/>
                  <a:gd name="T14" fmla="*/ 67 w 68"/>
                  <a:gd name="T15" fmla="*/ 15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56">
                    <a:moveTo>
                      <a:pt x="67" y="156"/>
                    </a:moveTo>
                    <a:cubicBezTo>
                      <a:pt x="44" y="156"/>
                      <a:pt x="23" y="156"/>
                      <a:pt x="0" y="156"/>
                    </a:cubicBezTo>
                    <a:cubicBezTo>
                      <a:pt x="0" y="132"/>
                      <a:pt x="0" y="109"/>
                      <a:pt x="0" y="85"/>
                    </a:cubicBezTo>
                    <a:cubicBezTo>
                      <a:pt x="0" y="61"/>
                      <a:pt x="1" y="37"/>
                      <a:pt x="0" y="13"/>
                    </a:cubicBezTo>
                    <a:cubicBezTo>
                      <a:pt x="0" y="3"/>
                      <a:pt x="3" y="0"/>
                      <a:pt x="12" y="0"/>
                    </a:cubicBezTo>
                    <a:cubicBezTo>
                      <a:pt x="27" y="1"/>
                      <a:pt x="42" y="0"/>
                      <a:pt x="57" y="1"/>
                    </a:cubicBezTo>
                    <a:cubicBezTo>
                      <a:pt x="61" y="1"/>
                      <a:pt x="67" y="7"/>
                      <a:pt x="67" y="10"/>
                    </a:cubicBezTo>
                    <a:cubicBezTo>
                      <a:pt x="68" y="58"/>
                      <a:pt x="67" y="107"/>
                      <a:pt x="6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1" name="Freeform 14"/>
              <p:cNvSpPr>
                <a:spLocks/>
              </p:cNvSpPr>
              <p:nvPr/>
            </p:nvSpPr>
            <p:spPr bwMode="auto">
              <a:xfrm rot="18468259">
                <a:off x="3714660" y="1587388"/>
                <a:ext cx="34858" cy="81948"/>
              </a:xfrm>
              <a:custGeom>
                <a:avLst/>
                <a:gdLst>
                  <a:gd name="T0" fmla="*/ 67 w 67"/>
                  <a:gd name="T1" fmla="*/ 158 h 158"/>
                  <a:gd name="T2" fmla="*/ 8 w 67"/>
                  <a:gd name="T3" fmla="*/ 157 h 158"/>
                  <a:gd name="T4" fmla="*/ 1 w 67"/>
                  <a:gd name="T5" fmla="*/ 148 h 158"/>
                  <a:gd name="T6" fmla="*/ 1 w 67"/>
                  <a:gd name="T7" fmla="*/ 12 h 158"/>
                  <a:gd name="T8" fmla="*/ 10 w 67"/>
                  <a:gd name="T9" fmla="*/ 1 h 158"/>
                  <a:gd name="T10" fmla="*/ 59 w 67"/>
                  <a:gd name="T11" fmla="*/ 1 h 158"/>
                  <a:gd name="T12" fmla="*/ 67 w 67"/>
                  <a:gd name="T13" fmla="*/ 8 h 158"/>
                  <a:gd name="T14" fmla="*/ 67 w 67"/>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58">
                    <a:moveTo>
                      <a:pt x="67" y="158"/>
                    </a:moveTo>
                    <a:cubicBezTo>
                      <a:pt x="46" y="158"/>
                      <a:pt x="27" y="158"/>
                      <a:pt x="8" y="157"/>
                    </a:cubicBezTo>
                    <a:cubicBezTo>
                      <a:pt x="5" y="157"/>
                      <a:pt x="1" y="151"/>
                      <a:pt x="1" y="148"/>
                    </a:cubicBezTo>
                    <a:cubicBezTo>
                      <a:pt x="0" y="103"/>
                      <a:pt x="0" y="57"/>
                      <a:pt x="1" y="12"/>
                    </a:cubicBezTo>
                    <a:cubicBezTo>
                      <a:pt x="1" y="8"/>
                      <a:pt x="7" y="2"/>
                      <a:pt x="10" y="1"/>
                    </a:cubicBezTo>
                    <a:cubicBezTo>
                      <a:pt x="26" y="0"/>
                      <a:pt x="43" y="1"/>
                      <a:pt x="59" y="1"/>
                    </a:cubicBezTo>
                    <a:cubicBezTo>
                      <a:pt x="62" y="1"/>
                      <a:pt x="67" y="6"/>
                      <a:pt x="67" y="8"/>
                    </a:cubicBezTo>
                    <a:cubicBezTo>
                      <a:pt x="67" y="57"/>
                      <a:pt x="67" y="107"/>
                      <a:pt x="67"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2" name="Freeform 15"/>
              <p:cNvSpPr>
                <a:spLocks/>
              </p:cNvSpPr>
              <p:nvPr/>
            </p:nvSpPr>
            <p:spPr bwMode="auto">
              <a:xfrm rot="18468259">
                <a:off x="3777894" y="1505486"/>
                <a:ext cx="35470" cy="81948"/>
              </a:xfrm>
              <a:custGeom>
                <a:avLst/>
                <a:gdLst>
                  <a:gd name="T0" fmla="*/ 0 w 68"/>
                  <a:gd name="T1" fmla="*/ 158 h 158"/>
                  <a:gd name="T2" fmla="*/ 0 w 68"/>
                  <a:gd name="T3" fmla="*/ 111 h 158"/>
                  <a:gd name="T4" fmla="*/ 0 w 68"/>
                  <a:gd name="T5" fmla="*/ 14 h 158"/>
                  <a:gd name="T6" fmla="*/ 11 w 68"/>
                  <a:gd name="T7" fmla="*/ 1 h 158"/>
                  <a:gd name="T8" fmla="*/ 57 w 68"/>
                  <a:gd name="T9" fmla="*/ 1 h 158"/>
                  <a:gd name="T10" fmla="*/ 67 w 68"/>
                  <a:gd name="T11" fmla="*/ 13 h 158"/>
                  <a:gd name="T12" fmla="*/ 67 w 68"/>
                  <a:gd name="T13" fmla="*/ 146 h 158"/>
                  <a:gd name="T14" fmla="*/ 60 w 68"/>
                  <a:gd name="T15" fmla="*/ 157 h 158"/>
                  <a:gd name="T16" fmla="*/ 0 w 68"/>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58">
                    <a:moveTo>
                      <a:pt x="0" y="158"/>
                    </a:moveTo>
                    <a:cubicBezTo>
                      <a:pt x="0" y="141"/>
                      <a:pt x="0" y="126"/>
                      <a:pt x="0" y="111"/>
                    </a:cubicBezTo>
                    <a:cubicBezTo>
                      <a:pt x="0" y="78"/>
                      <a:pt x="1" y="46"/>
                      <a:pt x="0" y="14"/>
                    </a:cubicBezTo>
                    <a:cubicBezTo>
                      <a:pt x="0" y="4"/>
                      <a:pt x="3" y="0"/>
                      <a:pt x="11" y="1"/>
                    </a:cubicBezTo>
                    <a:cubicBezTo>
                      <a:pt x="27" y="1"/>
                      <a:pt x="42" y="1"/>
                      <a:pt x="57" y="1"/>
                    </a:cubicBezTo>
                    <a:cubicBezTo>
                      <a:pt x="65" y="0"/>
                      <a:pt x="68" y="4"/>
                      <a:pt x="67" y="13"/>
                    </a:cubicBezTo>
                    <a:cubicBezTo>
                      <a:pt x="67" y="58"/>
                      <a:pt x="68" y="102"/>
                      <a:pt x="67" y="146"/>
                    </a:cubicBezTo>
                    <a:cubicBezTo>
                      <a:pt x="67" y="150"/>
                      <a:pt x="63" y="157"/>
                      <a:pt x="60" y="157"/>
                    </a:cubicBezTo>
                    <a:cubicBezTo>
                      <a:pt x="41" y="158"/>
                      <a:pt x="21" y="158"/>
                      <a:pt x="0"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3" name="Freeform 16"/>
              <p:cNvSpPr>
                <a:spLocks/>
              </p:cNvSpPr>
              <p:nvPr/>
            </p:nvSpPr>
            <p:spPr bwMode="auto">
              <a:xfrm rot="18468259">
                <a:off x="3907094" y="1736834"/>
                <a:ext cx="35470" cy="81336"/>
              </a:xfrm>
              <a:custGeom>
                <a:avLst/>
                <a:gdLst>
                  <a:gd name="T0" fmla="*/ 67 w 68"/>
                  <a:gd name="T1" fmla="*/ 157 h 157"/>
                  <a:gd name="T2" fmla="*/ 2 w 68"/>
                  <a:gd name="T3" fmla="*/ 157 h 157"/>
                  <a:gd name="T4" fmla="*/ 1 w 68"/>
                  <a:gd name="T5" fmla="*/ 147 h 157"/>
                  <a:gd name="T6" fmla="*/ 0 w 68"/>
                  <a:gd name="T7" fmla="*/ 15 h 157"/>
                  <a:gd name="T8" fmla="*/ 12 w 68"/>
                  <a:gd name="T9" fmla="*/ 0 h 157"/>
                  <a:gd name="T10" fmla="*/ 58 w 68"/>
                  <a:gd name="T11" fmla="*/ 1 h 157"/>
                  <a:gd name="T12" fmla="*/ 67 w 68"/>
                  <a:gd name="T13" fmla="*/ 9 h 157"/>
                  <a:gd name="T14" fmla="*/ 67 w 68"/>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57">
                    <a:moveTo>
                      <a:pt x="67" y="157"/>
                    </a:moveTo>
                    <a:cubicBezTo>
                      <a:pt x="45" y="157"/>
                      <a:pt x="24" y="157"/>
                      <a:pt x="2" y="157"/>
                    </a:cubicBezTo>
                    <a:cubicBezTo>
                      <a:pt x="2" y="153"/>
                      <a:pt x="1" y="150"/>
                      <a:pt x="1" y="147"/>
                    </a:cubicBezTo>
                    <a:cubicBezTo>
                      <a:pt x="1" y="103"/>
                      <a:pt x="1" y="59"/>
                      <a:pt x="0" y="15"/>
                    </a:cubicBezTo>
                    <a:cubicBezTo>
                      <a:pt x="0" y="5"/>
                      <a:pt x="3" y="0"/>
                      <a:pt x="12" y="0"/>
                    </a:cubicBezTo>
                    <a:cubicBezTo>
                      <a:pt x="27" y="1"/>
                      <a:pt x="43" y="0"/>
                      <a:pt x="58" y="1"/>
                    </a:cubicBezTo>
                    <a:cubicBezTo>
                      <a:pt x="61" y="1"/>
                      <a:pt x="67" y="6"/>
                      <a:pt x="67" y="9"/>
                    </a:cubicBezTo>
                    <a:cubicBezTo>
                      <a:pt x="68" y="58"/>
                      <a:pt x="67" y="10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4" name="Freeform 17"/>
              <p:cNvSpPr>
                <a:spLocks/>
              </p:cNvSpPr>
              <p:nvPr/>
            </p:nvSpPr>
            <p:spPr bwMode="auto">
              <a:xfrm rot="18468259">
                <a:off x="3970446" y="1655174"/>
                <a:ext cx="35470" cy="81336"/>
              </a:xfrm>
              <a:custGeom>
                <a:avLst/>
                <a:gdLst>
                  <a:gd name="T0" fmla="*/ 67 w 68"/>
                  <a:gd name="T1" fmla="*/ 157 h 157"/>
                  <a:gd name="T2" fmla="*/ 1 w 68"/>
                  <a:gd name="T3" fmla="*/ 157 h 157"/>
                  <a:gd name="T4" fmla="*/ 0 w 68"/>
                  <a:gd name="T5" fmla="*/ 143 h 157"/>
                  <a:gd name="T6" fmla="*/ 0 w 68"/>
                  <a:gd name="T7" fmla="*/ 16 h 157"/>
                  <a:gd name="T8" fmla="*/ 14 w 68"/>
                  <a:gd name="T9" fmla="*/ 0 h 157"/>
                  <a:gd name="T10" fmla="*/ 58 w 68"/>
                  <a:gd name="T11" fmla="*/ 1 h 157"/>
                  <a:gd name="T12" fmla="*/ 67 w 68"/>
                  <a:gd name="T13" fmla="*/ 11 h 157"/>
                  <a:gd name="T14" fmla="*/ 67 w 68"/>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57">
                    <a:moveTo>
                      <a:pt x="67" y="157"/>
                    </a:moveTo>
                    <a:cubicBezTo>
                      <a:pt x="44" y="157"/>
                      <a:pt x="23" y="157"/>
                      <a:pt x="1" y="157"/>
                    </a:cubicBezTo>
                    <a:cubicBezTo>
                      <a:pt x="1" y="152"/>
                      <a:pt x="0" y="148"/>
                      <a:pt x="0" y="143"/>
                    </a:cubicBezTo>
                    <a:cubicBezTo>
                      <a:pt x="0" y="101"/>
                      <a:pt x="1" y="58"/>
                      <a:pt x="0" y="16"/>
                    </a:cubicBezTo>
                    <a:cubicBezTo>
                      <a:pt x="0" y="4"/>
                      <a:pt x="4" y="0"/>
                      <a:pt x="14" y="0"/>
                    </a:cubicBezTo>
                    <a:cubicBezTo>
                      <a:pt x="28" y="1"/>
                      <a:pt x="43" y="0"/>
                      <a:pt x="58" y="1"/>
                    </a:cubicBezTo>
                    <a:cubicBezTo>
                      <a:pt x="61" y="1"/>
                      <a:pt x="67" y="8"/>
                      <a:pt x="67" y="11"/>
                    </a:cubicBezTo>
                    <a:cubicBezTo>
                      <a:pt x="68" y="59"/>
                      <a:pt x="67" y="10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5" name="Freeform 18"/>
              <p:cNvSpPr>
                <a:spLocks/>
              </p:cNvSpPr>
              <p:nvPr/>
            </p:nvSpPr>
            <p:spPr bwMode="auto">
              <a:xfrm rot="18468259">
                <a:off x="4099888" y="1885792"/>
                <a:ext cx="35470" cy="82559"/>
              </a:xfrm>
              <a:custGeom>
                <a:avLst/>
                <a:gdLst>
                  <a:gd name="T0" fmla="*/ 68 w 68"/>
                  <a:gd name="T1" fmla="*/ 79 h 159"/>
                  <a:gd name="T2" fmla="*/ 68 w 68"/>
                  <a:gd name="T3" fmla="*/ 145 h 159"/>
                  <a:gd name="T4" fmla="*/ 57 w 68"/>
                  <a:gd name="T5" fmla="*/ 158 h 159"/>
                  <a:gd name="T6" fmla="*/ 11 w 68"/>
                  <a:gd name="T7" fmla="*/ 158 h 159"/>
                  <a:gd name="T8" fmla="*/ 0 w 68"/>
                  <a:gd name="T9" fmla="*/ 146 h 159"/>
                  <a:gd name="T10" fmla="*/ 0 w 68"/>
                  <a:gd name="T11" fmla="*/ 13 h 159"/>
                  <a:gd name="T12" fmla="*/ 11 w 68"/>
                  <a:gd name="T13" fmla="*/ 1 h 159"/>
                  <a:gd name="T14" fmla="*/ 57 w 68"/>
                  <a:gd name="T15" fmla="*/ 1 h 159"/>
                  <a:gd name="T16" fmla="*/ 68 w 68"/>
                  <a:gd name="T17" fmla="*/ 13 h 159"/>
                  <a:gd name="T18" fmla="*/ 68 w 68"/>
                  <a:gd name="T19"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8" y="79"/>
                    </a:moveTo>
                    <a:cubicBezTo>
                      <a:pt x="68" y="101"/>
                      <a:pt x="67" y="123"/>
                      <a:pt x="68" y="145"/>
                    </a:cubicBezTo>
                    <a:cubicBezTo>
                      <a:pt x="68" y="154"/>
                      <a:pt x="65" y="159"/>
                      <a:pt x="57" y="158"/>
                    </a:cubicBezTo>
                    <a:cubicBezTo>
                      <a:pt x="42" y="158"/>
                      <a:pt x="26" y="158"/>
                      <a:pt x="11" y="158"/>
                    </a:cubicBezTo>
                    <a:cubicBezTo>
                      <a:pt x="4" y="158"/>
                      <a:pt x="0" y="156"/>
                      <a:pt x="0" y="146"/>
                    </a:cubicBezTo>
                    <a:cubicBezTo>
                      <a:pt x="1" y="102"/>
                      <a:pt x="1" y="57"/>
                      <a:pt x="0" y="13"/>
                    </a:cubicBezTo>
                    <a:cubicBezTo>
                      <a:pt x="0" y="3"/>
                      <a:pt x="4" y="1"/>
                      <a:pt x="11" y="1"/>
                    </a:cubicBezTo>
                    <a:cubicBezTo>
                      <a:pt x="27" y="1"/>
                      <a:pt x="42" y="1"/>
                      <a:pt x="57" y="1"/>
                    </a:cubicBezTo>
                    <a:cubicBezTo>
                      <a:pt x="65" y="0"/>
                      <a:pt x="68" y="4"/>
                      <a:pt x="68" y="13"/>
                    </a:cubicBezTo>
                    <a:cubicBezTo>
                      <a:pt x="67" y="35"/>
                      <a:pt x="68" y="57"/>
                      <a:pt x="6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6" name="Freeform 19"/>
              <p:cNvSpPr>
                <a:spLocks/>
              </p:cNvSpPr>
              <p:nvPr/>
            </p:nvSpPr>
            <p:spPr bwMode="auto">
              <a:xfrm rot="18468259">
                <a:off x="4163239" y="1804132"/>
                <a:ext cx="35470" cy="82559"/>
              </a:xfrm>
              <a:custGeom>
                <a:avLst/>
                <a:gdLst>
                  <a:gd name="T0" fmla="*/ 67 w 68"/>
                  <a:gd name="T1" fmla="*/ 80 h 159"/>
                  <a:gd name="T2" fmla="*/ 68 w 68"/>
                  <a:gd name="T3" fmla="*/ 145 h 159"/>
                  <a:gd name="T4" fmla="*/ 57 w 68"/>
                  <a:gd name="T5" fmla="*/ 158 h 159"/>
                  <a:gd name="T6" fmla="*/ 11 w 68"/>
                  <a:gd name="T7" fmla="*/ 158 h 159"/>
                  <a:gd name="T8" fmla="*/ 0 w 68"/>
                  <a:gd name="T9" fmla="*/ 146 h 159"/>
                  <a:gd name="T10" fmla="*/ 0 w 68"/>
                  <a:gd name="T11" fmla="*/ 13 h 159"/>
                  <a:gd name="T12" fmla="*/ 11 w 68"/>
                  <a:gd name="T13" fmla="*/ 1 h 159"/>
                  <a:gd name="T14" fmla="*/ 57 w 68"/>
                  <a:gd name="T15" fmla="*/ 1 h 159"/>
                  <a:gd name="T16" fmla="*/ 68 w 68"/>
                  <a:gd name="T17" fmla="*/ 14 h 159"/>
                  <a:gd name="T18" fmla="*/ 67 w 68"/>
                  <a:gd name="T1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7" y="80"/>
                    </a:moveTo>
                    <a:cubicBezTo>
                      <a:pt x="67" y="102"/>
                      <a:pt x="67" y="123"/>
                      <a:pt x="68" y="145"/>
                    </a:cubicBezTo>
                    <a:cubicBezTo>
                      <a:pt x="68" y="154"/>
                      <a:pt x="66" y="159"/>
                      <a:pt x="57" y="158"/>
                    </a:cubicBezTo>
                    <a:cubicBezTo>
                      <a:pt x="42" y="158"/>
                      <a:pt x="26" y="158"/>
                      <a:pt x="11" y="158"/>
                    </a:cubicBezTo>
                    <a:cubicBezTo>
                      <a:pt x="4" y="158"/>
                      <a:pt x="0" y="156"/>
                      <a:pt x="0" y="146"/>
                    </a:cubicBezTo>
                    <a:cubicBezTo>
                      <a:pt x="1" y="102"/>
                      <a:pt x="1" y="57"/>
                      <a:pt x="0" y="13"/>
                    </a:cubicBezTo>
                    <a:cubicBezTo>
                      <a:pt x="0" y="4"/>
                      <a:pt x="3" y="0"/>
                      <a:pt x="11" y="1"/>
                    </a:cubicBezTo>
                    <a:cubicBezTo>
                      <a:pt x="26" y="1"/>
                      <a:pt x="41" y="1"/>
                      <a:pt x="57" y="1"/>
                    </a:cubicBezTo>
                    <a:cubicBezTo>
                      <a:pt x="66" y="0"/>
                      <a:pt x="68" y="5"/>
                      <a:pt x="68" y="14"/>
                    </a:cubicBezTo>
                    <a:cubicBezTo>
                      <a:pt x="67" y="36"/>
                      <a:pt x="67" y="58"/>
                      <a:pt x="6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7" name="Freeform 20"/>
              <p:cNvSpPr>
                <a:spLocks/>
              </p:cNvSpPr>
              <p:nvPr/>
            </p:nvSpPr>
            <p:spPr bwMode="auto">
              <a:xfrm rot="18468259">
                <a:off x="3877148" y="1974755"/>
                <a:ext cx="34858" cy="82559"/>
              </a:xfrm>
              <a:custGeom>
                <a:avLst/>
                <a:gdLst>
                  <a:gd name="T0" fmla="*/ 68 w 68"/>
                  <a:gd name="T1" fmla="*/ 80 h 159"/>
                  <a:gd name="T2" fmla="*/ 68 w 68"/>
                  <a:gd name="T3" fmla="*/ 145 h 159"/>
                  <a:gd name="T4" fmla="*/ 57 w 68"/>
                  <a:gd name="T5" fmla="*/ 158 h 159"/>
                  <a:gd name="T6" fmla="*/ 10 w 68"/>
                  <a:gd name="T7" fmla="*/ 158 h 159"/>
                  <a:gd name="T8" fmla="*/ 0 w 68"/>
                  <a:gd name="T9" fmla="*/ 147 h 159"/>
                  <a:gd name="T10" fmla="*/ 0 w 68"/>
                  <a:gd name="T11" fmla="*/ 12 h 159"/>
                  <a:gd name="T12" fmla="*/ 10 w 68"/>
                  <a:gd name="T13" fmla="*/ 1 h 159"/>
                  <a:gd name="T14" fmla="*/ 57 w 68"/>
                  <a:gd name="T15" fmla="*/ 1 h 159"/>
                  <a:gd name="T16" fmla="*/ 68 w 68"/>
                  <a:gd name="T17" fmla="*/ 13 h 159"/>
                  <a:gd name="T18" fmla="*/ 68 w 68"/>
                  <a:gd name="T1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8" y="80"/>
                    </a:moveTo>
                    <a:cubicBezTo>
                      <a:pt x="68" y="102"/>
                      <a:pt x="67" y="123"/>
                      <a:pt x="68" y="145"/>
                    </a:cubicBezTo>
                    <a:cubicBezTo>
                      <a:pt x="68" y="154"/>
                      <a:pt x="66" y="159"/>
                      <a:pt x="57" y="158"/>
                    </a:cubicBezTo>
                    <a:cubicBezTo>
                      <a:pt x="41" y="158"/>
                      <a:pt x="26" y="158"/>
                      <a:pt x="10" y="158"/>
                    </a:cubicBezTo>
                    <a:cubicBezTo>
                      <a:pt x="3" y="158"/>
                      <a:pt x="0" y="156"/>
                      <a:pt x="0" y="147"/>
                    </a:cubicBezTo>
                    <a:cubicBezTo>
                      <a:pt x="0" y="102"/>
                      <a:pt x="0" y="57"/>
                      <a:pt x="0" y="12"/>
                    </a:cubicBezTo>
                    <a:cubicBezTo>
                      <a:pt x="0" y="4"/>
                      <a:pt x="3" y="1"/>
                      <a:pt x="10" y="1"/>
                    </a:cubicBezTo>
                    <a:cubicBezTo>
                      <a:pt x="26" y="1"/>
                      <a:pt x="41" y="1"/>
                      <a:pt x="57" y="1"/>
                    </a:cubicBezTo>
                    <a:cubicBezTo>
                      <a:pt x="65" y="0"/>
                      <a:pt x="68" y="4"/>
                      <a:pt x="68" y="13"/>
                    </a:cubicBezTo>
                    <a:cubicBezTo>
                      <a:pt x="67" y="36"/>
                      <a:pt x="67" y="58"/>
                      <a:pt x="6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8" name="Freeform 21"/>
              <p:cNvSpPr>
                <a:spLocks/>
              </p:cNvSpPr>
              <p:nvPr/>
            </p:nvSpPr>
            <p:spPr bwMode="auto">
              <a:xfrm rot="18468259">
                <a:off x="3973062" y="2049471"/>
                <a:ext cx="34858" cy="81948"/>
              </a:xfrm>
              <a:custGeom>
                <a:avLst/>
                <a:gdLst>
                  <a:gd name="T0" fmla="*/ 0 w 68"/>
                  <a:gd name="T1" fmla="*/ 78 h 158"/>
                  <a:gd name="T2" fmla="*/ 0 w 68"/>
                  <a:gd name="T3" fmla="*/ 14 h 158"/>
                  <a:gd name="T4" fmla="*/ 11 w 68"/>
                  <a:gd name="T5" fmla="*/ 1 h 158"/>
                  <a:gd name="T6" fmla="*/ 57 w 68"/>
                  <a:gd name="T7" fmla="*/ 1 h 158"/>
                  <a:gd name="T8" fmla="*/ 68 w 68"/>
                  <a:gd name="T9" fmla="*/ 13 h 158"/>
                  <a:gd name="T10" fmla="*/ 68 w 68"/>
                  <a:gd name="T11" fmla="*/ 147 h 158"/>
                  <a:gd name="T12" fmla="*/ 57 w 68"/>
                  <a:gd name="T13" fmla="*/ 158 h 158"/>
                  <a:gd name="T14" fmla="*/ 11 w 68"/>
                  <a:gd name="T15" fmla="*/ 158 h 158"/>
                  <a:gd name="T16" fmla="*/ 0 w 68"/>
                  <a:gd name="T17" fmla="*/ 146 h 158"/>
                  <a:gd name="T18" fmla="*/ 0 w 68"/>
                  <a:gd name="T19" fmla="*/ 7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8">
                    <a:moveTo>
                      <a:pt x="0" y="78"/>
                    </a:moveTo>
                    <a:cubicBezTo>
                      <a:pt x="0" y="57"/>
                      <a:pt x="1" y="36"/>
                      <a:pt x="0" y="14"/>
                    </a:cubicBezTo>
                    <a:cubicBezTo>
                      <a:pt x="0" y="5"/>
                      <a:pt x="2" y="0"/>
                      <a:pt x="11" y="1"/>
                    </a:cubicBezTo>
                    <a:cubicBezTo>
                      <a:pt x="26" y="1"/>
                      <a:pt x="41" y="1"/>
                      <a:pt x="57" y="1"/>
                    </a:cubicBezTo>
                    <a:cubicBezTo>
                      <a:pt x="64" y="1"/>
                      <a:pt x="68" y="3"/>
                      <a:pt x="68" y="13"/>
                    </a:cubicBezTo>
                    <a:cubicBezTo>
                      <a:pt x="67" y="58"/>
                      <a:pt x="67" y="102"/>
                      <a:pt x="68" y="147"/>
                    </a:cubicBezTo>
                    <a:cubicBezTo>
                      <a:pt x="68" y="156"/>
                      <a:pt x="64" y="158"/>
                      <a:pt x="57" y="158"/>
                    </a:cubicBezTo>
                    <a:cubicBezTo>
                      <a:pt x="42" y="158"/>
                      <a:pt x="26" y="158"/>
                      <a:pt x="11" y="158"/>
                    </a:cubicBezTo>
                    <a:cubicBezTo>
                      <a:pt x="3" y="158"/>
                      <a:pt x="0" y="155"/>
                      <a:pt x="0" y="146"/>
                    </a:cubicBezTo>
                    <a:cubicBezTo>
                      <a:pt x="1" y="123"/>
                      <a:pt x="0" y="101"/>
                      <a:pt x="0"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9" name="Freeform 22"/>
              <p:cNvSpPr>
                <a:spLocks/>
              </p:cNvSpPr>
              <p:nvPr/>
            </p:nvSpPr>
            <p:spPr bwMode="auto">
              <a:xfrm rot="18468259">
                <a:off x="4194280" y="1565974"/>
                <a:ext cx="34858" cy="82559"/>
              </a:xfrm>
              <a:custGeom>
                <a:avLst/>
                <a:gdLst>
                  <a:gd name="T0" fmla="*/ 68 w 68"/>
                  <a:gd name="T1" fmla="*/ 79 h 159"/>
                  <a:gd name="T2" fmla="*/ 68 w 68"/>
                  <a:gd name="T3" fmla="*/ 145 h 159"/>
                  <a:gd name="T4" fmla="*/ 57 w 68"/>
                  <a:gd name="T5" fmla="*/ 158 h 159"/>
                  <a:gd name="T6" fmla="*/ 10 w 68"/>
                  <a:gd name="T7" fmla="*/ 158 h 159"/>
                  <a:gd name="T8" fmla="*/ 0 w 68"/>
                  <a:gd name="T9" fmla="*/ 147 h 159"/>
                  <a:gd name="T10" fmla="*/ 0 w 68"/>
                  <a:gd name="T11" fmla="*/ 12 h 159"/>
                  <a:gd name="T12" fmla="*/ 10 w 68"/>
                  <a:gd name="T13" fmla="*/ 1 h 159"/>
                  <a:gd name="T14" fmla="*/ 57 w 68"/>
                  <a:gd name="T15" fmla="*/ 1 h 159"/>
                  <a:gd name="T16" fmla="*/ 68 w 68"/>
                  <a:gd name="T17" fmla="*/ 13 h 159"/>
                  <a:gd name="T18" fmla="*/ 68 w 68"/>
                  <a:gd name="T19"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9">
                    <a:moveTo>
                      <a:pt x="68" y="79"/>
                    </a:moveTo>
                    <a:cubicBezTo>
                      <a:pt x="68" y="101"/>
                      <a:pt x="67" y="123"/>
                      <a:pt x="68" y="145"/>
                    </a:cubicBezTo>
                    <a:cubicBezTo>
                      <a:pt x="68" y="154"/>
                      <a:pt x="66" y="159"/>
                      <a:pt x="57" y="158"/>
                    </a:cubicBezTo>
                    <a:cubicBezTo>
                      <a:pt x="41" y="158"/>
                      <a:pt x="26" y="158"/>
                      <a:pt x="10" y="158"/>
                    </a:cubicBezTo>
                    <a:cubicBezTo>
                      <a:pt x="3" y="158"/>
                      <a:pt x="0" y="155"/>
                      <a:pt x="0" y="147"/>
                    </a:cubicBezTo>
                    <a:cubicBezTo>
                      <a:pt x="1" y="102"/>
                      <a:pt x="1" y="57"/>
                      <a:pt x="0" y="12"/>
                    </a:cubicBezTo>
                    <a:cubicBezTo>
                      <a:pt x="0" y="4"/>
                      <a:pt x="3" y="0"/>
                      <a:pt x="10" y="1"/>
                    </a:cubicBezTo>
                    <a:cubicBezTo>
                      <a:pt x="26" y="1"/>
                      <a:pt x="42" y="1"/>
                      <a:pt x="57" y="1"/>
                    </a:cubicBezTo>
                    <a:cubicBezTo>
                      <a:pt x="65" y="0"/>
                      <a:pt x="68" y="4"/>
                      <a:pt x="68" y="13"/>
                    </a:cubicBezTo>
                    <a:cubicBezTo>
                      <a:pt x="67" y="35"/>
                      <a:pt x="68" y="57"/>
                      <a:pt x="6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60" name="Freeform 23"/>
              <p:cNvSpPr>
                <a:spLocks/>
              </p:cNvSpPr>
              <p:nvPr/>
            </p:nvSpPr>
            <p:spPr bwMode="auto">
              <a:xfrm rot="18468259">
                <a:off x="4290436" y="1641183"/>
                <a:ext cx="34858" cy="81336"/>
              </a:xfrm>
              <a:custGeom>
                <a:avLst/>
                <a:gdLst>
                  <a:gd name="T0" fmla="*/ 68 w 68"/>
                  <a:gd name="T1" fmla="*/ 79 h 157"/>
                  <a:gd name="T2" fmla="*/ 68 w 68"/>
                  <a:gd name="T3" fmla="*/ 145 h 157"/>
                  <a:gd name="T4" fmla="*/ 57 w 68"/>
                  <a:gd name="T5" fmla="*/ 157 h 157"/>
                  <a:gd name="T6" fmla="*/ 9 w 68"/>
                  <a:gd name="T7" fmla="*/ 157 h 157"/>
                  <a:gd name="T8" fmla="*/ 0 w 68"/>
                  <a:gd name="T9" fmla="*/ 146 h 157"/>
                  <a:gd name="T10" fmla="*/ 0 w 68"/>
                  <a:gd name="T11" fmla="*/ 12 h 157"/>
                  <a:gd name="T12" fmla="*/ 10 w 68"/>
                  <a:gd name="T13" fmla="*/ 0 h 157"/>
                  <a:gd name="T14" fmla="*/ 58 w 68"/>
                  <a:gd name="T15" fmla="*/ 0 h 157"/>
                  <a:gd name="T16" fmla="*/ 68 w 68"/>
                  <a:gd name="T17" fmla="*/ 12 h 157"/>
                  <a:gd name="T18" fmla="*/ 68 w 68"/>
                  <a:gd name="T19"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7">
                    <a:moveTo>
                      <a:pt x="68" y="79"/>
                    </a:moveTo>
                    <a:cubicBezTo>
                      <a:pt x="68" y="101"/>
                      <a:pt x="67" y="123"/>
                      <a:pt x="68" y="145"/>
                    </a:cubicBezTo>
                    <a:cubicBezTo>
                      <a:pt x="68" y="154"/>
                      <a:pt x="66" y="157"/>
                      <a:pt x="57" y="157"/>
                    </a:cubicBezTo>
                    <a:cubicBezTo>
                      <a:pt x="41" y="157"/>
                      <a:pt x="25" y="157"/>
                      <a:pt x="9" y="157"/>
                    </a:cubicBezTo>
                    <a:cubicBezTo>
                      <a:pt x="3" y="157"/>
                      <a:pt x="0" y="154"/>
                      <a:pt x="0" y="146"/>
                    </a:cubicBezTo>
                    <a:cubicBezTo>
                      <a:pt x="1" y="101"/>
                      <a:pt x="1" y="57"/>
                      <a:pt x="0" y="12"/>
                    </a:cubicBezTo>
                    <a:cubicBezTo>
                      <a:pt x="0" y="4"/>
                      <a:pt x="2" y="0"/>
                      <a:pt x="10" y="0"/>
                    </a:cubicBezTo>
                    <a:cubicBezTo>
                      <a:pt x="26" y="0"/>
                      <a:pt x="42" y="0"/>
                      <a:pt x="58" y="0"/>
                    </a:cubicBezTo>
                    <a:cubicBezTo>
                      <a:pt x="65" y="0"/>
                      <a:pt x="68" y="3"/>
                      <a:pt x="68" y="12"/>
                    </a:cubicBezTo>
                    <a:cubicBezTo>
                      <a:pt x="67" y="34"/>
                      <a:pt x="68" y="56"/>
                      <a:pt x="6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61" name="组合 60"/>
            <p:cNvGrpSpPr>
              <a:grpSpLocks noChangeAspect="1"/>
            </p:cNvGrpSpPr>
            <p:nvPr userDrawn="1"/>
          </p:nvGrpSpPr>
          <p:grpSpPr>
            <a:xfrm rot="1777598" flipH="1">
              <a:off x="5061403" y="1004568"/>
              <a:ext cx="580600" cy="795783"/>
              <a:chOff x="2869665" y="2321667"/>
              <a:chExt cx="3448984" cy="4727255"/>
            </a:xfrm>
            <a:solidFill>
              <a:schemeClr val="accent3"/>
            </a:solidFill>
          </p:grpSpPr>
          <p:sp>
            <p:nvSpPr>
              <p:cNvPr id="62" name="Freeform 34"/>
              <p:cNvSpPr>
                <a:spLocks noEditPoints="1"/>
              </p:cNvSpPr>
              <p:nvPr/>
            </p:nvSpPr>
            <p:spPr bwMode="auto">
              <a:xfrm>
                <a:off x="2869665" y="3737495"/>
                <a:ext cx="3448984" cy="3311427"/>
              </a:xfrm>
              <a:custGeom>
                <a:avLst/>
                <a:gdLst>
                  <a:gd name="T0" fmla="*/ 118 w 1215"/>
                  <a:gd name="T1" fmla="*/ 912 h 1165"/>
                  <a:gd name="T2" fmla="*/ 1115 w 1215"/>
                  <a:gd name="T3" fmla="*/ 245 h 1165"/>
                  <a:gd name="T4" fmla="*/ 392 w 1215"/>
                  <a:gd name="T5" fmla="*/ 963 h 1165"/>
                  <a:gd name="T6" fmla="*/ 401 w 1215"/>
                  <a:gd name="T7" fmla="*/ 973 h 1165"/>
                  <a:gd name="T8" fmla="*/ 542 w 1215"/>
                  <a:gd name="T9" fmla="*/ 431 h 1165"/>
                  <a:gd name="T10" fmla="*/ 583 w 1215"/>
                  <a:gd name="T11" fmla="*/ 590 h 1165"/>
                  <a:gd name="T12" fmla="*/ 572 w 1215"/>
                  <a:gd name="T13" fmla="*/ 675 h 1165"/>
                  <a:gd name="T14" fmla="*/ 582 w 1215"/>
                  <a:gd name="T15" fmla="*/ 193 h 1165"/>
                  <a:gd name="T16" fmla="*/ 532 w 1215"/>
                  <a:gd name="T17" fmla="*/ 352 h 1165"/>
                  <a:gd name="T18" fmla="*/ 543 w 1215"/>
                  <a:gd name="T19" fmla="*/ 64 h 1165"/>
                  <a:gd name="T20" fmla="*/ 503 w 1215"/>
                  <a:gd name="T21" fmla="*/ 467 h 1165"/>
                  <a:gd name="T22" fmla="*/ 413 w 1215"/>
                  <a:gd name="T23" fmla="*/ 511 h 1165"/>
                  <a:gd name="T24" fmla="*/ 261 w 1215"/>
                  <a:gd name="T25" fmla="*/ 467 h 1165"/>
                  <a:gd name="T26" fmla="*/ 293 w 1215"/>
                  <a:gd name="T27" fmla="*/ 511 h 1165"/>
                  <a:gd name="T28" fmla="*/ 895 w 1215"/>
                  <a:gd name="T29" fmla="*/ 879 h 1165"/>
                  <a:gd name="T30" fmla="*/ 927 w 1215"/>
                  <a:gd name="T31" fmla="*/ 441 h 1165"/>
                  <a:gd name="T32" fmla="*/ 848 w 1215"/>
                  <a:gd name="T33" fmla="*/ 924 h 1165"/>
                  <a:gd name="T34" fmla="*/ 933 w 1215"/>
                  <a:gd name="T35" fmla="*/ 800 h 1165"/>
                  <a:gd name="T36" fmla="*/ 816 w 1215"/>
                  <a:gd name="T37" fmla="*/ 836 h 1165"/>
                  <a:gd name="T38" fmla="*/ 927 w 1215"/>
                  <a:gd name="T39" fmla="*/ 930 h 1165"/>
                  <a:gd name="T40" fmla="*/ 452 w 1215"/>
                  <a:gd name="T41" fmla="*/ 108 h 1165"/>
                  <a:gd name="T42" fmla="*/ 422 w 1215"/>
                  <a:gd name="T43" fmla="*/ 309 h 1165"/>
                  <a:gd name="T44" fmla="*/ 493 w 1215"/>
                  <a:gd name="T45" fmla="*/ 389 h 1165"/>
                  <a:gd name="T46" fmla="*/ 726 w 1215"/>
                  <a:gd name="T47" fmla="*/ 433 h 1165"/>
                  <a:gd name="T48" fmla="*/ 896 w 1215"/>
                  <a:gd name="T49" fmla="*/ 310 h 1165"/>
                  <a:gd name="T50" fmla="*/ 976 w 1215"/>
                  <a:gd name="T51" fmla="*/ 310 h 1165"/>
                  <a:gd name="T52" fmla="*/ 765 w 1215"/>
                  <a:gd name="T53" fmla="*/ 513 h 1165"/>
                  <a:gd name="T54" fmla="*/ 895 w 1215"/>
                  <a:gd name="T55" fmla="*/ 432 h 1165"/>
                  <a:gd name="T56" fmla="*/ 1048 w 1215"/>
                  <a:gd name="T57" fmla="*/ 433 h 1165"/>
                  <a:gd name="T58" fmla="*/ 221 w 1215"/>
                  <a:gd name="T59" fmla="*/ 553 h 1165"/>
                  <a:gd name="T60" fmla="*/ 293 w 1215"/>
                  <a:gd name="T61" fmla="*/ 552 h 1165"/>
                  <a:gd name="T62" fmla="*/ 373 w 1215"/>
                  <a:gd name="T63" fmla="*/ 552 h 1165"/>
                  <a:gd name="T64" fmla="*/ 685 w 1215"/>
                  <a:gd name="T65" fmla="*/ 588 h 1165"/>
                  <a:gd name="T66" fmla="*/ 778 w 1215"/>
                  <a:gd name="T67" fmla="*/ 555 h 1165"/>
                  <a:gd name="T68" fmla="*/ 846 w 1215"/>
                  <a:gd name="T69" fmla="*/ 627 h 1165"/>
                  <a:gd name="T70" fmla="*/ 927 w 1215"/>
                  <a:gd name="T71" fmla="*/ 627 h 1165"/>
                  <a:gd name="T72" fmla="*/ 777 w 1215"/>
                  <a:gd name="T73" fmla="*/ 677 h 1165"/>
                  <a:gd name="T74" fmla="*/ 854 w 1215"/>
                  <a:gd name="T75" fmla="*/ 757 h 1165"/>
                  <a:gd name="T76" fmla="*/ 968 w 1215"/>
                  <a:gd name="T77" fmla="*/ 758 h 1165"/>
                  <a:gd name="T78" fmla="*/ 1016 w 1215"/>
                  <a:gd name="T79" fmla="*/ 757 h 1165"/>
                  <a:gd name="T80" fmla="*/ 685 w 1215"/>
                  <a:gd name="T81" fmla="*/ 879 h 1165"/>
                  <a:gd name="T82" fmla="*/ 1057 w 1215"/>
                  <a:gd name="T83" fmla="*/ 880 h 1165"/>
                  <a:gd name="T84" fmla="*/ 806 w 1215"/>
                  <a:gd name="T85" fmla="*/ 1002 h 1165"/>
                  <a:gd name="T86" fmla="*/ 298 w 1215"/>
                  <a:gd name="T87" fmla="*/ 64 h 1165"/>
                  <a:gd name="T88" fmla="*/ 1017 w 1215"/>
                  <a:gd name="T89" fmla="*/ 1002 h 1165"/>
                  <a:gd name="T90" fmla="*/ 373 w 1215"/>
                  <a:gd name="T91" fmla="*/ 64 h 1165"/>
                  <a:gd name="T92" fmla="*/ 685 w 1215"/>
                  <a:gd name="T93" fmla="*/ 712 h 1165"/>
                  <a:gd name="T94" fmla="*/ 1007 w 1215"/>
                  <a:gd name="T95" fmla="*/ 354 h 1165"/>
                  <a:gd name="T96" fmla="*/ 772 w 1215"/>
                  <a:gd name="T97" fmla="*/ 391 h 1165"/>
                  <a:gd name="T98" fmla="*/ 334 w 1215"/>
                  <a:gd name="T99" fmla="*/ 309 h 1165"/>
                  <a:gd name="T100" fmla="*/ 1057 w 1215"/>
                  <a:gd name="T101" fmla="*/ 590 h 1165"/>
                  <a:gd name="T102" fmla="*/ 414 w 1215"/>
                  <a:gd name="T103" fmla="*/ 186 h 1165"/>
                  <a:gd name="T104" fmla="*/ 221 w 1215"/>
                  <a:gd name="T105" fmla="*/ 144 h 1165"/>
                  <a:gd name="T106" fmla="*/ 333 w 1215"/>
                  <a:gd name="T107" fmla="*/ 186 h 1165"/>
                  <a:gd name="T108" fmla="*/ 211 w 1215"/>
                  <a:gd name="T109" fmla="*/ 675 h 1165"/>
                  <a:gd name="T110" fmla="*/ 735 w 1215"/>
                  <a:gd name="T111" fmla="*/ 992 h 1165"/>
                  <a:gd name="T112" fmla="*/ 261 w 1215"/>
                  <a:gd name="T113" fmla="*/ 266 h 1165"/>
                  <a:gd name="T114" fmla="*/ 211 w 1215"/>
                  <a:gd name="T115" fmla="*/ 349 h 1165"/>
                  <a:gd name="T116" fmla="*/ 735 w 1215"/>
                  <a:gd name="T117" fmla="*/ 350 h 1165"/>
                  <a:gd name="T118" fmla="*/ 292 w 1215"/>
                  <a:gd name="T119" fmla="*/ 678 h 1165"/>
                  <a:gd name="T120" fmla="*/ 492 w 1215"/>
                  <a:gd name="T121" fmla="*/ 266 h 1165"/>
                  <a:gd name="T122" fmla="*/ 491 w 1215"/>
                  <a:gd name="T123" fmla="*/ 756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5" h="1165">
                    <a:moveTo>
                      <a:pt x="1214" y="1165"/>
                    </a:moveTo>
                    <a:cubicBezTo>
                      <a:pt x="809" y="1165"/>
                      <a:pt x="406" y="1165"/>
                      <a:pt x="1" y="1165"/>
                    </a:cubicBezTo>
                    <a:cubicBezTo>
                      <a:pt x="1" y="1150"/>
                      <a:pt x="0" y="1136"/>
                      <a:pt x="1" y="1121"/>
                    </a:cubicBezTo>
                    <a:cubicBezTo>
                      <a:pt x="2" y="1119"/>
                      <a:pt x="8" y="1115"/>
                      <a:pt x="12" y="1115"/>
                    </a:cubicBezTo>
                    <a:cubicBezTo>
                      <a:pt x="36" y="1114"/>
                      <a:pt x="59" y="1114"/>
                      <a:pt x="83" y="1115"/>
                    </a:cubicBezTo>
                    <a:cubicBezTo>
                      <a:pt x="95" y="1115"/>
                      <a:pt x="98" y="1111"/>
                      <a:pt x="98" y="1099"/>
                    </a:cubicBezTo>
                    <a:cubicBezTo>
                      <a:pt x="98" y="1044"/>
                      <a:pt x="98" y="988"/>
                      <a:pt x="98" y="932"/>
                    </a:cubicBezTo>
                    <a:cubicBezTo>
                      <a:pt x="98" y="912"/>
                      <a:pt x="98" y="912"/>
                      <a:pt x="118" y="912"/>
                    </a:cubicBezTo>
                    <a:cubicBezTo>
                      <a:pt x="125" y="912"/>
                      <a:pt x="132" y="911"/>
                      <a:pt x="138" y="912"/>
                    </a:cubicBezTo>
                    <a:cubicBezTo>
                      <a:pt x="150" y="913"/>
                      <a:pt x="153" y="909"/>
                      <a:pt x="153" y="898"/>
                    </a:cubicBezTo>
                    <a:cubicBezTo>
                      <a:pt x="152" y="834"/>
                      <a:pt x="152" y="771"/>
                      <a:pt x="152" y="707"/>
                    </a:cubicBezTo>
                    <a:cubicBezTo>
                      <a:pt x="152" y="477"/>
                      <a:pt x="152" y="247"/>
                      <a:pt x="152" y="18"/>
                    </a:cubicBezTo>
                    <a:cubicBezTo>
                      <a:pt x="152" y="12"/>
                      <a:pt x="152" y="7"/>
                      <a:pt x="152" y="0"/>
                    </a:cubicBezTo>
                    <a:cubicBezTo>
                      <a:pt x="316" y="0"/>
                      <a:pt x="478" y="0"/>
                      <a:pt x="641" y="0"/>
                    </a:cubicBezTo>
                    <a:cubicBezTo>
                      <a:pt x="641" y="82"/>
                      <a:pt x="641" y="163"/>
                      <a:pt x="641" y="245"/>
                    </a:cubicBezTo>
                    <a:cubicBezTo>
                      <a:pt x="800" y="245"/>
                      <a:pt x="956" y="245"/>
                      <a:pt x="1115" y="245"/>
                    </a:cubicBezTo>
                    <a:cubicBezTo>
                      <a:pt x="1115" y="253"/>
                      <a:pt x="1115" y="259"/>
                      <a:pt x="1115" y="265"/>
                    </a:cubicBezTo>
                    <a:cubicBezTo>
                      <a:pt x="1115" y="542"/>
                      <a:pt x="1115" y="819"/>
                      <a:pt x="1116" y="1096"/>
                    </a:cubicBezTo>
                    <a:cubicBezTo>
                      <a:pt x="1116" y="1114"/>
                      <a:pt x="1116" y="1114"/>
                      <a:pt x="1134" y="1114"/>
                    </a:cubicBezTo>
                    <a:cubicBezTo>
                      <a:pt x="1157" y="1114"/>
                      <a:pt x="1179" y="1115"/>
                      <a:pt x="1202" y="1114"/>
                    </a:cubicBezTo>
                    <a:cubicBezTo>
                      <a:pt x="1211" y="1114"/>
                      <a:pt x="1215" y="1117"/>
                      <a:pt x="1214" y="1126"/>
                    </a:cubicBezTo>
                    <a:cubicBezTo>
                      <a:pt x="1214" y="1139"/>
                      <a:pt x="1214" y="1152"/>
                      <a:pt x="1214" y="1165"/>
                    </a:cubicBezTo>
                    <a:close/>
                    <a:moveTo>
                      <a:pt x="392" y="1109"/>
                    </a:moveTo>
                    <a:cubicBezTo>
                      <a:pt x="392" y="1059"/>
                      <a:pt x="392" y="1011"/>
                      <a:pt x="392" y="963"/>
                    </a:cubicBezTo>
                    <a:cubicBezTo>
                      <a:pt x="354" y="963"/>
                      <a:pt x="317" y="963"/>
                      <a:pt x="279" y="963"/>
                    </a:cubicBezTo>
                    <a:cubicBezTo>
                      <a:pt x="279" y="1012"/>
                      <a:pt x="279" y="1060"/>
                      <a:pt x="279" y="1109"/>
                    </a:cubicBezTo>
                    <a:cubicBezTo>
                      <a:pt x="317" y="1109"/>
                      <a:pt x="354" y="1109"/>
                      <a:pt x="392" y="1109"/>
                    </a:cubicBezTo>
                    <a:close/>
                    <a:moveTo>
                      <a:pt x="515" y="1036"/>
                    </a:moveTo>
                    <a:cubicBezTo>
                      <a:pt x="515" y="1015"/>
                      <a:pt x="515" y="994"/>
                      <a:pt x="515" y="973"/>
                    </a:cubicBezTo>
                    <a:cubicBezTo>
                      <a:pt x="516" y="964"/>
                      <a:pt x="512" y="961"/>
                      <a:pt x="503" y="962"/>
                    </a:cubicBezTo>
                    <a:cubicBezTo>
                      <a:pt x="473" y="962"/>
                      <a:pt x="443" y="962"/>
                      <a:pt x="413" y="961"/>
                    </a:cubicBezTo>
                    <a:cubicBezTo>
                      <a:pt x="404" y="961"/>
                      <a:pt x="401" y="964"/>
                      <a:pt x="401" y="973"/>
                    </a:cubicBezTo>
                    <a:cubicBezTo>
                      <a:pt x="401" y="1015"/>
                      <a:pt x="401" y="1056"/>
                      <a:pt x="401" y="1098"/>
                    </a:cubicBezTo>
                    <a:cubicBezTo>
                      <a:pt x="401" y="1107"/>
                      <a:pt x="404" y="1110"/>
                      <a:pt x="413" y="1110"/>
                    </a:cubicBezTo>
                    <a:cubicBezTo>
                      <a:pt x="443" y="1110"/>
                      <a:pt x="473" y="1110"/>
                      <a:pt x="503" y="1110"/>
                    </a:cubicBezTo>
                    <a:cubicBezTo>
                      <a:pt x="513" y="1110"/>
                      <a:pt x="516" y="1106"/>
                      <a:pt x="515" y="1097"/>
                    </a:cubicBezTo>
                    <a:cubicBezTo>
                      <a:pt x="515" y="1077"/>
                      <a:pt x="515" y="1056"/>
                      <a:pt x="515" y="1036"/>
                    </a:cubicBezTo>
                    <a:close/>
                    <a:moveTo>
                      <a:pt x="583" y="471"/>
                    </a:moveTo>
                    <a:cubicBezTo>
                      <a:pt x="583" y="470"/>
                      <a:pt x="583" y="469"/>
                      <a:pt x="583" y="467"/>
                    </a:cubicBezTo>
                    <a:cubicBezTo>
                      <a:pt x="583" y="426"/>
                      <a:pt x="583" y="426"/>
                      <a:pt x="542" y="431"/>
                    </a:cubicBezTo>
                    <a:cubicBezTo>
                      <a:pt x="539" y="431"/>
                      <a:pt x="533" y="437"/>
                      <a:pt x="533" y="440"/>
                    </a:cubicBezTo>
                    <a:cubicBezTo>
                      <a:pt x="532" y="461"/>
                      <a:pt x="532" y="481"/>
                      <a:pt x="533" y="501"/>
                    </a:cubicBezTo>
                    <a:cubicBezTo>
                      <a:pt x="533" y="504"/>
                      <a:pt x="537" y="510"/>
                      <a:pt x="539" y="511"/>
                    </a:cubicBezTo>
                    <a:cubicBezTo>
                      <a:pt x="553" y="511"/>
                      <a:pt x="568" y="512"/>
                      <a:pt x="580" y="508"/>
                    </a:cubicBezTo>
                    <a:cubicBezTo>
                      <a:pt x="584" y="507"/>
                      <a:pt x="582" y="489"/>
                      <a:pt x="583" y="478"/>
                    </a:cubicBezTo>
                    <a:cubicBezTo>
                      <a:pt x="583" y="476"/>
                      <a:pt x="583" y="474"/>
                      <a:pt x="583" y="471"/>
                    </a:cubicBezTo>
                    <a:close/>
                    <a:moveTo>
                      <a:pt x="583" y="633"/>
                    </a:moveTo>
                    <a:cubicBezTo>
                      <a:pt x="583" y="617"/>
                      <a:pt x="583" y="603"/>
                      <a:pt x="583" y="590"/>
                    </a:cubicBezTo>
                    <a:cubicBezTo>
                      <a:pt x="583" y="550"/>
                      <a:pt x="583" y="550"/>
                      <a:pt x="544" y="552"/>
                    </a:cubicBezTo>
                    <a:cubicBezTo>
                      <a:pt x="543" y="552"/>
                      <a:pt x="541" y="552"/>
                      <a:pt x="540" y="552"/>
                    </a:cubicBezTo>
                    <a:cubicBezTo>
                      <a:pt x="537" y="554"/>
                      <a:pt x="533" y="557"/>
                      <a:pt x="533" y="559"/>
                    </a:cubicBezTo>
                    <a:cubicBezTo>
                      <a:pt x="532" y="583"/>
                      <a:pt x="533" y="608"/>
                      <a:pt x="533" y="632"/>
                    </a:cubicBezTo>
                    <a:cubicBezTo>
                      <a:pt x="539" y="633"/>
                      <a:pt x="543" y="633"/>
                      <a:pt x="547" y="633"/>
                    </a:cubicBezTo>
                    <a:cubicBezTo>
                      <a:pt x="558" y="633"/>
                      <a:pt x="569" y="633"/>
                      <a:pt x="583" y="633"/>
                    </a:cubicBezTo>
                    <a:close/>
                    <a:moveTo>
                      <a:pt x="583" y="676"/>
                    </a:moveTo>
                    <a:cubicBezTo>
                      <a:pt x="577" y="675"/>
                      <a:pt x="575" y="675"/>
                      <a:pt x="572" y="675"/>
                    </a:cubicBezTo>
                    <a:cubicBezTo>
                      <a:pt x="532" y="674"/>
                      <a:pt x="532" y="674"/>
                      <a:pt x="532" y="714"/>
                    </a:cubicBezTo>
                    <a:cubicBezTo>
                      <a:pt x="532" y="715"/>
                      <a:pt x="532" y="717"/>
                      <a:pt x="532" y="719"/>
                    </a:cubicBezTo>
                    <a:cubicBezTo>
                      <a:pt x="532" y="757"/>
                      <a:pt x="532" y="757"/>
                      <a:pt x="570" y="756"/>
                    </a:cubicBezTo>
                    <a:cubicBezTo>
                      <a:pt x="572" y="756"/>
                      <a:pt x="574" y="756"/>
                      <a:pt x="576" y="755"/>
                    </a:cubicBezTo>
                    <a:cubicBezTo>
                      <a:pt x="578" y="754"/>
                      <a:pt x="582" y="751"/>
                      <a:pt x="582" y="749"/>
                    </a:cubicBezTo>
                    <a:cubicBezTo>
                      <a:pt x="583" y="725"/>
                      <a:pt x="583" y="701"/>
                      <a:pt x="583" y="676"/>
                    </a:cubicBezTo>
                    <a:close/>
                    <a:moveTo>
                      <a:pt x="583" y="266"/>
                    </a:moveTo>
                    <a:cubicBezTo>
                      <a:pt x="583" y="241"/>
                      <a:pt x="583" y="217"/>
                      <a:pt x="582" y="193"/>
                    </a:cubicBezTo>
                    <a:cubicBezTo>
                      <a:pt x="582" y="190"/>
                      <a:pt x="577" y="186"/>
                      <a:pt x="573" y="186"/>
                    </a:cubicBezTo>
                    <a:cubicBezTo>
                      <a:pt x="563" y="185"/>
                      <a:pt x="553" y="185"/>
                      <a:pt x="543" y="186"/>
                    </a:cubicBezTo>
                    <a:cubicBezTo>
                      <a:pt x="539" y="186"/>
                      <a:pt x="533" y="192"/>
                      <a:pt x="533" y="195"/>
                    </a:cubicBezTo>
                    <a:cubicBezTo>
                      <a:pt x="532" y="216"/>
                      <a:pt x="532" y="236"/>
                      <a:pt x="533" y="257"/>
                    </a:cubicBezTo>
                    <a:cubicBezTo>
                      <a:pt x="533" y="260"/>
                      <a:pt x="537" y="266"/>
                      <a:pt x="540" y="266"/>
                    </a:cubicBezTo>
                    <a:cubicBezTo>
                      <a:pt x="554" y="267"/>
                      <a:pt x="568" y="266"/>
                      <a:pt x="583" y="266"/>
                    </a:cubicBezTo>
                    <a:close/>
                    <a:moveTo>
                      <a:pt x="532" y="309"/>
                    </a:moveTo>
                    <a:cubicBezTo>
                      <a:pt x="532" y="324"/>
                      <a:pt x="533" y="338"/>
                      <a:pt x="532" y="352"/>
                    </a:cubicBezTo>
                    <a:cubicBezTo>
                      <a:pt x="532" y="391"/>
                      <a:pt x="532" y="391"/>
                      <a:pt x="572" y="389"/>
                    </a:cubicBezTo>
                    <a:cubicBezTo>
                      <a:pt x="572" y="389"/>
                      <a:pt x="572" y="389"/>
                      <a:pt x="573" y="389"/>
                    </a:cubicBezTo>
                    <a:cubicBezTo>
                      <a:pt x="580" y="390"/>
                      <a:pt x="583" y="387"/>
                      <a:pt x="583" y="380"/>
                    </a:cubicBezTo>
                    <a:cubicBezTo>
                      <a:pt x="583" y="359"/>
                      <a:pt x="583" y="338"/>
                      <a:pt x="583" y="317"/>
                    </a:cubicBezTo>
                    <a:cubicBezTo>
                      <a:pt x="583" y="314"/>
                      <a:pt x="579" y="309"/>
                      <a:pt x="577" y="309"/>
                    </a:cubicBezTo>
                    <a:cubicBezTo>
                      <a:pt x="562" y="308"/>
                      <a:pt x="548" y="309"/>
                      <a:pt x="532" y="309"/>
                    </a:cubicBezTo>
                    <a:close/>
                    <a:moveTo>
                      <a:pt x="583" y="105"/>
                    </a:moveTo>
                    <a:cubicBezTo>
                      <a:pt x="583" y="61"/>
                      <a:pt x="583" y="61"/>
                      <a:pt x="543" y="64"/>
                    </a:cubicBezTo>
                    <a:cubicBezTo>
                      <a:pt x="543" y="64"/>
                      <a:pt x="542" y="64"/>
                      <a:pt x="542" y="64"/>
                    </a:cubicBezTo>
                    <a:cubicBezTo>
                      <a:pt x="539" y="67"/>
                      <a:pt x="533" y="70"/>
                      <a:pt x="533" y="73"/>
                    </a:cubicBezTo>
                    <a:cubicBezTo>
                      <a:pt x="532" y="93"/>
                      <a:pt x="532" y="114"/>
                      <a:pt x="533" y="135"/>
                    </a:cubicBezTo>
                    <a:cubicBezTo>
                      <a:pt x="533" y="138"/>
                      <a:pt x="538" y="144"/>
                      <a:pt x="542" y="144"/>
                    </a:cubicBezTo>
                    <a:cubicBezTo>
                      <a:pt x="582" y="150"/>
                      <a:pt x="583" y="149"/>
                      <a:pt x="583" y="108"/>
                    </a:cubicBezTo>
                    <a:cubicBezTo>
                      <a:pt x="583" y="107"/>
                      <a:pt x="583" y="106"/>
                      <a:pt x="583" y="105"/>
                    </a:cubicBezTo>
                    <a:close/>
                    <a:moveTo>
                      <a:pt x="503" y="471"/>
                    </a:moveTo>
                    <a:cubicBezTo>
                      <a:pt x="503" y="470"/>
                      <a:pt x="503" y="468"/>
                      <a:pt x="503" y="467"/>
                    </a:cubicBezTo>
                    <a:cubicBezTo>
                      <a:pt x="503" y="427"/>
                      <a:pt x="503" y="428"/>
                      <a:pt x="463" y="430"/>
                    </a:cubicBezTo>
                    <a:cubicBezTo>
                      <a:pt x="455" y="430"/>
                      <a:pt x="452" y="434"/>
                      <a:pt x="452" y="442"/>
                    </a:cubicBezTo>
                    <a:cubicBezTo>
                      <a:pt x="452" y="456"/>
                      <a:pt x="452" y="469"/>
                      <a:pt x="452" y="483"/>
                    </a:cubicBezTo>
                    <a:cubicBezTo>
                      <a:pt x="452" y="511"/>
                      <a:pt x="452" y="511"/>
                      <a:pt x="480" y="511"/>
                    </a:cubicBezTo>
                    <a:cubicBezTo>
                      <a:pt x="503" y="511"/>
                      <a:pt x="503" y="511"/>
                      <a:pt x="503" y="489"/>
                    </a:cubicBezTo>
                    <a:cubicBezTo>
                      <a:pt x="503" y="483"/>
                      <a:pt x="503" y="477"/>
                      <a:pt x="503" y="471"/>
                    </a:cubicBezTo>
                    <a:close/>
                    <a:moveTo>
                      <a:pt x="373" y="511"/>
                    </a:moveTo>
                    <a:cubicBezTo>
                      <a:pt x="387" y="511"/>
                      <a:pt x="400" y="512"/>
                      <a:pt x="413" y="511"/>
                    </a:cubicBezTo>
                    <a:cubicBezTo>
                      <a:pt x="417" y="510"/>
                      <a:pt x="422" y="505"/>
                      <a:pt x="422" y="502"/>
                    </a:cubicBezTo>
                    <a:cubicBezTo>
                      <a:pt x="422" y="481"/>
                      <a:pt x="422" y="460"/>
                      <a:pt x="422" y="439"/>
                    </a:cubicBezTo>
                    <a:cubicBezTo>
                      <a:pt x="422" y="436"/>
                      <a:pt x="417" y="431"/>
                      <a:pt x="414" y="431"/>
                    </a:cubicBezTo>
                    <a:cubicBezTo>
                      <a:pt x="401" y="430"/>
                      <a:pt x="387" y="430"/>
                      <a:pt x="373" y="430"/>
                    </a:cubicBezTo>
                    <a:cubicBezTo>
                      <a:pt x="373" y="458"/>
                      <a:pt x="373" y="484"/>
                      <a:pt x="373" y="511"/>
                    </a:cubicBezTo>
                    <a:close/>
                    <a:moveTo>
                      <a:pt x="261" y="470"/>
                    </a:moveTo>
                    <a:cubicBezTo>
                      <a:pt x="261" y="470"/>
                      <a:pt x="261" y="470"/>
                      <a:pt x="261" y="470"/>
                    </a:cubicBezTo>
                    <a:cubicBezTo>
                      <a:pt x="261" y="469"/>
                      <a:pt x="261" y="468"/>
                      <a:pt x="261" y="467"/>
                    </a:cubicBezTo>
                    <a:cubicBezTo>
                      <a:pt x="261" y="428"/>
                      <a:pt x="261" y="428"/>
                      <a:pt x="222" y="430"/>
                    </a:cubicBezTo>
                    <a:cubicBezTo>
                      <a:pt x="213" y="430"/>
                      <a:pt x="211" y="434"/>
                      <a:pt x="211" y="443"/>
                    </a:cubicBezTo>
                    <a:cubicBezTo>
                      <a:pt x="211" y="456"/>
                      <a:pt x="211" y="469"/>
                      <a:pt x="211" y="483"/>
                    </a:cubicBezTo>
                    <a:cubicBezTo>
                      <a:pt x="211" y="511"/>
                      <a:pt x="211" y="511"/>
                      <a:pt x="240" y="511"/>
                    </a:cubicBezTo>
                    <a:cubicBezTo>
                      <a:pt x="242" y="511"/>
                      <a:pt x="245" y="511"/>
                      <a:pt x="248" y="511"/>
                    </a:cubicBezTo>
                    <a:cubicBezTo>
                      <a:pt x="257" y="512"/>
                      <a:pt x="262" y="509"/>
                      <a:pt x="261" y="499"/>
                    </a:cubicBezTo>
                    <a:cubicBezTo>
                      <a:pt x="260" y="489"/>
                      <a:pt x="261" y="479"/>
                      <a:pt x="261" y="470"/>
                    </a:cubicBezTo>
                    <a:close/>
                    <a:moveTo>
                      <a:pt x="293" y="511"/>
                    </a:moveTo>
                    <a:cubicBezTo>
                      <a:pt x="307" y="511"/>
                      <a:pt x="319" y="512"/>
                      <a:pt x="332" y="511"/>
                    </a:cubicBezTo>
                    <a:cubicBezTo>
                      <a:pt x="335" y="510"/>
                      <a:pt x="341" y="505"/>
                      <a:pt x="341" y="501"/>
                    </a:cubicBezTo>
                    <a:cubicBezTo>
                      <a:pt x="342" y="481"/>
                      <a:pt x="342" y="461"/>
                      <a:pt x="341" y="440"/>
                    </a:cubicBezTo>
                    <a:cubicBezTo>
                      <a:pt x="341" y="437"/>
                      <a:pt x="337" y="431"/>
                      <a:pt x="334" y="431"/>
                    </a:cubicBezTo>
                    <a:cubicBezTo>
                      <a:pt x="321" y="430"/>
                      <a:pt x="307" y="430"/>
                      <a:pt x="293" y="430"/>
                    </a:cubicBezTo>
                    <a:cubicBezTo>
                      <a:pt x="293" y="458"/>
                      <a:pt x="293" y="483"/>
                      <a:pt x="293" y="511"/>
                    </a:cubicBezTo>
                    <a:close/>
                    <a:moveTo>
                      <a:pt x="846" y="879"/>
                    </a:moveTo>
                    <a:cubicBezTo>
                      <a:pt x="864" y="879"/>
                      <a:pt x="879" y="879"/>
                      <a:pt x="895" y="879"/>
                    </a:cubicBezTo>
                    <a:cubicBezTo>
                      <a:pt x="895" y="852"/>
                      <a:pt x="895" y="826"/>
                      <a:pt x="895" y="799"/>
                    </a:cubicBezTo>
                    <a:cubicBezTo>
                      <a:pt x="880" y="799"/>
                      <a:pt x="866" y="799"/>
                      <a:pt x="853" y="800"/>
                    </a:cubicBezTo>
                    <a:cubicBezTo>
                      <a:pt x="850" y="800"/>
                      <a:pt x="846" y="804"/>
                      <a:pt x="846" y="806"/>
                    </a:cubicBezTo>
                    <a:cubicBezTo>
                      <a:pt x="846" y="830"/>
                      <a:pt x="846" y="854"/>
                      <a:pt x="846" y="879"/>
                    </a:cubicBezTo>
                    <a:close/>
                    <a:moveTo>
                      <a:pt x="975" y="513"/>
                    </a:moveTo>
                    <a:cubicBezTo>
                      <a:pt x="975" y="485"/>
                      <a:pt x="975" y="459"/>
                      <a:pt x="975" y="432"/>
                    </a:cubicBezTo>
                    <a:cubicBezTo>
                      <a:pt x="961" y="432"/>
                      <a:pt x="947" y="432"/>
                      <a:pt x="934" y="433"/>
                    </a:cubicBezTo>
                    <a:cubicBezTo>
                      <a:pt x="931" y="433"/>
                      <a:pt x="927" y="438"/>
                      <a:pt x="927" y="441"/>
                    </a:cubicBezTo>
                    <a:cubicBezTo>
                      <a:pt x="926" y="462"/>
                      <a:pt x="926" y="483"/>
                      <a:pt x="927" y="505"/>
                    </a:cubicBezTo>
                    <a:cubicBezTo>
                      <a:pt x="927" y="507"/>
                      <a:pt x="932" y="512"/>
                      <a:pt x="935" y="512"/>
                    </a:cubicBezTo>
                    <a:cubicBezTo>
                      <a:pt x="948" y="513"/>
                      <a:pt x="961" y="513"/>
                      <a:pt x="975" y="513"/>
                    </a:cubicBezTo>
                    <a:close/>
                    <a:moveTo>
                      <a:pt x="896" y="962"/>
                    </a:moveTo>
                    <a:cubicBezTo>
                      <a:pt x="896" y="962"/>
                      <a:pt x="896" y="962"/>
                      <a:pt x="896" y="962"/>
                    </a:cubicBezTo>
                    <a:cubicBezTo>
                      <a:pt x="896" y="952"/>
                      <a:pt x="896" y="942"/>
                      <a:pt x="896" y="931"/>
                    </a:cubicBezTo>
                    <a:cubicBezTo>
                      <a:pt x="895" y="928"/>
                      <a:pt x="892" y="922"/>
                      <a:pt x="891" y="922"/>
                    </a:cubicBezTo>
                    <a:cubicBezTo>
                      <a:pt x="876" y="922"/>
                      <a:pt x="862" y="921"/>
                      <a:pt x="848" y="924"/>
                    </a:cubicBezTo>
                    <a:cubicBezTo>
                      <a:pt x="845" y="925"/>
                      <a:pt x="846" y="943"/>
                      <a:pt x="846" y="953"/>
                    </a:cubicBezTo>
                    <a:cubicBezTo>
                      <a:pt x="846" y="957"/>
                      <a:pt x="846" y="961"/>
                      <a:pt x="846" y="965"/>
                    </a:cubicBezTo>
                    <a:cubicBezTo>
                      <a:pt x="846" y="1004"/>
                      <a:pt x="846" y="1004"/>
                      <a:pt x="885" y="1002"/>
                    </a:cubicBezTo>
                    <a:cubicBezTo>
                      <a:pt x="886" y="1002"/>
                      <a:pt x="886" y="1002"/>
                      <a:pt x="886" y="1002"/>
                    </a:cubicBezTo>
                    <a:cubicBezTo>
                      <a:pt x="894" y="1003"/>
                      <a:pt x="896" y="999"/>
                      <a:pt x="896" y="992"/>
                    </a:cubicBezTo>
                    <a:cubicBezTo>
                      <a:pt x="896" y="982"/>
                      <a:pt x="896" y="972"/>
                      <a:pt x="896" y="962"/>
                    </a:cubicBezTo>
                    <a:close/>
                    <a:moveTo>
                      <a:pt x="975" y="799"/>
                    </a:moveTo>
                    <a:cubicBezTo>
                      <a:pt x="961" y="799"/>
                      <a:pt x="947" y="799"/>
                      <a:pt x="933" y="800"/>
                    </a:cubicBezTo>
                    <a:cubicBezTo>
                      <a:pt x="931" y="800"/>
                      <a:pt x="927" y="805"/>
                      <a:pt x="927" y="807"/>
                    </a:cubicBezTo>
                    <a:cubicBezTo>
                      <a:pt x="926" y="829"/>
                      <a:pt x="926" y="850"/>
                      <a:pt x="927" y="871"/>
                    </a:cubicBezTo>
                    <a:cubicBezTo>
                      <a:pt x="927" y="874"/>
                      <a:pt x="931" y="879"/>
                      <a:pt x="933" y="879"/>
                    </a:cubicBezTo>
                    <a:cubicBezTo>
                      <a:pt x="947" y="880"/>
                      <a:pt x="961" y="879"/>
                      <a:pt x="975" y="879"/>
                    </a:cubicBezTo>
                    <a:cubicBezTo>
                      <a:pt x="975" y="852"/>
                      <a:pt x="975" y="826"/>
                      <a:pt x="975" y="799"/>
                    </a:cubicBezTo>
                    <a:close/>
                    <a:moveTo>
                      <a:pt x="765" y="878"/>
                    </a:moveTo>
                    <a:cubicBezTo>
                      <a:pt x="816" y="884"/>
                      <a:pt x="816" y="884"/>
                      <a:pt x="816" y="837"/>
                    </a:cubicBezTo>
                    <a:cubicBezTo>
                      <a:pt x="816" y="837"/>
                      <a:pt x="816" y="837"/>
                      <a:pt x="816" y="836"/>
                    </a:cubicBezTo>
                    <a:cubicBezTo>
                      <a:pt x="816" y="798"/>
                      <a:pt x="816" y="798"/>
                      <a:pt x="778" y="799"/>
                    </a:cubicBezTo>
                    <a:cubicBezTo>
                      <a:pt x="776" y="799"/>
                      <a:pt x="773" y="799"/>
                      <a:pt x="772" y="799"/>
                    </a:cubicBezTo>
                    <a:cubicBezTo>
                      <a:pt x="770" y="801"/>
                      <a:pt x="766" y="804"/>
                      <a:pt x="766" y="806"/>
                    </a:cubicBezTo>
                    <a:cubicBezTo>
                      <a:pt x="765" y="830"/>
                      <a:pt x="765" y="854"/>
                      <a:pt x="765" y="878"/>
                    </a:cubicBezTo>
                    <a:close/>
                    <a:moveTo>
                      <a:pt x="975" y="1002"/>
                    </a:moveTo>
                    <a:cubicBezTo>
                      <a:pt x="975" y="974"/>
                      <a:pt x="975" y="949"/>
                      <a:pt x="975" y="922"/>
                    </a:cubicBezTo>
                    <a:cubicBezTo>
                      <a:pt x="961" y="922"/>
                      <a:pt x="947" y="921"/>
                      <a:pt x="933" y="922"/>
                    </a:cubicBezTo>
                    <a:cubicBezTo>
                      <a:pt x="931" y="922"/>
                      <a:pt x="927" y="927"/>
                      <a:pt x="927" y="930"/>
                    </a:cubicBezTo>
                    <a:cubicBezTo>
                      <a:pt x="926" y="951"/>
                      <a:pt x="926" y="972"/>
                      <a:pt x="927" y="993"/>
                    </a:cubicBezTo>
                    <a:cubicBezTo>
                      <a:pt x="927" y="996"/>
                      <a:pt x="931" y="1002"/>
                      <a:pt x="934" y="1002"/>
                    </a:cubicBezTo>
                    <a:cubicBezTo>
                      <a:pt x="947" y="1003"/>
                      <a:pt x="961" y="1002"/>
                      <a:pt x="975" y="1002"/>
                    </a:cubicBezTo>
                    <a:close/>
                    <a:moveTo>
                      <a:pt x="503" y="104"/>
                    </a:moveTo>
                    <a:cubicBezTo>
                      <a:pt x="503" y="103"/>
                      <a:pt x="503" y="101"/>
                      <a:pt x="503" y="100"/>
                    </a:cubicBezTo>
                    <a:cubicBezTo>
                      <a:pt x="503" y="63"/>
                      <a:pt x="503" y="63"/>
                      <a:pt x="465" y="63"/>
                    </a:cubicBezTo>
                    <a:cubicBezTo>
                      <a:pt x="456" y="64"/>
                      <a:pt x="451" y="66"/>
                      <a:pt x="452" y="76"/>
                    </a:cubicBezTo>
                    <a:cubicBezTo>
                      <a:pt x="453" y="87"/>
                      <a:pt x="452" y="97"/>
                      <a:pt x="452" y="108"/>
                    </a:cubicBezTo>
                    <a:cubicBezTo>
                      <a:pt x="452" y="146"/>
                      <a:pt x="452" y="145"/>
                      <a:pt x="490" y="145"/>
                    </a:cubicBezTo>
                    <a:cubicBezTo>
                      <a:pt x="499" y="145"/>
                      <a:pt x="504" y="142"/>
                      <a:pt x="503" y="132"/>
                    </a:cubicBezTo>
                    <a:cubicBezTo>
                      <a:pt x="502" y="123"/>
                      <a:pt x="503" y="114"/>
                      <a:pt x="503" y="104"/>
                    </a:cubicBezTo>
                    <a:close/>
                    <a:moveTo>
                      <a:pt x="373" y="309"/>
                    </a:moveTo>
                    <a:cubicBezTo>
                      <a:pt x="373" y="336"/>
                      <a:pt x="373" y="362"/>
                      <a:pt x="373" y="389"/>
                    </a:cubicBezTo>
                    <a:cubicBezTo>
                      <a:pt x="388" y="389"/>
                      <a:pt x="401" y="390"/>
                      <a:pt x="414" y="389"/>
                    </a:cubicBezTo>
                    <a:cubicBezTo>
                      <a:pt x="417" y="389"/>
                      <a:pt x="422" y="384"/>
                      <a:pt x="422" y="381"/>
                    </a:cubicBezTo>
                    <a:cubicBezTo>
                      <a:pt x="422" y="358"/>
                      <a:pt x="422" y="334"/>
                      <a:pt x="422" y="309"/>
                    </a:cubicBezTo>
                    <a:cubicBezTo>
                      <a:pt x="405" y="309"/>
                      <a:pt x="389" y="309"/>
                      <a:pt x="373" y="309"/>
                    </a:cubicBezTo>
                    <a:close/>
                    <a:moveTo>
                      <a:pt x="503" y="349"/>
                    </a:moveTo>
                    <a:cubicBezTo>
                      <a:pt x="503" y="306"/>
                      <a:pt x="503" y="306"/>
                      <a:pt x="463" y="308"/>
                    </a:cubicBezTo>
                    <a:cubicBezTo>
                      <a:pt x="462" y="308"/>
                      <a:pt x="461" y="308"/>
                      <a:pt x="461" y="309"/>
                    </a:cubicBezTo>
                    <a:cubicBezTo>
                      <a:pt x="458" y="311"/>
                      <a:pt x="453" y="314"/>
                      <a:pt x="453" y="317"/>
                    </a:cubicBezTo>
                    <a:cubicBezTo>
                      <a:pt x="452" y="329"/>
                      <a:pt x="452" y="341"/>
                      <a:pt x="452" y="353"/>
                    </a:cubicBezTo>
                    <a:cubicBezTo>
                      <a:pt x="453" y="391"/>
                      <a:pt x="453" y="391"/>
                      <a:pt x="490" y="389"/>
                    </a:cubicBezTo>
                    <a:cubicBezTo>
                      <a:pt x="491" y="389"/>
                      <a:pt x="492" y="390"/>
                      <a:pt x="493" y="389"/>
                    </a:cubicBezTo>
                    <a:cubicBezTo>
                      <a:pt x="496" y="386"/>
                      <a:pt x="502" y="383"/>
                      <a:pt x="502" y="379"/>
                    </a:cubicBezTo>
                    <a:cubicBezTo>
                      <a:pt x="503" y="369"/>
                      <a:pt x="503" y="359"/>
                      <a:pt x="503" y="349"/>
                    </a:cubicBezTo>
                    <a:close/>
                    <a:moveTo>
                      <a:pt x="686" y="432"/>
                    </a:moveTo>
                    <a:cubicBezTo>
                      <a:pt x="686" y="460"/>
                      <a:pt x="686" y="486"/>
                      <a:pt x="686" y="513"/>
                    </a:cubicBezTo>
                    <a:cubicBezTo>
                      <a:pt x="700" y="513"/>
                      <a:pt x="714" y="513"/>
                      <a:pt x="727" y="512"/>
                    </a:cubicBezTo>
                    <a:cubicBezTo>
                      <a:pt x="730" y="512"/>
                      <a:pt x="735" y="507"/>
                      <a:pt x="735" y="504"/>
                    </a:cubicBezTo>
                    <a:cubicBezTo>
                      <a:pt x="735" y="483"/>
                      <a:pt x="736" y="463"/>
                      <a:pt x="735" y="442"/>
                    </a:cubicBezTo>
                    <a:cubicBezTo>
                      <a:pt x="735" y="439"/>
                      <a:pt x="729" y="433"/>
                      <a:pt x="726" y="433"/>
                    </a:cubicBezTo>
                    <a:cubicBezTo>
                      <a:pt x="713" y="432"/>
                      <a:pt x="700" y="432"/>
                      <a:pt x="686" y="432"/>
                    </a:cubicBezTo>
                    <a:close/>
                    <a:moveTo>
                      <a:pt x="896" y="310"/>
                    </a:moveTo>
                    <a:cubicBezTo>
                      <a:pt x="882" y="310"/>
                      <a:pt x="870" y="311"/>
                      <a:pt x="858" y="310"/>
                    </a:cubicBezTo>
                    <a:cubicBezTo>
                      <a:pt x="849" y="310"/>
                      <a:pt x="845" y="313"/>
                      <a:pt x="846" y="322"/>
                    </a:cubicBezTo>
                    <a:cubicBezTo>
                      <a:pt x="846" y="333"/>
                      <a:pt x="846" y="344"/>
                      <a:pt x="846" y="355"/>
                    </a:cubicBezTo>
                    <a:cubicBezTo>
                      <a:pt x="846" y="395"/>
                      <a:pt x="846" y="396"/>
                      <a:pt x="887" y="391"/>
                    </a:cubicBezTo>
                    <a:cubicBezTo>
                      <a:pt x="890" y="390"/>
                      <a:pt x="895" y="385"/>
                      <a:pt x="895" y="382"/>
                    </a:cubicBezTo>
                    <a:cubicBezTo>
                      <a:pt x="896" y="359"/>
                      <a:pt x="896" y="336"/>
                      <a:pt x="896" y="310"/>
                    </a:cubicBezTo>
                    <a:close/>
                    <a:moveTo>
                      <a:pt x="976" y="310"/>
                    </a:moveTo>
                    <a:cubicBezTo>
                      <a:pt x="962" y="310"/>
                      <a:pt x="949" y="311"/>
                      <a:pt x="937" y="310"/>
                    </a:cubicBezTo>
                    <a:cubicBezTo>
                      <a:pt x="928" y="310"/>
                      <a:pt x="926" y="314"/>
                      <a:pt x="926" y="322"/>
                    </a:cubicBezTo>
                    <a:cubicBezTo>
                      <a:pt x="927" y="333"/>
                      <a:pt x="926" y="343"/>
                      <a:pt x="926" y="354"/>
                    </a:cubicBezTo>
                    <a:cubicBezTo>
                      <a:pt x="926" y="393"/>
                      <a:pt x="926" y="393"/>
                      <a:pt x="966" y="391"/>
                    </a:cubicBezTo>
                    <a:cubicBezTo>
                      <a:pt x="966" y="391"/>
                      <a:pt x="967" y="391"/>
                      <a:pt x="967" y="391"/>
                    </a:cubicBezTo>
                    <a:cubicBezTo>
                      <a:pt x="970" y="388"/>
                      <a:pt x="976" y="385"/>
                      <a:pt x="976" y="382"/>
                    </a:cubicBezTo>
                    <a:cubicBezTo>
                      <a:pt x="976" y="359"/>
                      <a:pt x="976" y="336"/>
                      <a:pt x="976" y="310"/>
                    </a:cubicBezTo>
                    <a:close/>
                    <a:moveTo>
                      <a:pt x="452" y="632"/>
                    </a:moveTo>
                    <a:cubicBezTo>
                      <a:pt x="470" y="632"/>
                      <a:pt x="486" y="632"/>
                      <a:pt x="503" y="632"/>
                    </a:cubicBezTo>
                    <a:cubicBezTo>
                      <a:pt x="503" y="617"/>
                      <a:pt x="503" y="603"/>
                      <a:pt x="503" y="589"/>
                    </a:cubicBezTo>
                    <a:cubicBezTo>
                      <a:pt x="502" y="550"/>
                      <a:pt x="502" y="550"/>
                      <a:pt x="464" y="552"/>
                    </a:cubicBezTo>
                    <a:cubicBezTo>
                      <a:pt x="463" y="552"/>
                      <a:pt x="461" y="552"/>
                      <a:pt x="460" y="552"/>
                    </a:cubicBezTo>
                    <a:cubicBezTo>
                      <a:pt x="457" y="555"/>
                      <a:pt x="453" y="558"/>
                      <a:pt x="453" y="560"/>
                    </a:cubicBezTo>
                    <a:cubicBezTo>
                      <a:pt x="452" y="584"/>
                      <a:pt x="452" y="607"/>
                      <a:pt x="452" y="632"/>
                    </a:cubicBezTo>
                    <a:close/>
                    <a:moveTo>
                      <a:pt x="765" y="513"/>
                    </a:moveTo>
                    <a:cubicBezTo>
                      <a:pt x="781" y="513"/>
                      <a:pt x="794" y="513"/>
                      <a:pt x="807" y="512"/>
                    </a:cubicBezTo>
                    <a:cubicBezTo>
                      <a:pt x="810" y="512"/>
                      <a:pt x="815" y="507"/>
                      <a:pt x="815" y="503"/>
                    </a:cubicBezTo>
                    <a:cubicBezTo>
                      <a:pt x="816" y="483"/>
                      <a:pt x="816" y="463"/>
                      <a:pt x="815" y="443"/>
                    </a:cubicBezTo>
                    <a:cubicBezTo>
                      <a:pt x="815" y="439"/>
                      <a:pt x="810" y="433"/>
                      <a:pt x="806" y="433"/>
                    </a:cubicBezTo>
                    <a:cubicBezTo>
                      <a:pt x="796" y="431"/>
                      <a:pt x="785" y="432"/>
                      <a:pt x="774" y="433"/>
                    </a:cubicBezTo>
                    <a:cubicBezTo>
                      <a:pt x="771" y="433"/>
                      <a:pt x="766" y="438"/>
                      <a:pt x="766" y="441"/>
                    </a:cubicBezTo>
                    <a:cubicBezTo>
                      <a:pt x="765" y="464"/>
                      <a:pt x="765" y="487"/>
                      <a:pt x="765" y="513"/>
                    </a:cubicBezTo>
                    <a:close/>
                    <a:moveTo>
                      <a:pt x="895" y="432"/>
                    </a:moveTo>
                    <a:cubicBezTo>
                      <a:pt x="880" y="432"/>
                      <a:pt x="867" y="432"/>
                      <a:pt x="855" y="433"/>
                    </a:cubicBezTo>
                    <a:cubicBezTo>
                      <a:pt x="852" y="433"/>
                      <a:pt x="846" y="437"/>
                      <a:pt x="846" y="439"/>
                    </a:cubicBezTo>
                    <a:cubicBezTo>
                      <a:pt x="846" y="463"/>
                      <a:pt x="846" y="488"/>
                      <a:pt x="846" y="512"/>
                    </a:cubicBezTo>
                    <a:cubicBezTo>
                      <a:pt x="864" y="512"/>
                      <a:pt x="879" y="512"/>
                      <a:pt x="895" y="512"/>
                    </a:cubicBezTo>
                    <a:cubicBezTo>
                      <a:pt x="895" y="485"/>
                      <a:pt x="895" y="460"/>
                      <a:pt x="895" y="432"/>
                    </a:cubicBezTo>
                    <a:close/>
                    <a:moveTo>
                      <a:pt x="1057" y="513"/>
                    </a:moveTo>
                    <a:cubicBezTo>
                      <a:pt x="1057" y="487"/>
                      <a:pt x="1057" y="464"/>
                      <a:pt x="1056" y="441"/>
                    </a:cubicBezTo>
                    <a:cubicBezTo>
                      <a:pt x="1056" y="438"/>
                      <a:pt x="1051" y="433"/>
                      <a:pt x="1048" y="433"/>
                    </a:cubicBezTo>
                    <a:cubicBezTo>
                      <a:pt x="1037" y="432"/>
                      <a:pt x="1027" y="431"/>
                      <a:pt x="1017" y="433"/>
                    </a:cubicBezTo>
                    <a:cubicBezTo>
                      <a:pt x="1013" y="433"/>
                      <a:pt x="1008" y="439"/>
                      <a:pt x="1007" y="442"/>
                    </a:cubicBezTo>
                    <a:cubicBezTo>
                      <a:pt x="1007" y="463"/>
                      <a:pt x="1007" y="484"/>
                      <a:pt x="1007" y="504"/>
                    </a:cubicBezTo>
                    <a:cubicBezTo>
                      <a:pt x="1007" y="507"/>
                      <a:pt x="1012" y="512"/>
                      <a:pt x="1015" y="512"/>
                    </a:cubicBezTo>
                    <a:cubicBezTo>
                      <a:pt x="1028" y="513"/>
                      <a:pt x="1042" y="513"/>
                      <a:pt x="1057" y="513"/>
                    </a:cubicBezTo>
                    <a:close/>
                    <a:moveTo>
                      <a:pt x="261" y="633"/>
                    </a:moveTo>
                    <a:cubicBezTo>
                      <a:pt x="261" y="617"/>
                      <a:pt x="261" y="603"/>
                      <a:pt x="261" y="589"/>
                    </a:cubicBezTo>
                    <a:cubicBezTo>
                      <a:pt x="260" y="544"/>
                      <a:pt x="270" y="553"/>
                      <a:pt x="221" y="553"/>
                    </a:cubicBezTo>
                    <a:cubicBezTo>
                      <a:pt x="218" y="553"/>
                      <a:pt x="212" y="558"/>
                      <a:pt x="211" y="562"/>
                    </a:cubicBezTo>
                    <a:cubicBezTo>
                      <a:pt x="211" y="582"/>
                      <a:pt x="211" y="603"/>
                      <a:pt x="211" y="624"/>
                    </a:cubicBezTo>
                    <a:cubicBezTo>
                      <a:pt x="211" y="627"/>
                      <a:pt x="217" y="632"/>
                      <a:pt x="220" y="632"/>
                    </a:cubicBezTo>
                    <a:cubicBezTo>
                      <a:pt x="233" y="633"/>
                      <a:pt x="246" y="633"/>
                      <a:pt x="261" y="633"/>
                    </a:cubicBezTo>
                    <a:close/>
                    <a:moveTo>
                      <a:pt x="341" y="632"/>
                    </a:moveTo>
                    <a:cubicBezTo>
                      <a:pt x="341" y="607"/>
                      <a:pt x="342" y="584"/>
                      <a:pt x="341" y="561"/>
                    </a:cubicBezTo>
                    <a:cubicBezTo>
                      <a:pt x="341" y="558"/>
                      <a:pt x="336" y="553"/>
                      <a:pt x="333" y="553"/>
                    </a:cubicBezTo>
                    <a:cubicBezTo>
                      <a:pt x="320" y="552"/>
                      <a:pt x="307" y="552"/>
                      <a:pt x="293" y="552"/>
                    </a:cubicBezTo>
                    <a:cubicBezTo>
                      <a:pt x="293" y="580"/>
                      <a:pt x="293" y="606"/>
                      <a:pt x="293" y="632"/>
                    </a:cubicBezTo>
                    <a:cubicBezTo>
                      <a:pt x="309" y="632"/>
                      <a:pt x="324" y="632"/>
                      <a:pt x="341" y="632"/>
                    </a:cubicBezTo>
                    <a:close/>
                    <a:moveTo>
                      <a:pt x="373" y="552"/>
                    </a:moveTo>
                    <a:cubicBezTo>
                      <a:pt x="373" y="580"/>
                      <a:pt x="373" y="606"/>
                      <a:pt x="373" y="632"/>
                    </a:cubicBezTo>
                    <a:cubicBezTo>
                      <a:pt x="389" y="632"/>
                      <a:pt x="405" y="632"/>
                      <a:pt x="422" y="632"/>
                    </a:cubicBezTo>
                    <a:cubicBezTo>
                      <a:pt x="422" y="607"/>
                      <a:pt x="422" y="584"/>
                      <a:pt x="422" y="561"/>
                    </a:cubicBezTo>
                    <a:cubicBezTo>
                      <a:pt x="422" y="558"/>
                      <a:pt x="416" y="553"/>
                      <a:pt x="413" y="553"/>
                    </a:cubicBezTo>
                    <a:cubicBezTo>
                      <a:pt x="400" y="552"/>
                      <a:pt x="387" y="552"/>
                      <a:pt x="373" y="552"/>
                    </a:cubicBezTo>
                    <a:close/>
                    <a:moveTo>
                      <a:pt x="685" y="595"/>
                    </a:moveTo>
                    <a:cubicBezTo>
                      <a:pt x="685" y="596"/>
                      <a:pt x="685" y="597"/>
                      <a:pt x="685" y="599"/>
                    </a:cubicBezTo>
                    <a:cubicBezTo>
                      <a:pt x="686" y="644"/>
                      <a:pt x="676" y="634"/>
                      <a:pt x="725" y="636"/>
                    </a:cubicBezTo>
                    <a:cubicBezTo>
                      <a:pt x="732" y="636"/>
                      <a:pt x="735" y="633"/>
                      <a:pt x="735" y="625"/>
                    </a:cubicBezTo>
                    <a:cubicBezTo>
                      <a:pt x="735" y="605"/>
                      <a:pt x="736" y="585"/>
                      <a:pt x="735" y="565"/>
                    </a:cubicBezTo>
                    <a:cubicBezTo>
                      <a:pt x="735" y="562"/>
                      <a:pt x="731" y="556"/>
                      <a:pt x="729" y="556"/>
                    </a:cubicBezTo>
                    <a:cubicBezTo>
                      <a:pt x="715" y="555"/>
                      <a:pt x="700" y="554"/>
                      <a:pt x="688" y="558"/>
                    </a:cubicBezTo>
                    <a:cubicBezTo>
                      <a:pt x="684" y="559"/>
                      <a:pt x="686" y="577"/>
                      <a:pt x="685" y="588"/>
                    </a:cubicBezTo>
                    <a:cubicBezTo>
                      <a:pt x="685" y="590"/>
                      <a:pt x="685" y="592"/>
                      <a:pt x="685" y="595"/>
                    </a:cubicBezTo>
                    <a:close/>
                    <a:moveTo>
                      <a:pt x="765" y="595"/>
                    </a:moveTo>
                    <a:cubicBezTo>
                      <a:pt x="765" y="605"/>
                      <a:pt x="764" y="615"/>
                      <a:pt x="766" y="625"/>
                    </a:cubicBezTo>
                    <a:cubicBezTo>
                      <a:pt x="766" y="629"/>
                      <a:pt x="771" y="635"/>
                      <a:pt x="775" y="635"/>
                    </a:cubicBezTo>
                    <a:cubicBezTo>
                      <a:pt x="785" y="636"/>
                      <a:pt x="795" y="635"/>
                      <a:pt x="805" y="636"/>
                    </a:cubicBezTo>
                    <a:cubicBezTo>
                      <a:pt x="813" y="636"/>
                      <a:pt x="816" y="633"/>
                      <a:pt x="816" y="625"/>
                    </a:cubicBezTo>
                    <a:cubicBezTo>
                      <a:pt x="815" y="614"/>
                      <a:pt x="816" y="603"/>
                      <a:pt x="816" y="592"/>
                    </a:cubicBezTo>
                    <a:cubicBezTo>
                      <a:pt x="816" y="554"/>
                      <a:pt x="816" y="554"/>
                      <a:pt x="778" y="555"/>
                    </a:cubicBezTo>
                    <a:cubicBezTo>
                      <a:pt x="777" y="555"/>
                      <a:pt x="776" y="554"/>
                      <a:pt x="775" y="555"/>
                    </a:cubicBezTo>
                    <a:cubicBezTo>
                      <a:pt x="772" y="558"/>
                      <a:pt x="766" y="561"/>
                      <a:pt x="766" y="565"/>
                    </a:cubicBezTo>
                    <a:cubicBezTo>
                      <a:pt x="764" y="575"/>
                      <a:pt x="765" y="585"/>
                      <a:pt x="765" y="595"/>
                    </a:cubicBezTo>
                    <a:close/>
                    <a:moveTo>
                      <a:pt x="896" y="596"/>
                    </a:moveTo>
                    <a:cubicBezTo>
                      <a:pt x="896" y="553"/>
                      <a:pt x="896" y="553"/>
                      <a:pt x="857" y="555"/>
                    </a:cubicBezTo>
                    <a:cubicBezTo>
                      <a:pt x="856" y="555"/>
                      <a:pt x="855" y="555"/>
                      <a:pt x="854" y="555"/>
                    </a:cubicBezTo>
                    <a:cubicBezTo>
                      <a:pt x="851" y="558"/>
                      <a:pt x="846" y="560"/>
                      <a:pt x="846" y="563"/>
                    </a:cubicBezTo>
                    <a:cubicBezTo>
                      <a:pt x="846" y="584"/>
                      <a:pt x="846" y="606"/>
                      <a:pt x="846" y="627"/>
                    </a:cubicBezTo>
                    <a:cubicBezTo>
                      <a:pt x="846" y="630"/>
                      <a:pt x="850" y="635"/>
                      <a:pt x="853" y="635"/>
                    </a:cubicBezTo>
                    <a:cubicBezTo>
                      <a:pt x="866" y="635"/>
                      <a:pt x="881" y="637"/>
                      <a:pt x="893" y="633"/>
                    </a:cubicBezTo>
                    <a:cubicBezTo>
                      <a:pt x="897" y="631"/>
                      <a:pt x="895" y="612"/>
                      <a:pt x="896" y="601"/>
                    </a:cubicBezTo>
                    <a:cubicBezTo>
                      <a:pt x="896" y="600"/>
                      <a:pt x="896" y="598"/>
                      <a:pt x="896" y="596"/>
                    </a:cubicBezTo>
                    <a:close/>
                    <a:moveTo>
                      <a:pt x="976" y="555"/>
                    </a:moveTo>
                    <a:cubicBezTo>
                      <a:pt x="961" y="555"/>
                      <a:pt x="948" y="554"/>
                      <a:pt x="935" y="555"/>
                    </a:cubicBezTo>
                    <a:cubicBezTo>
                      <a:pt x="932" y="556"/>
                      <a:pt x="927" y="561"/>
                      <a:pt x="927" y="564"/>
                    </a:cubicBezTo>
                    <a:cubicBezTo>
                      <a:pt x="926" y="585"/>
                      <a:pt x="926" y="606"/>
                      <a:pt x="927" y="627"/>
                    </a:cubicBezTo>
                    <a:cubicBezTo>
                      <a:pt x="927" y="630"/>
                      <a:pt x="931" y="635"/>
                      <a:pt x="933" y="635"/>
                    </a:cubicBezTo>
                    <a:cubicBezTo>
                      <a:pt x="947" y="636"/>
                      <a:pt x="961" y="635"/>
                      <a:pt x="976" y="635"/>
                    </a:cubicBezTo>
                    <a:cubicBezTo>
                      <a:pt x="976" y="608"/>
                      <a:pt x="976" y="582"/>
                      <a:pt x="976" y="555"/>
                    </a:cubicBezTo>
                    <a:close/>
                    <a:moveTo>
                      <a:pt x="765" y="717"/>
                    </a:moveTo>
                    <a:cubicBezTo>
                      <a:pt x="765" y="760"/>
                      <a:pt x="765" y="760"/>
                      <a:pt x="804" y="758"/>
                    </a:cubicBezTo>
                    <a:cubicBezTo>
                      <a:pt x="812" y="758"/>
                      <a:pt x="816" y="755"/>
                      <a:pt x="816" y="747"/>
                    </a:cubicBezTo>
                    <a:cubicBezTo>
                      <a:pt x="815" y="735"/>
                      <a:pt x="816" y="724"/>
                      <a:pt x="816" y="713"/>
                    </a:cubicBezTo>
                    <a:cubicBezTo>
                      <a:pt x="816" y="675"/>
                      <a:pt x="816" y="675"/>
                      <a:pt x="777" y="677"/>
                    </a:cubicBezTo>
                    <a:cubicBezTo>
                      <a:pt x="768" y="677"/>
                      <a:pt x="765" y="679"/>
                      <a:pt x="765" y="688"/>
                    </a:cubicBezTo>
                    <a:cubicBezTo>
                      <a:pt x="766" y="698"/>
                      <a:pt x="765" y="707"/>
                      <a:pt x="765" y="717"/>
                    </a:cubicBezTo>
                    <a:close/>
                    <a:moveTo>
                      <a:pt x="896" y="717"/>
                    </a:moveTo>
                    <a:cubicBezTo>
                      <a:pt x="896" y="675"/>
                      <a:pt x="896" y="675"/>
                      <a:pt x="857" y="677"/>
                    </a:cubicBezTo>
                    <a:cubicBezTo>
                      <a:pt x="856" y="677"/>
                      <a:pt x="854" y="676"/>
                      <a:pt x="853" y="677"/>
                    </a:cubicBezTo>
                    <a:cubicBezTo>
                      <a:pt x="851" y="680"/>
                      <a:pt x="846" y="682"/>
                      <a:pt x="846" y="685"/>
                    </a:cubicBezTo>
                    <a:cubicBezTo>
                      <a:pt x="846" y="707"/>
                      <a:pt x="846" y="728"/>
                      <a:pt x="846" y="750"/>
                    </a:cubicBezTo>
                    <a:cubicBezTo>
                      <a:pt x="846" y="753"/>
                      <a:pt x="851" y="757"/>
                      <a:pt x="854" y="757"/>
                    </a:cubicBezTo>
                    <a:cubicBezTo>
                      <a:pt x="891" y="764"/>
                      <a:pt x="896" y="760"/>
                      <a:pt x="896" y="723"/>
                    </a:cubicBezTo>
                    <a:cubicBezTo>
                      <a:pt x="896" y="721"/>
                      <a:pt x="896" y="719"/>
                      <a:pt x="896" y="717"/>
                    </a:cubicBezTo>
                    <a:close/>
                    <a:moveTo>
                      <a:pt x="976" y="677"/>
                    </a:moveTo>
                    <a:cubicBezTo>
                      <a:pt x="969" y="677"/>
                      <a:pt x="965" y="677"/>
                      <a:pt x="960" y="677"/>
                    </a:cubicBezTo>
                    <a:cubicBezTo>
                      <a:pt x="926" y="677"/>
                      <a:pt x="926" y="677"/>
                      <a:pt x="926" y="710"/>
                    </a:cubicBezTo>
                    <a:cubicBezTo>
                      <a:pt x="926" y="714"/>
                      <a:pt x="926" y="717"/>
                      <a:pt x="926" y="721"/>
                    </a:cubicBezTo>
                    <a:cubicBezTo>
                      <a:pt x="926" y="761"/>
                      <a:pt x="926" y="761"/>
                      <a:pt x="966" y="758"/>
                    </a:cubicBezTo>
                    <a:cubicBezTo>
                      <a:pt x="967" y="758"/>
                      <a:pt x="968" y="758"/>
                      <a:pt x="968" y="758"/>
                    </a:cubicBezTo>
                    <a:cubicBezTo>
                      <a:pt x="971" y="755"/>
                      <a:pt x="976" y="752"/>
                      <a:pt x="976" y="750"/>
                    </a:cubicBezTo>
                    <a:cubicBezTo>
                      <a:pt x="976" y="726"/>
                      <a:pt x="976" y="703"/>
                      <a:pt x="976" y="677"/>
                    </a:cubicBezTo>
                    <a:close/>
                    <a:moveTo>
                      <a:pt x="1057" y="718"/>
                    </a:moveTo>
                    <a:cubicBezTo>
                      <a:pt x="1057" y="716"/>
                      <a:pt x="1057" y="715"/>
                      <a:pt x="1057" y="713"/>
                    </a:cubicBezTo>
                    <a:cubicBezTo>
                      <a:pt x="1057" y="674"/>
                      <a:pt x="1057" y="674"/>
                      <a:pt x="1018" y="677"/>
                    </a:cubicBezTo>
                    <a:cubicBezTo>
                      <a:pt x="1010" y="677"/>
                      <a:pt x="1007" y="679"/>
                      <a:pt x="1007" y="687"/>
                    </a:cubicBezTo>
                    <a:cubicBezTo>
                      <a:pt x="1007" y="708"/>
                      <a:pt x="1007" y="728"/>
                      <a:pt x="1007" y="748"/>
                    </a:cubicBezTo>
                    <a:cubicBezTo>
                      <a:pt x="1008" y="751"/>
                      <a:pt x="1012" y="757"/>
                      <a:pt x="1016" y="757"/>
                    </a:cubicBezTo>
                    <a:cubicBezTo>
                      <a:pt x="1055" y="763"/>
                      <a:pt x="1057" y="761"/>
                      <a:pt x="1057" y="722"/>
                    </a:cubicBezTo>
                    <a:cubicBezTo>
                      <a:pt x="1057" y="721"/>
                      <a:pt x="1057" y="720"/>
                      <a:pt x="1057" y="718"/>
                    </a:cubicBezTo>
                    <a:close/>
                    <a:moveTo>
                      <a:pt x="685" y="879"/>
                    </a:moveTo>
                    <a:cubicBezTo>
                      <a:pt x="735" y="884"/>
                      <a:pt x="735" y="884"/>
                      <a:pt x="735" y="837"/>
                    </a:cubicBezTo>
                    <a:cubicBezTo>
                      <a:pt x="735" y="796"/>
                      <a:pt x="735" y="796"/>
                      <a:pt x="695" y="799"/>
                    </a:cubicBezTo>
                    <a:cubicBezTo>
                      <a:pt x="694" y="799"/>
                      <a:pt x="693" y="799"/>
                      <a:pt x="692" y="799"/>
                    </a:cubicBezTo>
                    <a:cubicBezTo>
                      <a:pt x="690" y="801"/>
                      <a:pt x="685" y="804"/>
                      <a:pt x="685" y="806"/>
                    </a:cubicBezTo>
                    <a:cubicBezTo>
                      <a:pt x="685" y="830"/>
                      <a:pt x="685" y="854"/>
                      <a:pt x="685" y="879"/>
                    </a:cubicBezTo>
                    <a:close/>
                    <a:moveTo>
                      <a:pt x="1057" y="880"/>
                    </a:moveTo>
                    <a:cubicBezTo>
                      <a:pt x="1057" y="854"/>
                      <a:pt x="1057" y="831"/>
                      <a:pt x="1056" y="808"/>
                    </a:cubicBezTo>
                    <a:cubicBezTo>
                      <a:pt x="1056" y="805"/>
                      <a:pt x="1052" y="800"/>
                      <a:pt x="1049" y="800"/>
                    </a:cubicBezTo>
                    <a:cubicBezTo>
                      <a:pt x="1038" y="799"/>
                      <a:pt x="1027" y="799"/>
                      <a:pt x="1016" y="800"/>
                    </a:cubicBezTo>
                    <a:cubicBezTo>
                      <a:pt x="1013" y="800"/>
                      <a:pt x="1008" y="805"/>
                      <a:pt x="1007" y="807"/>
                    </a:cubicBezTo>
                    <a:cubicBezTo>
                      <a:pt x="1007" y="829"/>
                      <a:pt x="1007" y="850"/>
                      <a:pt x="1007" y="871"/>
                    </a:cubicBezTo>
                    <a:cubicBezTo>
                      <a:pt x="1008" y="874"/>
                      <a:pt x="1012" y="879"/>
                      <a:pt x="1015" y="879"/>
                    </a:cubicBezTo>
                    <a:cubicBezTo>
                      <a:pt x="1028" y="880"/>
                      <a:pt x="1042" y="880"/>
                      <a:pt x="1057" y="880"/>
                    </a:cubicBezTo>
                    <a:close/>
                    <a:moveTo>
                      <a:pt x="816" y="962"/>
                    </a:moveTo>
                    <a:cubicBezTo>
                      <a:pt x="816" y="952"/>
                      <a:pt x="816" y="942"/>
                      <a:pt x="815" y="932"/>
                    </a:cubicBezTo>
                    <a:cubicBezTo>
                      <a:pt x="815" y="928"/>
                      <a:pt x="811" y="922"/>
                      <a:pt x="809" y="922"/>
                    </a:cubicBezTo>
                    <a:cubicBezTo>
                      <a:pt x="795" y="922"/>
                      <a:pt x="780" y="920"/>
                      <a:pt x="768" y="925"/>
                    </a:cubicBezTo>
                    <a:cubicBezTo>
                      <a:pt x="764" y="926"/>
                      <a:pt x="766" y="945"/>
                      <a:pt x="765" y="956"/>
                    </a:cubicBezTo>
                    <a:cubicBezTo>
                      <a:pt x="765" y="959"/>
                      <a:pt x="765" y="962"/>
                      <a:pt x="765" y="965"/>
                    </a:cubicBezTo>
                    <a:cubicBezTo>
                      <a:pt x="765" y="1005"/>
                      <a:pt x="765" y="1005"/>
                      <a:pt x="804" y="1002"/>
                    </a:cubicBezTo>
                    <a:cubicBezTo>
                      <a:pt x="805" y="1002"/>
                      <a:pt x="805" y="1002"/>
                      <a:pt x="806" y="1002"/>
                    </a:cubicBezTo>
                    <a:cubicBezTo>
                      <a:pt x="809" y="999"/>
                      <a:pt x="815" y="996"/>
                      <a:pt x="815" y="992"/>
                    </a:cubicBezTo>
                    <a:cubicBezTo>
                      <a:pt x="816" y="982"/>
                      <a:pt x="816" y="972"/>
                      <a:pt x="816" y="962"/>
                    </a:cubicBezTo>
                    <a:close/>
                    <a:moveTo>
                      <a:pt x="292" y="144"/>
                    </a:moveTo>
                    <a:cubicBezTo>
                      <a:pt x="307" y="144"/>
                      <a:pt x="321" y="145"/>
                      <a:pt x="334" y="144"/>
                    </a:cubicBezTo>
                    <a:cubicBezTo>
                      <a:pt x="337" y="144"/>
                      <a:pt x="341" y="138"/>
                      <a:pt x="341" y="134"/>
                    </a:cubicBezTo>
                    <a:cubicBezTo>
                      <a:pt x="342" y="123"/>
                      <a:pt x="342" y="111"/>
                      <a:pt x="342" y="100"/>
                    </a:cubicBezTo>
                    <a:cubicBezTo>
                      <a:pt x="342" y="62"/>
                      <a:pt x="342" y="62"/>
                      <a:pt x="304" y="64"/>
                    </a:cubicBezTo>
                    <a:cubicBezTo>
                      <a:pt x="302" y="64"/>
                      <a:pt x="300" y="63"/>
                      <a:pt x="298" y="64"/>
                    </a:cubicBezTo>
                    <a:cubicBezTo>
                      <a:pt x="296" y="66"/>
                      <a:pt x="292" y="69"/>
                      <a:pt x="292" y="71"/>
                    </a:cubicBezTo>
                    <a:cubicBezTo>
                      <a:pt x="292" y="95"/>
                      <a:pt x="292" y="119"/>
                      <a:pt x="292" y="144"/>
                    </a:cubicBezTo>
                    <a:close/>
                    <a:moveTo>
                      <a:pt x="1057" y="962"/>
                    </a:moveTo>
                    <a:cubicBezTo>
                      <a:pt x="1057" y="920"/>
                      <a:pt x="1057" y="920"/>
                      <a:pt x="1018" y="922"/>
                    </a:cubicBezTo>
                    <a:cubicBezTo>
                      <a:pt x="1017" y="922"/>
                      <a:pt x="1016" y="921"/>
                      <a:pt x="1015" y="922"/>
                    </a:cubicBezTo>
                    <a:cubicBezTo>
                      <a:pt x="1012" y="924"/>
                      <a:pt x="1007" y="927"/>
                      <a:pt x="1007" y="930"/>
                    </a:cubicBezTo>
                    <a:cubicBezTo>
                      <a:pt x="1007" y="951"/>
                      <a:pt x="1007" y="972"/>
                      <a:pt x="1007" y="993"/>
                    </a:cubicBezTo>
                    <a:cubicBezTo>
                      <a:pt x="1008" y="996"/>
                      <a:pt x="1013" y="1001"/>
                      <a:pt x="1017" y="1002"/>
                    </a:cubicBezTo>
                    <a:cubicBezTo>
                      <a:pt x="1057" y="1006"/>
                      <a:pt x="1057" y="1005"/>
                      <a:pt x="1057" y="966"/>
                    </a:cubicBezTo>
                    <a:cubicBezTo>
                      <a:pt x="1057" y="964"/>
                      <a:pt x="1057" y="963"/>
                      <a:pt x="1057" y="962"/>
                    </a:cubicBezTo>
                    <a:close/>
                    <a:moveTo>
                      <a:pt x="373" y="144"/>
                    </a:moveTo>
                    <a:cubicBezTo>
                      <a:pt x="387" y="144"/>
                      <a:pt x="400" y="145"/>
                      <a:pt x="413" y="144"/>
                    </a:cubicBezTo>
                    <a:cubicBezTo>
                      <a:pt x="416" y="144"/>
                      <a:pt x="422" y="138"/>
                      <a:pt x="422" y="135"/>
                    </a:cubicBezTo>
                    <a:cubicBezTo>
                      <a:pt x="422" y="114"/>
                      <a:pt x="422" y="94"/>
                      <a:pt x="422" y="73"/>
                    </a:cubicBezTo>
                    <a:cubicBezTo>
                      <a:pt x="422" y="70"/>
                      <a:pt x="418" y="65"/>
                      <a:pt x="415" y="64"/>
                    </a:cubicBezTo>
                    <a:cubicBezTo>
                      <a:pt x="401" y="64"/>
                      <a:pt x="387" y="64"/>
                      <a:pt x="373" y="64"/>
                    </a:cubicBezTo>
                    <a:cubicBezTo>
                      <a:pt x="373" y="92"/>
                      <a:pt x="373" y="117"/>
                      <a:pt x="373" y="144"/>
                    </a:cubicBezTo>
                    <a:close/>
                    <a:moveTo>
                      <a:pt x="685" y="716"/>
                    </a:moveTo>
                    <a:cubicBezTo>
                      <a:pt x="685" y="761"/>
                      <a:pt x="685" y="761"/>
                      <a:pt x="724" y="758"/>
                    </a:cubicBezTo>
                    <a:cubicBezTo>
                      <a:pt x="724" y="758"/>
                      <a:pt x="725" y="758"/>
                      <a:pt x="725" y="758"/>
                    </a:cubicBezTo>
                    <a:cubicBezTo>
                      <a:pt x="729" y="754"/>
                      <a:pt x="734" y="751"/>
                      <a:pt x="735" y="747"/>
                    </a:cubicBezTo>
                    <a:cubicBezTo>
                      <a:pt x="736" y="727"/>
                      <a:pt x="735" y="707"/>
                      <a:pt x="735" y="686"/>
                    </a:cubicBezTo>
                    <a:cubicBezTo>
                      <a:pt x="735" y="683"/>
                      <a:pt x="729" y="678"/>
                      <a:pt x="726" y="677"/>
                    </a:cubicBezTo>
                    <a:cubicBezTo>
                      <a:pt x="687" y="671"/>
                      <a:pt x="685" y="673"/>
                      <a:pt x="685" y="712"/>
                    </a:cubicBezTo>
                    <a:cubicBezTo>
                      <a:pt x="685" y="713"/>
                      <a:pt x="685" y="715"/>
                      <a:pt x="685" y="716"/>
                    </a:cubicBezTo>
                    <a:close/>
                    <a:moveTo>
                      <a:pt x="1007" y="354"/>
                    </a:moveTo>
                    <a:cubicBezTo>
                      <a:pt x="1008" y="400"/>
                      <a:pt x="998" y="390"/>
                      <a:pt x="1046" y="391"/>
                    </a:cubicBezTo>
                    <a:cubicBezTo>
                      <a:pt x="1054" y="391"/>
                      <a:pt x="1057" y="388"/>
                      <a:pt x="1057" y="381"/>
                    </a:cubicBezTo>
                    <a:cubicBezTo>
                      <a:pt x="1057" y="360"/>
                      <a:pt x="1057" y="340"/>
                      <a:pt x="1057" y="320"/>
                    </a:cubicBezTo>
                    <a:cubicBezTo>
                      <a:pt x="1056" y="316"/>
                      <a:pt x="1052" y="311"/>
                      <a:pt x="1049" y="311"/>
                    </a:cubicBezTo>
                    <a:cubicBezTo>
                      <a:pt x="1013" y="304"/>
                      <a:pt x="1007" y="308"/>
                      <a:pt x="1007" y="344"/>
                    </a:cubicBezTo>
                    <a:cubicBezTo>
                      <a:pt x="1007" y="347"/>
                      <a:pt x="1007" y="349"/>
                      <a:pt x="1007" y="354"/>
                    </a:cubicBezTo>
                    <a:close/>
                    <a:moveTo>
                      <a:pt x="816" y="351"/>
                    </a:moveTo>
                    <a:cubicBezTo>
                      <a:pt x="816" y="351"/>
                      <a:pt x="816" y="351"/>
                      <a:pt x="816" y="351"/>
                    </a:cubicBezTo>
                    <a:cubicBezTo>
                      <a:pt x="816" y="341"/>
                      <a:pt x="815" y="331"/>
                      <a:pt x="816" y="321"/>
                    </a:cubicBezTo>
                    <a:cubicBezTo>
                      <a:pt x="816" y="314"/>
                      <a:pt x="814" y="310"/>
                      <a:pt x="806" y="310"/>
                    </a:cubicBezTo>
                    <a:cubicBezTo>
                      <a:pt x="796" y="310"/>
                      <a:pt x="785" y="310"/>
                      <a:pt x="774" y="311"/>
                    </a:cubicBezTo>
                    <a:cubicBezTo>
                      <a:pt x="771" y="311"/>
                      <a:pt x="766" y="316"/>
                      <a:pt x="766" y="320"/>
                    </a:cubicBezTo>
                    <a:cubicBezTo>
                      <a:pt x="765" y="340"/>
                      <a:pt x="765" y="361"/>
                      <a:pt x="766" y="382"/>
                    </a:cubicBezTo>
                    <a:cubicBezTo>
                      <a:pt x="766" y="385"/>
                      <a:pt x="770" y="390"/>
                      <a:pt x="772" y="391"/>
                    </a:cubicBezTo>
                    <a:cubicBezTo>
                      <a:pt x="786" y="391"/>
                      <a:pt x="800" y="392"/>
                      <a:pt x="813" y="388"/>
                    </a:cubicBezTo>
                    <a:cubicBezTo>
                      <a:pt x="817" y="386"/>
                      <a:pt x="815" y="369"/>
                      <a:pt x="816" y="358"/>
                    </a:cubicBezTo>
                    <a:cubicBezTo>
                      <a:pt x="816" y="356"/>
                      <a:pt x="816" y="353"/>
                      <a:pt x="816" y="351"/>
                    </a:cubicBezTo>
                    <a:close/>
                    <a:moveTo>
                      <a:pt x="293" y="389"/>
                    </a:moveTo>
                    <a:cubicBezTo>
                      <a:pt x="307" y="389"/>
                      <a:pt x="321" y="390"/>
                      <a:pt x="335" y="389"/>
                    </a:cubicBezTo>
                    <a:cubicBezTo>
                      <a:pt x="337" y="388"/>
                      <a:pt x="341" y="382"/>
                      <a:pt x="341" y="379"/>
                    </a:cubicBezTo>
                    <a:cubicBezTo>
                      <a:pt x="342" y="359"/>
                      <a:pt x="342" y="338"/>
                      <a:pt x="341" y="318"/>
                    </a:cubicBezTo>
                    <a:cubicBezTo>
                      <a:pt x="341" y="315"/>
                      <a:pt x="337" y="309"/>
                      <a:pt x="334" y="309"/>
                    </a:cubicBezTo>
                    <a:cubicBezTo>
                      <a:pt x="321" y="308"/>
                      <a:pt x="307" y="309"/>
                      <a:pt x="293" y="309"/>
                    </a:cubicBezTo>
                    <a:cubicBezTo>
                      <a:pt x="293" y="336"/>
                      <a:pt x="293" y="362"/>
                      <a:pt x="293" y="389"/>
                    </a:cubicBezTo>
                    <a:close/>
                    <a:moveTo>
                      <a:pt x="1007" y="595"/>
                    </a:moveTo>
                    <a:cubicBezTo>
                      <a:pt x="1007" y="595"/>
                      <a:pt x="1007" y="595"/>
                      <a:pt x="1007" y="595"/>
                    </a:cubicBezTo>
                    <a:cubicBezTo>
                      <a:pt x="1007" y="597"/>
                      <a:pt x="1007" y="598"/>
                      <a:pt x="1007" y="600"/>
                    </a:cubicBezTo>
                    <a:cubicBezTo>
                      <a:pt x="1007" y="637"/>
                      <a:pt x="1007" y="636"/>
                      <a:pt x="1044" y="636"/>
                    </a:cubicBezTo>
                    <a:cubicBezTo>
                      <a:pt x="1055" y="636"/>
                      <a:pt x="1058" y="632"/>
                      <a:pt x="1057" y="622"/>
                    </a:cubicBezTo>
                    <a:cubicBezTo>
                      <a:pt x="1056" y="611"/>
                      <a:pt x="1057" y="601"/>
                      <a:pt x="1057" y="590"/>
                    </a:cubicBezTo>
                    <a:cubicBezTo>
                      <a:pt x="1057" y="554"/>
                      <a:pt x="1057" y="555"/>
                      <a:pt x="1021" y="555"/>
                    </a:cubicBezTo>
                    <a:cubicBezTo>
                      <a:pt x="1011" y="554"/>
                      <a:pt x="1006" y="557"/>
                      <a:pt x="1007" y="568"/>
                    </a:cubicBezTo>
                    <a:cubicBezTo>
                      <a:pt x="1008" y="577"/>
                      <a:pt x="1007" y="586"/>
                      <a:pt x="1007" y="595"/>
                    </a:cubicBezTo>
                    <a:close/>
                    <a:moveTo>
                      <a:pt x="373" y="266"/>
                    </a:moveTo>
                    <a:cubicBezTo>
                      <a:pt x="387" y="266"/>
                      <a:pt x="400" y="267"/>
                      <a:pt x="413" y="266"/>
                    </a:cubicBezTo>
                    <a:cubicBezTo>
                      <a:pt x="416" y="266"/>
                      <a:pt x="421" y="260"/>
                      <a:pt x="422" y="257"/>
                    </a:cubicBezTo>
                    <a:cubicBezTo>
                      <a:pt x="422" y="236"/>
                      <a:pt x="422" y="216"/>
                      <a:pt x="422" y="195"/>
                    </a:cubicBezTo>
                    <a:cubicBezTo>
                      <a:pt x="422" y="192"/>
                      <a:pt x="417" y="186"/>
                      <a:pt x="414" y="186"/>
                    </a:cubicBezTo>
                    <a:cubicBezTo>
                      <a:pt x="401" y="185"/>
                      <a:pt x="387" y="186"/>
                      <a:pt x="373" y="186"/>
                    </a:cubicBezTo>
                    <a:cubicBezTo>
                      <a:pt x="373" y="213"/>
                      <a:pt x="373" y="239"/>
                      <a:pt x="373" y="266"/>
                    </a:cubicBezTo>
                    <a:close/>
                    <a:moveTo>
                      <a:pt x="261" y="105"/>
                    </a:moveTo>
                    <a:cubicBezTo>
                      <a:pt x="261" y="103"/>
                      <a:pt x="261" y="101"/>
                      <a:pt x="261" y="100"/>
                    </a:cubicBezTo>
                    <a:cubicBezTo>
                      <a:pt x="261" y="60"/>
                      <a:pt x="261" y="60"/>
                      <a:pt x="221" y="64"/>
                    </a:cubicBezTo>
                    <a:cubicBezTo>
                      <a:pt x="218" y="64"/>
                      <a:pt x="212" y="70"/>
                      <a:pt x="212" y="73"/>
                    </a:cubicBezTo>
                    <a:cubicBezTo>
                      <a:pt x="211" y="94"/>
                      <a:pt x="211" y="115"/>
                      <a:pt x="212" y="136"/>
                    </a:cubicBezTo>
                    <a:cubicBezTo>
                      <a:pt x="212" y="139"/>
                      <a:pt x="217" y="144"/>
                      <a:pt x="221" y="144"/>
                    </a:cubicBezTo>
                    <a:cubicBezTo>
                      <a:pt x="261" y="149"/>
                      <a:pt x="261" y="148"/>
                      <a:pt x="261" y="108"/>
                    </a:cubicBezTo>
                    <a:cubicBezTo>
                      <a:pt x="261" y="107"/>
                      <a:pt x="261" y="106"/>
                      <a:pt x="261" y="105"/>
                    </a:cubicBezTo>
                    <a:close/>
                    <a:moveTo>
                      <a:pt x="293" y="186"/>
                    </a:moveTo>
                    <a:cubicBezTo>
                      <a:pt x="293" y="213"/>
                      <a:pt x="293" y="239"/>
                      <a:pt x="293" y="266"/>
                    </a:cubicBezTo>
                    <a:cubicBezTo>
                      <a:pt x="307" y="266"/>
                      <a:pt x="319" y="266"/>
                      <a:pt x="332" y="266"/>
                    </a:cubicBezTo>
                    <a:cubicBezTo>
                      <a:pt x="338" y="266"/>
                      <a:pt x="342" y="264"/>
                      <a:pt x="342" y="257"/>
                    </a:cubicBezTo>
                    <a:cubicBezTo>
                      <a:pt x="341" y="236"/>
                      <a:pt x="342" y="216"/>
                      <a:pt x="341" y="196"/>
                    </a:cubicBezTo>
                    <a:cubicBezTo>
                      <a:pt x="341" y="192"/>
                      <a:pt x="336" y="186"/>
                      <a:pt x="333" y="186"/>
                    </a:cubicBezTo>
                    <a:cubicBezTo>
                      <a:pt x="320" y="185"/>
                      <a:pt x="307" y="186"/>
                      <a:pt x="293" y="186"/>
                    </a:cubicBezTo>
                    <a:close/>
                    <a:moveTo>
                      <a:pt x="211" y="675"/>
                    </a:moveTo>
                    <a:cubicBezTo>
                      <a:pt x="211" y="691"/>
                      <a:pt x="211" y="705"/>
                      <a:pt x="211" y="720"/>
                    </a:cubicBezTo>
                    <a:cubicBezTo>
                      <a:pt x="211" y="759"/>
                      <a:pt x="211" y="759"/>
                      <a:pt x="250" y="756"/>
                    </a:cubicBezTo>
                    <a:cubicBezTo>
                      <a:pt x="258" y="755"/>
                      <a:pt x="261" y="753"/>
                      <a:pt x="261" y="745"/>
                    </a:cubicBezTo>
                    <a:cubicBezTo>
                      <a:pt x="261" y="725"/>
                      <a:pt x="261" y="705"/>
                      <a:pt x="260" y="684"/>
                    </a:cubicBezTo>
                    <a:cubicBezTo>
                      <a:pt x="260" y="681"/>
                      <a:pt x="256" y="676"/>
                      <a:pt x="253" y="675"/>
                    </a:cubicBezTo>
                    <a:cubicBezTo>
                      <a:pt x="240" y="675"/>
                      <a:pt x="226" y="675"/>
                      <a:pt x="211" y="675"/>
                    </a:cubicBezTo>
                    <a:close/>
                    <a:moveTo>
                      <a:pt x="735" y="962"/>
                    </a:moveTo>
                    <a:cubicBezTo>
                      <a:pt x="735" y="920"/>
                      <a:pt x="735" y="920"/>
                      <a:pt x="696" y="922"/>
                    </a:cubicBezTo>
                    <a:cubicBezTo>
                      <a:pt x="696" y="922"/>
                      <a:pt x="695" y="922"/>
                      <a:pt x="695" y="922"/>
                    </a:cubicBezTo>
                    <a:cubicBezTo>
                      <a:pt x="688" y="921"/>
                      <a:pt x="685" y="924"/>
                      <a:pt x="685" y="931"/>
                    </a:cubicBezTo>
                    <a:cubicBezTo>
                      <a:pt x="685" y="943"/>
                      <a:pt x="685" y="954"/>
                      <a:pt x="685" y="966"/>
                    </a:cubicBezTo>
                    <a:cubicBezTo>
                      <a:pt x="685" y="1003"/>
                      <a:pt x="685" y="1003"/>
                      <a:pt x="722" y="1002"/>
                    </a:cubicBezTo>
                    <a:cubicBezTo>
                      <a:pt x="723" y="1002"/>
                      <a:pt x="725" y="1003"/>
                      <a:pt x="725" y="1002"/>
                    </a:cubicBezTo>
                    <a:cubicBezTo>
                      <a:pt x="729" y="999"/>
                      <a:pt x="734" y="996"/>
                      <a:pt x="735" y="992"/>
                    </a:cubicBezTo>
                    <a:cubicBezTo>
                      <a:pt x="736" y="982"/>
                      <a:pt x="735" y="972"/>
                      <a:pt x="735" y="962"/>
                    </a:cubicBezTo>
                    <a:close/>
                    <a:moveTo>
                      <a:pt x="261" y="266"/>
                    </a:moveTo>
                    <a:cubicBezTo>
                      <a:pt x="261" y="251"/>
                      <a:pt x="261" y="237"/>
                      <a:pt x="261" y="222"/>
                    </a:cubicBezTo>
                    <a:cubicBezTo>
                      <a:pt x="261" y="183"/>
                      <a:pt x="261" y="182"/>
                      <a:pt x="221" y="186"/>
                    </a:cubicBezTo>
                    <a:cubicBezTo>
                      <a:pt x="218" y="186"/>
                      <a:pt x="212" y="192"/>
                      <a:pt x="211" y="195"/>
                    </a:cubicBezTo>
                    <a:cubicBezTo>
                      <a:pt x="211" y="216"/>
                      <a:pt x="211" y="237"/>
                      <a:pt x="211" y="257"/>
                    </a:cubicBezTo>
                    <a:cubicBezTo>
                      <a:pt x="211" y="260"/>
                      <a:pt x="216" y="266"/>
                      <a:pt x="219" y="266"/>
                    </a:cubicBezTo>
                    <a:cubicBezTo>
                      <a:pt x="232" y="267"/>
                      <a:pt x="245" y="266"/>
                      <a:pt x="261" y="266"/>
                    </a:cubicBezTo>
                    <a:close/>
                    <a:moveTo>
                      <a:pt x="373" y="756"/>
                    </a:moveTo>
                    <a:cubicBezTo>
                      <a:pt x="387" y="756"/>
                      <a:pt x="401" y="756"/>
                      <a:pt x="414" y="755"/>
                    </a:cubicBezTo>
                    <a:cubicBezTo>
                      <a:pt x="417" y="755"/>
                      <a:pt x="422" y="749"/>
                      <a:pt x="422" y="745"/>
                    </a:cubicBezTo>
                    <a:cubicBezTo>
                      <a:pt x="422" y="725"/>
                      <a:pt x="422" y="705"/>
                      <a:pt x="422" y="685"/>
                    </a:cubicBezTo>
                    <a:cubicBezTo>
                      <a:pt x="422" y="681"/>
                      <a:pt x="418" y="676"/>
                      <a:pt x="416" y="676"/>
                    </a:cubicBezTo>
                    <a:cubicBezTo>
                      <a:pt x="402" y="675"/>
                      <a:pt x="387" y="675"/>
                      <a:pt x="373" y="675"/>
                    </a:cubicBezTo>
                    <a:cubicBezTo>
                      <a:pt x="373" y="703"/>
                      <a:pt x="373" y="728"/>
                      <a:pt x="373" y="756"/>
                    </a:cubicBezTo>
                    <a:close/>
                    <a:moveTo>
                      <a:pt x="211" y="349"/>
                    </a:moveTo>
                    <a:cubicBezTo>
                      <a:pt x="211" y="391"/>
                      <a:pt x="211" y="391"/>
                      <a:pt x="250" y="389"/>
                    </a:cubicBezTo>
                    <a:cubicBezTo>
                      <a:pt x="250" y="389"/>
                      <a:pt x="251" y="389"/>
                      <a:pt x="251" y="389"/>
                    </a:cubicBezTo>
                    <a:cubicBezTo>
                      <a:pt x="254" y="386"/>
                      <a:pt x="260" y="383"/>
                      <a:pt x="260" y="379"/>
                    </a:cubicBezTo>
                    <a:cubicBezTo>
                      <a:pt x="262" y="368"/>
                      <a:pt x="261" y="357"/>
                      <a:pt x="261" y="346"/>
                    </a:cubicBezTo>
                    <a:cubicBezTo>
                      <a:pt x="261" y="306"/>
                      <a:pt x="261" y="306"/>
                      <a:pt x="221" y="308"/>
                    </a:cubicBezTo>
                    <a:cubicBezTo>
                      <a:pt x="214" y="309"/>
                      <a:pt x="211" y="311"/>
                      <a:pt x="211" y="318"/>
                    </a:cubicBezTo>
                    <a:cubicBezTo>
                      <a:pt x="211" y="328"/>
                      <a:pt x="211" y="338"/>
                      <a:pt x="211" y="349"/>
                    </a:cubicBezTo>
                    <a:close/>
                    <a:moveTo>
                      <a:pt x="735" y="350"/>
                    </a:moveTo>
                    <a:cubicBezTo>
                      <a:pt x="735" y="308"/>
                      <a:pt x="735" y="308"/>
                      <a:pt x="696" y="310"/>
                    </a:cubicBezTo>
                    <a:cubicBezTo>
                      <a:pt x="695" y="310"/>
                      <a:pt x="695" y="310"/>
                      <a:pt x="694" y="310"/>
                    </a:cubicBezTo>
                    <a:cubicBezTo>
                      <a:pt x="691" y="313"/>
                      <a:pt x="686" y="316"/>
                      <a:pt x="685" y="319"/>
                    </a:cubicBezTo>
                    <a:cubicBezTo>
                      <a:pt x="685" y="340"/>
                      <a:pt x="685" y="361"/>
                      <a:pt x="685" y="382"/>
                    </a:cubicBezTo>
                    <a:cubicBezTo>
                      <a:pt x="685" y="385"/>
                      <a:pt x="691" y="390"/>
                      <a:pt x="694" y="391"/>
                    </a:cubicBezTo>
                    <a:cubicBezTo>
                      <a:pt x="734" y="396"/>
                      <a:pt x="736" y="395"/>
                      <a:pt x="735" y="356"/>
                    </a:cubicBezTo>
                    <a:cubicBezTo>
                      <a:pt x="735" y="354"/>
                      <a:pt x="735" y="352"/>
                      <a:pt x="735" y="350"/>
                    </a:cubicBezTo>
                    <a:close/>
                    <a:moveTo>
                      <a:pt x="292" y="678"/>
                    </a:moveTo>
                    <a:cubicBezTo>
                      <a:pt x="292" y="700"/>
                      <a:pt x="291" y="724"/>
                      <a:pt x="292" y="747"/>
                    </a:cubicBezTo>
                    <a:cubicBezTo>
                      <a:pt x="292" y="750"/>
                      <a:pt x="297" y="755"/>
                      <a:pt x="300" y="755"/>
                    </a:cubicBezTo>
                    <a:cubicBezTo>
                      <a:pt x="339" y="761"/>
                      <a:pt x="342" y="759"/>
                      <a:pt x="342" y="720"/>
                    </a:cubicBezTo>
                    <a:cubicBezTo>
                      <a:pt x="342" y="719"/>
                      <a:pt x="342" y="718"/>
                      <a:pt x="342" y="716"/>
                    </a:cubicBezTo>
                    <a:cubicBezTo>
                      <a:pt x="342" y="670"/>
                      <a:pt x="342" y="670"/>
                      <a:pt x="295" y="676"/>
                    </a:cubicBezTo>
                    <a:cubicBezTo>
                      <a:pt x="295" y="676"/>
                      <a:pt x="294" y="676"/>
                      <a:pt x="292" y="678"/>
                    </a:cubicBezTo>
                    <a:close/>
                    <a:moveTo>
                      <a:pt x="452" y="226"/>
                    </a:moveTo>
                    <a:cubicBezTo>
                      <a:pt x="452" y="269"/>
                      <a:pt x="452" y="269"/>
                      <a:pt x="492" y="266"/>
                    </a:cubicBezTo>
                    <a:cubicBezTo>
                      <a:pt x="493" y="266"/>
                      <a:pt x="493" y="266"/>
                      <a:pt x="494" y="266"/>
                    </a:cubicBezTo>
                    <a:cubicBezTo>
                      <a:pt x="497" y="263"/>
                      <a:pt x="502" y="260"/>
                      <a:pt x="502" y="257"/>
                    </a:cubicBezTo>
                    <a:cubicBezTo>
                      <a:pt x="503" y="246"/>
                      <a:pt x="503" y="234"/>
                      <a:pt x="503" y="223"/>
                    </a:cubicBezTo>
                    <a:cubicBezTo>
                      <a:pt x="503" y="183"/>
                      <a:pt x="503" y="183"/>
                      <a:pt x="463" y="185"/>
                    </a:cubicBezTo>
                    <a:cubicBezTo>
                      <a:pt x="455" y="186"/>
                      <a:pt x="452" y="189"/>
                      <a:pt x="452" y="197"/>
                    </a:cubicBezTo>
                    <a:cubicBezTo>
                      <a:pt x="452" y="207"/>
                      <a:pt x="452" y="216"/>
                      <a:pt x="452" y="226"/>
                    </a:cubicBezTo>
                    <a:close/>
                    <a:moveTo>
                      <a:pt x="452" y="715"/>
                    </a:moveTo>
                    <a:cubicBezTo>
                      <a:pt x="452" y="758"/>
                      <a:pt x="452" y="758"/>
                      <a:pt x="491" y="756"/>
                    </a:cubicBezTo>
                    <a:cubicBezTo>
                      <a:pt x="492" y="756"/>
                      <a:pt x="493" y="756"/>
                      <a:pt x="494" y="756"/>
                    </a:cubicBezTo>
                    <a:cubicBezTo>
                      <a:pt x="497" y="753"/>
                      <a:pt x="502" y="749"/>
                      <a:pt x="502" y="746"/>
                    </a:cubicBezTo>
                    <a:cubicBezTo>
                      <a:pt x="503" y="725"/>
                      <a:pt x="503" y="704"/>
                      <a:pt x="502" y="684"/>
                    </a:cubicBezTo>
                    <a:cubicBezTo>
                      <a:pt x="502" y="681"/>
                      <a:pt x="498" y="676"/>
                      <a:pt x="496" y="675"/>
                    </a:cubicBezTo>
                    <a:cubicBezTo>
                      <a:pt x="482" y="675"/>
                      <a:pt x="467" y="673"/>
                      <a:pt x="455" y="678"/>
                    </a:cubicBezTo>
                    <a:cubicBezTo>
                      <a:pt x="451" y="680"/>
                      <a:pt x="453" y="698"/>
                      <a:pt x="452" y="709"/>
                    </a:cubicBezTo>
                    <a:cubicBezTo>
                      <a:pt x="452" y="711"/>
                      <a:pt x="452" y="713"/>
                      <a:pt x="452" y="7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63" name="Freeform 35"/>
              <p:cNvSpPr>
                <a:spLocks/>
              </p:cNvSpPr>
              <p:nvPr/>
            </p:nvSpPr>
            <p:spPr bwMode="auto">
              <a:xfrm>
                <a:off x="4765264" y="4301142"/>
                <a:ext cx="1160845" cy="83876"/>
              </a:xfrm>
              <a:custGeom>
                <a:avLst/>
                <a:gdLst>
                  <a:gd name="T0" fmla="*/ 404 w 409"/>
                  <a:gd name="T1" fmla="*/ 30 h 30"/>
                  <a:gd name="T2" fmla="*/ 1 w 409"/>
                  <a:gd name="T3" fmla="*/ 30 h 30"/>
                  <a:gd name="T4" fmla="*/ 2 w 409"/>
                  <a:gd name="T5" fmla="*/ 4 h 30"/>
                  <a:gd name="T6" fmla="*/ 14 w 409"/>
                  <a:gd name="T7" fmla="*/ 0 h 30"/>
                  <a:gd name="T8" fmla="*/ 151 w 409"/>
                  <a:gd name="T9" fmla="*/ 0 h 30"/>
                  <a:gd name="T10" fmla="*/ 380 w 409"/>
                  <a:gd name="T11" fmla="*/ 0 h 30"/>
                  <a:gd name="T12" fmla="*/ 404 w 409"/>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09" h="30">
                    <a:moveTo>
                      <a:pt x="404" y="30"/>
                    </a:moveTo>
                    <a:cubicBezTo>
                      <a:pt x="270" y="30"/>
                      <a:pt x="137" y="30"/>
                      <a:pt x="1" y="30"/>
                    </a:cubicBezTo>
                    <a:cubicBezTo>
                      <a:pt x="1" y="22"/>
                      <a:pt x="0" y="13"/>
                      <a:pt x="2" y="4"/>
                    </a:cubicBezTo>
                    <a:cubicBezTo>
                      <a:pt x="2" y="2"/>
                      <a:pt x="10" y="0"/>
                      <a:pt x="14" y="0"/>
                    </a:cubicBezTo>
                    <a:cubicBezTo>
                      <a:pt x="60" y="0"/>
                      <a:pt x="105" y="0"/>
                      <a:pt x="151" y="0"/>
                    </a:cubicBezTo>
                    <a:cubicBezTo>
                      <a:pt x="227" y="0"/>
                      <a:pt x="304" y="0"/>
                      <a:pt x="380" y="0"/>
                    </a:cubicBezTo>
                    <a:cubicBezTo>
                      <a:pt x="409" y="0"/>
                      <a:pt x="409" y="0"/>
                      <a:pt x="40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64" name="Freeform 36"/>
              <p:cNvSpPr>
                <a:spLocks/>
              </p:cNvSpPr>
              <p:nvPr/>
            </p:nvSpPr>
            <p:spPr bwMode="auto">
              <a:xfrm>
                <a:off x="3419892" y="3599938"/>
                <a:ext cx="1160845" cy="83876"/>
              </a:xfrm>
              <a:custGeom>
                <a:avLst/>
                <a:gdLst>
                  <a:gd name="T0" fmla="*/ 404 w 410"/>
                  <a:gd name="T1" fmla="*/ 30 h 30"/>
                  <a:gd name="T2" fmla="*/ 2 w 410"/>
                  <a:gd name="T3" fmla="*/ 30 h 30"/>
                  <a:gd name="T4" fmla="*/ 1 w 410"/>
                  <a:gd name="T5" fmla="*/ 15 h 30"/>
                  <a:gd name="T6" fmla="*/ 16 w 410"/>
                  <a:gd name="T7" fmla="*/ 0 h 30"/>
                  <a:gd name="T8" fmla="*/ 139 w 410"/>
                  <a:gd name="T9" fmla="*/ 0 h 30"/>
                  <a:gd name="T10" fmla="*/ 382 w 410"/>
                  <a:gd name="T11" fmla="*/ 0 h 30"/>
                  <a:gd name="T12" fmla="*/ 404 w 41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10" h="30">
                    <a:moveTo>
                      <a:pt x="404" y="30"/>
                    </a:moveTo>
                    <a:cubicBezTo>
                      <a:pt x="271" y="30"/>
                      <a:pt x="137" y="30"/>
                      <a:pt x="2" y="30"/>
                    </a:cubicBezTo>
                    <a:cubicBezTo>
                      <a:pt x="2" y="25"/>
                      <a:pt x="2" y="20"/>
                      <a:pt x="1" y="15"/>
                    </a:cubicBezTo>
                    <a:cubicBezTo>
                      <a:pt x="0" y="4"/>
                      <a:pt x="4" y="0"/>
                      <a:pt x="16" y="0"/>
                    </a:cubicBezTo>
                    <a:cubicBezTo>
                      <a:pt x="57" y="0"/>
                      <a:pt x="98" y="0"/>
                      <a:pt x="139" y="0"/>
                    </a:cubicBezTo>
                    <a:cubicBezTo>
                      <a:pt x="220" y="0"/>
                      <a:pt x="301" y="0"/>
                      <a:pt x="382" y="0"/>
                    </a:cubicBezTo>
                    <a:cubicBezTo>
                      <a:pt x="409" y="0"/>
                      <a:pt x="410" y="1"/>
                      <a:pt x="40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65" name="Freeform 37"/>
              <p:cNvSpPr>
                <a:spLocks/>
              </p:cNvSpPr>
              <p:nvPr/>
            </p:nvSpPr>
            <p:spPr bwMode="auto">
              <a:xfrm>
                <a:off x="4849140" y="4166940"/>
                <a:ext cx="989738" cy="83876"/>
              </a:xfrm>
              <a:custGeom>
                <a:avLst/>
                <a:gdLst>
                  <a:gd name="T0" fmla="*/ 345 w 349"/>
                  <a:gd name="T1" fmla="*/ 30 h 30"/>
                  <a:gd name="T2" fmla="*/ 4 w 349"/>
                  <a:gd name="T3" fmla="*/ 30 h 30"/>
                  <a:gd name="T4" fmla="*/ 2 w 349"/>
                  <a:gd name="T5" fmla="*/ 27 h 30"/>
                  <a:gd name="T6" fmla="*/ 26 w 349"/>
                  <a:gd name="T7" fmla="*/ 0 h 30"/>
                  <a:gd name="T8" fmla="*/ 322 w 349"/>
                  <a:gd name="T9" fmla="*/ 0 h 30"/>
                  <a:gd name="T10" fmla="*/ 345 w 349"/>
                  <a:gd name="T11" fmla="*/ 30 h 30"/>
                </a:gdLst>
                <a:ahLst/>
                <a:cxnLst>
                  <a:cxn ang="0">
                    <a:pos x="T0" y="T1"/>
                  </a:cxn>
                  <a:cxn ang="0">
                    <a:pos x="T2" y="T3"/>
                  </a:cxn>
                  <a:cxn ang="0">
                    <a:pos x="T4" y="T5"/>
                  </a:cxn>
                  <a:cxn ang="0">
                    <a:pos x="T6" y="T7"/>
                  </a:cxn>
                  <a:cxn ang="0">
                    <a:pos x="T8" y="T9"/>
                  </a:cxn>
                  <a:cxn ang="0">
                    <a:pos x="T10" y="T11"/>
                  </a:cxn>
                </a:cxnLst>
                <a:rect l="0" t="0" r="r" b="b"/>
                <a:pathLst>
                  <a:path w="349" h="30">
                    <a:moveTo>
                      <a:pt x="345" y="30"/>
                    </a:moveTo>
                    <a:cubicBezTo>
                      <a:pt x="230" y="30"/>
                      <a:pt x="117" y="30"/>
                      <a:pt x="4" y="30"/>
                    </a:cubicBezTo>
                    <a:cubicBezTo>
                      <a:pt x="3" y="29"/>
                      <a:pt x="2" y="28"/>
                      <a:pt x="2" y="27"/>
                    </a:cubicBezTo>
                    <a:cubicBezTo>
                      <a:pt x="0" y="0"/>
                      <a:pt x="0" y="0"/>
                      <a:pt x="26" y="0"/>
                    </a:cubicBezTo>
                    <a:cubicBezTo>
                      <a:pt x="125" y="0"/>
                      <a:pt x="224" y="0"/>
                      <a:pt x="322" y="0"/>
                    </a:cubicBezTo>
                    <a:cubicBezTo>
                      <a:pt x="349" y="0"/>
                      <a:pt x="349" y="1"/>
                      <a:pt x="34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66" name="Freeform 38"/>
              <p:cNvSpPr>
                <a:spLocks/>
              </p:cNvSpPr>
              <p:nvPr/>
            </p:nvSpPr>
            <p:spPr bwMode="auto">
              <a:xfrm>
                <a:off x="3507123" y="3465736"/>
                <a:ext cx="979672" cy="87231"/>
              </a:xfrm>
              <a:custGeom>
                <a:avLst/>
                <a:gdLst>
                  <a:gd name="T0" fmla="*/ 172 w 346"/>
                  <a:gd name="T1" fmla="*/ 1 h 31"/>
                  <a:gd name="T2" fmla="*/ 331 w 346"/>
                  <a:gd name="T3" fmla="*/ 0 h 31"/>
                  <a:gd name="T4" fmla="*/ 345 w 346"/>
                  <a:gd name="T5" fmla="*/ 15 h 31"/>
                  <a:gd name="T6" fmla="*/ 330 w 346"/>
                  <a:gd name="T7" fmla="*/ 31 h 31"/>
                  <a:gd name="T8" fmla="*/ 14 w 346"/>
                  <a:gd name="T9" fmla="*/ 31 h 31"/>
                  <a:gd name="T10" fmla="*/ 0 w 346"/>
                  <a:gd name="T11" fmla="*/ 16 h 31"/>
                  <a:gd name="T12" fmla="*/ 14 w 346"/>
                  <a:gd name="T13" fmla="*/ 0 h 31"/>
                  <a:gd name="T14" fmla="*/ 172 w 346"/>
                  <a:gd name="T15" fmla="*/ 1 h 31"/>
                  <a:gd name="T16" fmla="*/ 172 w 346"/>
                  <a:gd name="T17"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31">
                    <a:moveTo>
                      <a:pt x="172" y="1"/>
                    </a:moveTo>
                    <a:cubicBezTo>
                      <a:pt x="225" y="1"/>
                      <a:pt x="278" y="1"/>
                      <a:pt x="331" y="0"/>
                    </a:cubicBezTo>
                    <a:cubicBezTo>
                      <a:pt x="342" y="0"/>
                      <a:pt x="346" y="4"/>
                      <a:pt x="345" y="15"/>
                    </a:cubicBezTo>
                    <a:cubicBezTo>
                      <a:pt x="345" y="27"/>
                      <a:pt x="343" y="31"/>
                      <a:pt x="330" y="31"/>
                    </a:cubicBezTo>
                    <a:cubicBezTo>
                      <a:pt x="225" y="31"/>
                      <a:pt x="119" y="31"/>
                      <a:pt x="14" y="31"/>
                    </a:cubicBezTo>
                    <a:cubicBezTo>
                      <a:pt x="2" y="31"/>
                      <a:pt x="0" y="27"/>
                      <a:pt x="0" y="16"/>
                    </a:cubicBezTo>
                    <a:cubicBezTo>
                      <a:pt x="0" y="6"/>
                      <a:pt x="1" y="0"/>
                      <a:pt x="14" y="0"/>
                    </a:cubicBezTo>
                    <a:cubicBezTo>
                      <a:pt x="67" y="1"/>
                      <a:pt x="120" y="1"/>
                      <a:pt x="172" y="1"/>
                    </a:cubicBezTo>
                    <a:cubicBezTo>
                      <a:pt x="172" y="1"/>
                      <a:pt x="172" y="1"/>
                      <a:pt x="17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67" name="Freeform 39"/>
              <p:cNvSpPr>
                <a:spLocks/>
              </p:cNvSpPr>
              <p:nvPr/>
            </p:nvSpPr>
            <p:spPr bwMode="auto">
              <a:xfrm>
                <a:off x="3597709" y="3334890"/>
                <a:ext cx="805210" cy="83876"/>
              </a:xfrm>
              <a:custGeom>
                <a:avLst/>
                <a:gdLst>
                  <a:gd name="T0" fmla="*/ 282 w 284"/>
                  <a:gd name="T1" fmla="*/ 30 h 30"/>
                  <a:gd name="T2" fmla="*/ 0 w 284"/>
                  <a:gd name="T3" fmla="*/ 30 h 30"/>
                  <a:gd name="T4" fmla="*/ 0 w 284"/>
                  <a:gd name="T5" fmla="*/ 1 h 30"/>
                  <a:gd name="T6" fmla="*/ 17 w 284"/>
                  <a:gd name="T7" fmla="*/ 0 h 30"/>
                  <a:gd name="T8" fmla="*/ 263 w 284"/>
                  <a:gd name="T9" fmla="*/ 0 h 30"/>
                  <a:gd name="T10" fmla="*/ 283 w 284"/>
                  <a:gd name="T11" fmla="*/ 21 h 30"/>
                  <a:gd name="T12" fmla="*/ 282 w 284"/>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84" h="30">
                    <a:moveTo>
                      <a:pt x="282" y="30"/>
                    </a:moveTo>
                    <a:cubicBezTo>
                      <a:pt x="188" y="30"/>
                      <a:pt x="94" y="30"/>
                      <a:pt x="0" y="30"/>
                    </a:cubicBezTo>
                    <a:cubicBezTo>
                      <a:pt x="0" y="20"/>
                      <a:pt x="0" y="11"/>
                      <a:pt x="0" y="1"/>
                    </a:cubicBezTo>
                    <a:cubicBezTo>
                      <a:pt x="6" y="0"/>
                      <a:pt x="11" y="0"/>
                      <a:pt x="17" y="0"/>
                    </a:cubicBezTo>
                    <a:cubicBezTo>
                      <a:pt x="99" y="0"/>
                      <a:pt x="181" y="0"/>
                      <a:pt x="263" y="0"/>
                    </a:cubicBezTo>
                    <a:cubicBezTo>
                      <a:pt x="284" y="0"/>
                      <a:pt x="284" y="0"/>
                      <a:pt x="283" y="21"/>
                    </a:cubicBezTo>
                    <a:cubicBezTo>
                      <a:pt x="283" y="24"/>
                      <a:pt x="283" y="26"/>
                      <a:pt x="28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68" name="Freeform 40"/>
              <p:cNvSpPr>
                <a:spLocks/>
              </p:cNvSpPr>
              <p:nvPr/>
            </p:nvSpPr>
            <p:spPr bwMode="auto">
              <a:xfrm>
                <a:off x="4943081" y="4039448"/>
                <a:ext cx="798500" cy="80521"/>
              </a:xfrm>
              <a:custGeom>
                <a:avLst/>
                <a:gdLst>
                  <a:gd name="T0" fmla="*/ 0 w 282"/>
                  <a:gd name="T1" fmla="*/ 28 h 28"/>
                  <a:gd name="T2" fmla="*/ 0 w 282"/>
                  <a:gd name="T3" fmla="*/ 0 h 28"/>
                  <a:gd name="T4" fmla="*/ 282 w 282"/>
                  <a:gd name="T5" fmla="*/ 0 h 28"/>
                  <a:gd name="T6" fmla="*/ 282 w 282"/>
                  <a:gd name="T7" fmla="*/ 28 h 28"/>
                  <a:gd name="T8" fmla="*/ 0 w 282"/>
                  <a:gd name="T9" fmla="*/ 28 h 28"/>
                </a:gdLst>
                <a:ahLst/>
                <a:cxnLst>
                  <a:cxn ang="0">
                    <a:pos x="T0" y="T1"/>
                  </a:cxn>
                  <a:cxn ang="0">
                    <a:pos x="T2" y="T3"/>
                  </a:cxn>
                  <a:cxn ang="0">
                    <a:pos x="T4" y="T5"/>
                  </a:cxn>
                  <a:cxn ang="0">
                    <a:pos x="T6" y="T7"/>
                  </a:cxn>
                  <a:cxn ang="0">
                    <a:pos x="T8" y="T9"/>
                  </a:cxn>
                </a:cxnLst>
                <a:rect l="0" t="0" r="r" b="b"/>
                <a:pathLst>
                  <a:path w="282" h="28">
                    <a:moveTo>
                      <a:pt x="0" y="28"/>
                    </a:moveTo>
                    <a:cubicBezTo>
                      <a:pt x="0" y="18"/>
                      <a:pt x="0" y="9"/>
                      <a:pt x="0" y="0"/>
                    </a:cubicBezTo>
                    <a:cubicBezTo>
                      <a:pt x="94" y="0"/>
                      <a:pt x="188" y="0"/>
                      <a:pt x="282" y="0"/>
                    </a:cubicBezTo>
                    <a:cubicBezTo>
                      <a:pt x="282" y="9"/>
                      <a:pt x="282" y="18"/>
                      <a:pt x="282" y="28"/>
                    </a:cubicBezTo>
                    <a:cubicBezTo>
                      <a:pt x="188" y="28"/>
                      <a:pt x="95" y="28"/>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69" name="Freeform 41"/>
              <p:cNvSpPr>
                <a:spLocks/>
              </p:cNvSpPr>
              <p:nvPr/>
            </p:nvSpPr>
            <p:spPr bwMode="auto">
              <a:xfrm>
                <a:off x="3899663" y="2321667"/>
                <a:ext cx="194592" cy="842116"/>
              </a:xfrm>
              <a:custGeom>
                <a:avLst/>
                <a:gdLst>
                  <a:gd name="T0" fmla="*/ 35 w 68"/>
                  <a:gd name="T1" fmla="*/ 0 h 297"/>
                  <a:gd name="T2" fmla="*/ 42 w 68"/>
                  <a:gd name="T3" fmla="*/ 142 h 297"/>
                  <a:gd name="T4" fmla="*/ 46 w 68"/>
                  <a:gd name="T5" fmla="*/ 219 h 297"/>
                  <a:gd name="T6" fmla="*/ 57 w 68"/>
                  <a:gd name="T7" fmla="*/ 230 h 297"/>
                  <a:gd name="T8" fmla="*/ 67 w 68"/>
                  <a:gd name="T9" fmla="*/ 241 h 297"/>
                  <a:gd name="T10" fmla="*/ 67 w 68"/>
                  <a:gd name="T11" fmla="*/ 285 h 297"/>
                  <a:gd name="T12" fmla="*/ 57 w 68"/>
                  <a:gd name="T13" fmla="*/ 296 h 297"/>
                  <a:gd name="T14" fmla="*/ 10 w 68"/>
                  <a:gd name="T15" fmla="*/ 296 h 297"/>
                  <a:gd name="T16" fmla="*/ 0 w 68"/>
                  <a:gd name="T17" fmla="*/ 287 h 297"/>
                  <a:gd name="T18" fmla="*/ 1 w 68"/>
                  <a:gd name="T19" fmla="*/ 241 h 297"/>
                  <a:gd name="T20" fmla="*/ 9 w 68"/>
                  <a:gd name="T21" fmla="*/ 231 h 297"/>
                  <a:gd name="T22" fmla="*/ 22 w 68"/>
                  <a:gd name="T23" fmla="*/ 217 h 297"/>
                  <a:gd name="T24" fmla="*/ 29 w 68"/>
                  <a:gd name="T25" fmla="*/ 61 h 297"/>
                  <a:gd name="T26" fmla="*/ 33 w 68"/>
                  <a:gd name="T27" fmla="*/ 0 h 297"/>
                  <a:gd name="T28" fmla="*/ 35 w 68"/>
                  <a:gd name="T2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297">
                    <a:moveTo>
                      <a:pt x="35" y="0"/>
                    </a:moveTo>
                    <a:cubicBezTo>
                      <a:pt x="37" y="47"/>
                      <a:pt x="40" y="95"/>
                      <a:pt x="42" y="142"/>
                    </a:cubicBezTo>
                    <a:cubicBezTo>
                      <a:pt x="44" y="168"/>
                      <a:pt x="45" y="193"/>
                      <a:pt x="46" y="219"/>
                    </a:cubicBezTo>
                    <a:cubicBezTo>
                      <a:pt x="46" y="227"/>
                      <a:pt x="48" y="231"/>
                      <a:pt x="57" y="230"/>
                    </a:cubicBezTo>
                    <a:cubicBezTo>
                      <a:pt x="65" y="229"/>
                      <a:pt x="67" y="234"/>
                      <a:pt x="67" y="241"/>
                    </a:cubicBezTo>
                    <a:cubicBezTo>
                      <a:pt x="67" y="256"/>
                      <a:pt x="67" y="271"/>
                      <a:pt x="67" y="285"/>
                    </a:cubicBezTo>
                    <a:cubicBezTo>
                      <a:pt x="68" y="293"/>
                      <a:pt x="65" y="297"/>
                      <a:pt x="57" y="296"/>
                    </a:cubicBezTo>
                    <a:cubicBezTo>
                      <a:pt x="41" y="296"/>
                      <a:pt x="26" y="296"/>
                      <a:pt x="10" y="296"/>
                    </a:cubicBezTo>
                    <a:cubicBezTo>
                      <a:pt x="3" y="296"/>
                      <a:pt x="0" y="294"/>
                      <a:pt x="0" y="287"/>
                    </a:cubicBezTo>
                    <a:cubicBezTo>
                      <a:pt x="0" y="271"/>
                      <a:pt x="0" y="256"/>
                      <a:pt x="1" y="241"/>
                    </a:cubicBezTo>
                    <a:cubicBezTo>
                      <a:pt x="1" y="237"/>
                      <a:pt x="6" y="231"/>
                      <a:pt x="9" y="231"/>
                    </a:cubicBezTo>
                    <a:cubicBezTo>
                      <a:pt x="20" y="231"/>
                      <a:pt x="22" y="225"/>
                      <a:pt x="22" y="217"/>
                    </a:cubicBezTo>
                    <a:cubicBezTo>
                      <a:pt x="24" y="165"/>
                      <a:pt x="27" y="113"/>
                      <a:pt x="29" y="61"/>
                    </a:cubicBezTo>
                    <a:cubicBezTo>
                      <a:pt x="30" y="41"/>
                      <a:pt x="31" y="20"/>
                      <a:pt x="33" y="0"/>
                    </a:cubicBezTo>
                    <a:cubicBezTo>
                      <a:pt x="33" y="0"/>
                      <a:pt x="34"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70" name="Freeform 42"/>
              <p:cNvSpPr>
                <a:spLocks/>
              </p:cNvSpPr>
              <p:nvPr/>
            </p:nvSpPr>
            <p:spPr bwMode="auto">
              <a:xfrm>
                <a:off x="5245035" y="3009450"/>
                <a:ext cx="194592" cy="852181"/>
              </a:xfrm>
              <a:custGeom>
                <a:avLst/>
                <a:gdLst>
                  <a:gd name="T0" fmla="*/ 68 w 68"/>
                  <a:gd name="T1" fmla="*/ 236 h 300"/>
                  <a:gd name="T2" fmla="*/ 67 w 68"/>
                  <a:gd name="T3" fmla="*/ 292 h 300"/>
                  <a:gd name="T4" fmla="*/ 59 w 68"/>
                  <a:gd name="T5" fmla="*/ 300 h 300"/>
                  <a:gd name="T6" fmla="*/ 9 w 68"/>
                  <a:gd name="T7" fmla="*/ 300 h 300"/>
                  <a:gd name="T8" fmla="*/ 1 w 68"/>
                  <a:gd name="T9" fmla="*/ 293 h 300"/>
                  <a:gd name="T10" fmla="*/ 1 w 68"/>
                  <a:gd name="T11" fmla="*/ 236 h 300"/>
                  <a:gd name="T12" fmla="*/ 22 w 68"/>
                  <a:gd name="T13" fmla="*/ 212 h 300"/>
                  <a:gd name="T14" fmla="*/ 35 w 68"/>
                  <a:gd name="T15" fmla="*/ 0 h 300"/>
                  <a:gd name="T16" fmla="*/ 42 w 68"/>
                  <a:gd name="T17" fmla="*/ 124 h 300"/>
                  <a:gd name="T18" fmla="*/ 45 w 68"/>
                  <a:gd name="T19" fmla="*/ 212 h 300"/>
                  <a:gd name="T20" fmla="*/ 68 w 68"/>
                  <a:gd name="T21" fmla="*/ 23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300">
                    <a:moveTo>
                      <a:pt x="68" y="236"/>
                    </a:moveTo>
                    <a:cubicBezTo>
                      <a:pt x="68" y="255"/>
                      <a:pt x="68" y="273"/>
                      <a:pt x="67" y="292"/>
                    </a:cubicBezTo>
                    <a:cubicBezTo>
                      <a:pt x="67" y="294"/>
                      <a:pt x="62" y="299"/>
                      <a:pt x="59" y="300"/>
                    </a:cubicBezTo>
                    <a:cubicBezTo>
                      <a:pt x="42" y="300"/>
                      <a:pt x="26" y="300"/>
                      <a:pt x="9" y="300"/>
                    </a:cubicBezTo>
                    <a:cubicBezTo>
                      <a:pt x="6" y="300"/>
                      <a:pt x="1" y="296"/>
                      <a:pt x="1" y="293"/>
                    </a:cubicBezTo>
                    <a:cubicBezTo>
                      <a:pt x="0" y="274"/>
                      <a:pt x="1" y="255"/>
                      <a:pt x="1" y="236"/>
                    </a:cubicBezTo>
                    <a:cubicBezTo>
                      <a:pt x="22" y="232"/>
                      <a:pt x="21" y="232"/>
                      <a:pt x="22" y="212"/>
                    </a:cubicBezTo>
                    <a:cubicBezTo>
                      <a:pt x="26" y="141"/>
                      <a:pt x="29" y="70"/>
                      <a:pt x="35" y="0"/>
                    </a:cubicBezTo>
                    <a:cubicBezTo>
                      <a:pt x="37" y="41"/>
                      <a:pt x="40" y="82"/>
                      <a:pt x="42" y="124"/>
                    </a:cubicBezTo>
                    <a:cubicBezTo>
                      <a:pt x="43" y="153"/>
                      <a:pt x="44" y="183"/>
                      <a:pt x="45" y="212"/>
                    </a:cubicBezTo>
                    <a:cubicBezTo>
                      <a:pt x="46" y="232"/>
                      <a:pt x="46" y="232"/>
                      <a:pt x="68" y="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71" name="Freeform 43"/>
              <p:cNvSpPr>
                <a:spLocks/>
              </p:cNvSpPr>
              <p:nvPr/>
            </p:nvSpPr>
            <p:spPr bwMode="auto">
              <a:xfrm>
                <a:off x="5026958" y="3905247"/>
                <a:ext cx="630748" cy="83876"/>
              </a:xfrm>
              <a:custGeom>
                <a:avLst/>
                <a:gdLst>
                  <a:gd name="T0" fmla="*/ 222 w 222"/>
                  <a:gd name="T1" fmla="*/ 0 h 29"/>
                  <a:gd name="T2" fmla="*/ 222 w 222"/>
                  <a:gd name="T3" fmla="*/ 29 h 29"/>
                  <a:gd name="T4" fmla="*/ 0 w 222"/>
                  <a:gd name="T5" fmla="*/ 29 h 29"/>
                  <a:gd name="T6" fmla="*/ 0 w 222"/>
                  <a:gd name="T7" fmla="*/ 0 h 29"/>
                  <a:gd name="T8" fmla="*/ 222 w 222"/>
                  <a:gd name="T9" fmla="*/ 0 h 29"/>
                </a:gdLst>
                <a:ahLst/>
                <a:cxnLst>
                  <a:cxn ang="0">
                    <a:pos x="T0" y="T1"/>
                  </a:cxn>
                  <a:cxn ang="0">
                    <a:pos x="T2" y="T3"/>
                  </a:cxn>
                  <a:cxn ang="0">
                    <a:pos x="T4" y="T5"/>
                  </a:cxn>
                  <a:cxn ang="0">
                    <a:pos x="T6" y="T7"/>
                  </a:cxn>
                  <a:cxn ang="0">
                    <a:pos x="T8" y="T9"/>
                  </a:cxn>
                </a:cxnLst>
                <a:rect l="0" t="0" r="r" b="b"/>
                <a:pathLst>
                  <a:path w="222" h="29">
                    <a:moveTo>
                      <a:pt x="222" y="0"/>
                    </a:moveTo>
                    <a:cubicBezTo>
                      <a:pt x="222" y="10"/>
                      <a:pt x="222" y="19"/>
                      <a:pt x="222" y="29"/>
                    </a:cubicBezTo>
                    <a:cubicBezTo>
                      <a:pt x="147" y="29"/>
                      <a:pt x="74" y="29"/>
                      <a:pt x="0" y="29"/>
                    </a:cubicBezTo>
                    <a:cubicBezTo>
                      <a:pt x="0" y="19"/>
                      <a:pt x="0" y="10"/>
                      <a:pt x="0" y="0"/>
                    </a:cubicBezTo>
                    <a:cubicBezTo>
                      <a:pt x="74" y="0"/>
                      <a:pt x="147"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72" name="Freeform 44"/>
              <p:cNvSpPr>
                <a:spLocks/>
              </p:cNvSpPr>
              <p:nvPr/>
            </p:nvSpPr>
            <p:spPr bwMode="auto">
              <a:xfrm>
                <a:off x="3678230" y="3200688"/>
                <a:ext cx="634103" cy="83876"/>
              </a:xfrm>
              <a:custGeom>
                <a:avLst/>
                <a:gdLst>
                  <a:gd name="T0" fmla="*/ 223 w 223"/>
                  <a:gd name="T1" fmla="*/ 0 h 30"/>
                  <a:gd name="T2" fmla="*/ 223 w 223"/>
                  <a:gd name="T3" fmla="*/ 30 h 30"/>
                  <a:gd name="T4" fmla="*/ 1 w 223"/>
                  <a:gd name="T5" fmla="*/ 30 h 30"/>
                  <a:gd name="T6" fmla="*/ 1 w 223"/>
                  <a:gd name="T7" fmla="*/ 7 h 30"/>
                  <a:gd name="T8" fmla="*/ 12 w 223"/>
                  <a:gd name="T9" fmla="*/ 1 h 30"/>
                  <a:gd name="T10" fmla="*/ 74 w 223"/>
                  <a:gd name="T11" fmla="*/ 0 h 30"/>
                  <a:gd name="T12" fmla="*/ 207 w 223"/>
                  <a:gd name="T13" fmla="*/ 0 h 30"/>
                  <a:gd name="T14" fmla="*/ 223 w 22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30">
                    <a:moveTo>
                      <a:pt x="223" y="0"/>
                    </a:moveTo>
                    <a:cubicBezTo>
                      <a:pt x="223" y="12"/>
                      <a:pt x="223" y="20"/>
                      <a:pt x="223" y="30"/>
                    </a:cubicBezTo>
                    <a:cubicBezTo>
                      <a:pt x="150" y="30"/>
                      <a:pt x="76" y="30"/>
                      <a:pt x="1" y="30"/>
                    </a:cubicBezTo>
                    <a:cubicBezTo>
                      <a:pt x="1" y="22"/>
                      <a:pt x="0" y="15"/>
                      <a:pt x="1" y="7"/>
                    </a:cubicBezTo>
                    <a:cubicBezTo>
                      <a:pt x="2" y="4"/>
                      <a:pt x="8" y="1"/>
                      <a:pt x="12" y="1"/>
                    </a:cubicBezTo>
                    <a:cubicBezTo>
                      <a:pt x="32" y="0"/>
                      <a:pt x="53" y="0"/>
                      <a:pt x="74" y="0"/>
                    </a:cubicBezTo>
                    <a:cubicBezTo>
                      <a:pt x="118" y="0"/>
                      <a:pt x="163" y="0"/>
                      <a:pt x="207" y="0"/>
                    </a:cubicBezTo>
                    <a:cubicBezTo>
                      <a:pt x="212" y="0"/>
                      <a:pt x="217" y="0"/>
                      <a:pt x="2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73" name="Group 26"/>
            <p:cNvGrpSpPr>
              <a:grpSpLocks noChangeAspect="1"/>
            </p:cNvGrpSpPr>
            <p:nvPr userDrawn="1"/>
          </p:nvGrpSpPr>
          <p:grpSpPr bwMode="auto">
            <a:xfrm rot="3495810" flipH="1">
              <a:off x="6650575" y="1361080"/>
              <a:ext cx="527303" cy="1648364"/>
              <a:chOff x="-731" y="-627"/>
              <a:chExt cx="365" cy="1141"/>
            </a:xfrm>
            <a:solidFill>
              <a:schemeClr val="accent2"/>
            </a:solidFill>
          </p:grpSpPr>
          <p:sp>
            <p:nvSpPr>
              <p:cNvPr id="74" name="Freeform 28"/>
              <p:cNvSpPr>
                <a:spLocks/>
              </p:cNvSpPr>
              <p:nvPr/>
            </p:nvSpPr>
            <p:spPr bwMode="auto">
              <a:xfrm>
                <a:off x="-675" y="-627"/>
                <a:ext cx="230" cy="910"/>
              </a:xfrm>
              <a:custGeom>
                <a:avLst/>
                <a:gdLst>
                  <a:gd name="T0" fmla="*/ 169 w 272"/>
                  <a:gd name="T1" fmla="*/ 164 h 1074"/>
                  <a:gd name="T2" fmla="*/ 169 w 272"/>
                  <a:gd name="T3" fmla="*/ 311 h 1074"/>
                  <a:gd name="T4" fmla="*/ 178 w 272"/>
                  <a:gd name="T5" fmla="*/ 329 h 1074"/>
                  <a:gd name="T6" fmla="*/ 178 w 272"/>
                  <a:gd name="T7" fmla="*/ 415 h 1074"/>
                  <a:gd name="T8" fmla="*/ 169 w 272"/>
                  <a:gd name="T9" fmla="*/ 433 h 1074"/>
                  <a:gd name="T10" fmla="*/ 170 w 272"/>
                  <a:gd name="T11" fmla="*/ 463 h 1074"/>
                  <a:gd name="T12" fmla="*/ 195 w 272"/>
                  <a:gd name="T13" fmla="*/ 474 h 1074"/>
                  <a:gd name="T14" fmla="*/ 267 w 272"/>
                  <a:gd name="T15" fmla="*/ 571 h 1074"/>
                  <a:gd name="T16" fmla="*/ 220 w 272"/>
                  <a:gd name="T17" fmla="*/ 678 h 1074"/>
                  <a:gd name="T18" fmla="*/ 209 w 272"/>
                  <a:gd name="T19" fmla="*/ 701 h 1074"/>
                  <a:gd name="T20" fmla="*/ 209 w 272"/>
                  <a:gd name="T21" fmla="*/ 744 h 1074"/>
                  <a:gd name="T22" fmla="*/ 221 w 272"/>
                  <a:gd name="T23" fmla="*/ 756 h 1074"/>
                  <a:gd name="T24" fmla="*/ 222 w 272"/>
                  <a:gd name="T25" fmla="*/ 756 h 1074"/>
                  <a:gd name="T26" fmla="*/ 248 w 272"/>
                  <a:gd name="T27" fmla="*/ 785 h 1074"/>
                  <a:gd name="T28" fmla="*/ 239 w 272"/>
                  <a:gd name="T29" fmla="*/ 794 h 1074"/>
                  <a:gd name="T30" fmla="*/ 236 w 272"/>
                  <a:gd name="T31" fmla="*/ 795 h 1074"/>
                  <a:gd name="T32" fmla="*/ 209 w 272"/>
                  <a:gd name="T33" fmla="*/ 824 h 1074"/>
                  <a:gd name="T34" fmla="*/ 209 w 272"/>
                  <a:gd name="T35" fmla="*/ 1057 h 1074"/>
                  <a:gd name="T36" fmla="*/ 194 w 272"/>
                  <a:gd name="T37" fmla="*/ 1072 h 1074"/>
                  <a:gd name="T38" fmla="*/ 110 w 272"/>
                  <a:gd name="T39" fmla="*/ 1072 h 1074"/>
                  <a:gd name="T40" fmla="*/ 90 w 272"/>
                  <a:gd name="T41" fmla="*/ 1052 h 1074"/>
                  <a:gd name="T42" fmla="*/ 90 w 272"/>
                  <a:gd name="T43" fmla="*/ 813 h 1074"/>
                  <a:gd name="T44" fmla="*/ 72 w 272"/>
                  <a:gd name="T45" fmla="*/ 795 h 1074"/>
                  <a:gd name="T46" fmla="*/ 51 w 272"/>
                  <a:gd name="T47" fmla="*/ 773 h 1074"/>
                  <a:gd name="T48" fmla="*/ 68 w 272"/>
                  <a:gd name="T49" fmla="*/ 756 h 1074"/>
                  <a:gd name="T50" fmla="*/ 90 w 272"/>
                  <a:gd name="T51" fmla="*/ 733 h 1074"/>
                  <a:gd name="T52" fmla="*/ 90 w 272"/>
                  <a:gd name="T53" fmla="*/ 727 h 1074"/>
                  <a:gd name="T54" fmla="*/ 67 w 272"/>
                  <a:gd name="T55" fmla="*/ 666 h 1074"/>
                  <a:gd name="T56" fmla="*/ 118 w 272"/>
                  <a:gd name="T57" fmla="*/ 469 h 1074"/>
                  <a:gd name="T58" fmla="*/ 130 w 272"/>
                  <a:gd name="T59" fmla="*/ 453 h 1074"/>
                  <a:gd name="T60" fmla="*/ 130 w 272"/>
                  <a:gd name="T61" fmla="*/ 440 h 1074"/>
                  <a:gd name="T62" fmla="*/ 116 w 272"/>
                  <a:gd name="T63" fmla="*/ 412 h 1074"/>
                  <a:gd name="T64" fmla="*/ 119 w 272"/>
                  <a:gd name="T65" fmla="*/ 330 h 1074"/>
                  <a:gd name="T66" fmla="*/ 130 w 272"/>
                  <a:gd name="T67" fmla="*/ 310 h 1074"/>
                  <a:gd name="T68" fmla="*/ 129 w 272"/>
                  <a:gd name="T69" fmla="*/ 19 h 1074"/>
                  <a:gd name="T70" fmla="*/ 146 w 272"/>
                  <a:gd name="T71" fmla="*/ 2 h 1074"/>
                  <a:gd name="T72" fmla="*/ 169 w 272"/>
                  <a:gd name="T73" fmla="*/ 26 h 1074"/>
                  <a:gd name="T74" fmla="*/ 169 w 272"/>
                  <a:gd name="T75" fmla="*/ 16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1074">
                    <a:moveTo>
                      <a:pt x="169" y="164"/>
                    </a:moveTo>
                    <a:cubicBezTo>
                      <a:pt x="169" y="213"/>
                      <a:pt x="169" y="262"/>
                      <a:pt x="169" y="311"/>
                    </a:cubicBezTo>
                    <a:cubicBezTo>
                      <a:pt x="169" y="319"/>
                      <a:pt x="171" y="324"/>
                      <a:pt x="178" y="329"/>
                    </a:cubicBezTo>
                    <a:cubicBezTo>
                      <a:pt x="210" y="350"/>
                      <a:pt x="209" y="395"/>
                      <a:pt x="178" y="415"/>
                    </a:cubicBezTo>
                    <a:cubicBezTo>
                      <a:pt x="170" y="420"/>
                      <a:pt x="168" y="426"/>
                      <a:pt x="169" y="433"/>
                    </a:cubicBezTo>
                    <a:cubicBezTo>
                      <a:pt x="169" y="443"/>
                      <a:pt x="166" y="455"/>
                      <a:pt x="170" y="463"/>
                    </a:cubicBezTo>
                    <a:cubicBezTo>
                      <a:pt x="174" y="469"/>
                      <a:pt x="187" y="470"/>
                      <a:pt x="195" y="474"/>
                    </a:cubicBezTo>
                    <a:cubicBezTo>
                      <a:pt x="237" y="493"/>
                      <a:pt x="262" y="526"/>
                      <a:pt x="267" y="571"/>
                    </a:cubicBezTo>
                    <a:cubicBezTo>
                      <a:pt x="272" y="615"/>
                      <a:pt x="255" y="652"/>
                      <a:pt x="220" y="678"/>
                    </a:cubicBezTo>
                    <a:cubicBezTo>
                      <a:pt x="211" y="684"/>
                      <a:pt x="208" y="691"/>
                      <a:pt x="209" y="701"/>
                    </a:cubicBezTo>
                    <a:cubicBezTo>
                      <a:pt x="209" y="715"/>
                      <a:pt x="209" y="730"/>
                      <a:pt x="209" y="744"/>
                    </a:cubicBezTo>
                    <a:cubicBezTo>
                      <a:pt x="208" y="754"/>
                      <a:pt x="212" y="757"/>
                      <a:pt x="221" y="756"/>
                    </a:cubicBezTo>
                    <a:cubicBezTo>
                      <a:pt x="221" y="756"/>
                      <a:pt x="221" y="756"/>
                      <a:pt x="222" y="756"/>
                    </a:cubicBezTo>
                    <a:cubicBezTo>
                      <a:pt x="250" y="756"/>
                      <a:pt x="251" y="756"/>
                      <a:pt x="248" y="785"/>
                    </a:cubicBezTo>
                    <a:cubicBezTo>
                      <a:pt x="247" y="789"/>
                      <a:pt x="242" y="791"/>
                      <a:pt x="239" y="794"/>
                    </a:cubicBezTo>
                    <a:cubicBezTo>
                      <a:pt x="239" y="795"/>
                      <a:pt x="237" y="795"/>
                      <a:pt x="236" y="795"/>
                    </a:cubicBezTo>
                    <a:cubicBezTo>
                      <a:pt x="209" y="796"/>
                      <a:pt x="209" y="796"/>
                      <a:pt x="209" y="824"/>
                    </a:cubicBezTo>
                    <a:cubicBezTo>
                      <a:pt x="209" y="902"/>
                      <a:pt x="209" y="980"/>
                      <a:pt x="209" y="1057"/>
                    </a:cubicBezTo>
                    <a:cubicBezTo>
                      <a:pt x="209" y="1070"/>
                      <a:pt x="205" y="1073"/>
                      <a:pt x="194" y="1072"/>
                    </a:cubicBezTo>
                    <a:cubicBezTo>
                      <a:pt x="166" y="1072"/>
                      <a:pt x="138" y="1072"/>
                      <a:pt x="110" y="1072"/>
                    </a:cubicBezTo>
                    <a:cubicBezTo>
                      <a:pt x="88" y="1072"/>
                      <a:pt x="90" y="1074"/>
                      <a:pt x="90" y="1052"/>
                    </a:cubicBezTo>
                    <a:cubicBezTo>
                      <a:pt x="90" y="972"/>
                      <a:pt x="90" y="892"/>
                      <a:pt x="90" y="813"/>
                    </a:cubicBezTo>
                    <a:cubicBezTo>
                      <a:pt x="90" y="795"/>
                      <a:pt x="90" y="795"/>
                      <a:pt x="72" y="795"/>
                    </a:cubicBezTo>
                    <a:cubicBezTo>
                      <a:pt x="49" y="794"/>
                      <a:pt x="51" y="798"/>
                      <a:pt x="51" y="773"/>
                    </a:cubicBezTo>
                    <a:cubicBezTo>
                      <a:pt x="51" y="756"/>
                      <a:pt x="51" y="756"/>
                      <a:pt x="68" y="756"/>
                    </a:cubicBezTo>
                    <a:cubicBezTo>
                      <a:pt x="92" y="755"/>
                      <a:pt x="90" y="759"/>
                      <a:pt x="90" y="733"/>
                    </a:cubicBezTo>
                    <a:cubicBezTo>
                      <a:pt x="90" y="731"/>
                      <a:pt x="90" y="729"/>
                      <a:pt x="90" y="727"/>
                    </a:cubicBezTo>
                    <a:cubicBezTo>
                      <a:pt x="93" y="703"/>
                      <a:pt x="87" y="685"/>
                      <a:pt x="67" y="666"/>
                    </a:cubicBezTo>
                    <a:cubicBezTo>
                      <a:pt x="0" y="604"/>
                      <a:pt x="30" y="493"/>
                      <a:pt x="118" y="469"/>
                    </a:cubicBezTo>
                    <a:cubicBezTo>
                      <a:pt x="127" y="467"/>
                      <a:pt x="131" y="462"/>
                      <a:pt x="130" y="453"/>
                    </a:cubicBezTo>
                    <a:cubicBezTo>
                      <a:pt x="129" y="449"/>
                      <a:pt x="129" y="445"/>
                      <a:pt x="130" y="440"/>
                    </a:cubicBezTo>
                    <a:cubicBezTo>
                      <a:pt x="131" y="428"/>
                      <a:pt x="128" y="420"/>
                      <a:pt x="116" y="412"/>
                    </a:cubicBezTo>
                    <a:cubicBezTo>
                      <a:pt x="89" y="392"/>
                      <a:pt x="91" y="349"/>
                      <a:pt x="119" y="330"/>
                    </a:cubicBezTo>
                    <a:cubicBezTo>
                      <a:pt x="127" y="325"/>
                      <a:pt x="130" y="319"/>
                      <a:pt x="130" y="310"/>
                    </a:cubicBezTo>
                    <a:cubicBezTo>
                      <a:pt x="129" y="213"/>
                      <a:pt x="130" y="116"/>
                      <a:pt x="129" y="19"/>
                    </a:cubicBezTo>
                    <a:cubicBezTo>
                      <a:pt x="129" y="5"/>
                      <a:pt x="133" y="2"/>
                      <a:pt x="146" y="2"/>
                    </a:cubicBezTo>
                    <a:cubicBezTo>
                      <a:pt x="173" y="3"/>
                      <a:pt x="169" y="0"/>
                      <a:pt x="169" y="26"/>
                    </a:cubicBezTo>
                    <a:cubicBezTo>
                      <a:pt x="169" y="72"/>
                      <a:pt x="169" y="118"/>
                      <a:pt x="16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75" name="Freeform 29"/>
              <p:cNvSpPr>
                <a:spLocks/>
              </p:cNvSpPr>
              <p:nvPr/>
            </p:nvSpPr>
            <p:spPr bwMode="auto">
              <a:xfrm>
                <a:off x="-731" y="315"/>
                <a:ext cx="365" cy="199"/>
              </a:xfrm>
              <a:custGeom>
                <a:avLst/>
                <a:gdLst>
                  <a:gd name="T0" fmla="*/ 0 w 431"/>
                  <a:gd name="T1" fmla="*/ 234 h 235"/>
                  <a:gd name="T2" fmla="*/ 4 w 431"/>
                  <a:gd name="T3" fmla="*/ 223 h 235"/>
                  <a:gd name="T4" fmla="*/ 113 w 431"/>
                  <a:gd name="T5" fmla="*/ 9 h 235"/>
                  <a:gd name="T6" fmla="*/ 126 w 431"/>
                  <a:gd name="T7" fmla="*/ 1 h 235"/>
                  <a:gd name="T8" fmla="*/ 305 w 431"/>
                  <a:gd name="T9" fmla="*/ 1 h 235"/>
                  <a:gd name="T10" fmla="*/ 318 w 431"/>
                  <a:gd name="T11" fmla="*/ 8 h 235"/>
                  <a:gd name="T12" fmla="*/ 429 w 431"/>
                  <a:gd name="T13" fmla="*/ 226 h 235"/>
                  <a:gd name="T14" fmla="*/ 431 w 431"/>
                  <a:gd name="T15" fmla="*/ 234 h 235"/>
                  <a:gd name="T16" fmla="*/ 421 w 431"/>
                  <a:gd name="T17" fmla="*/ 235 h 235"/>
                  <a:gd name="T18" fmla="*/ 315 w 431"/>
                  <a:gd name="T19" fmla="*/ 235 h 235"/>
                  <a:gd name="T20" fmla="*/ 300 w 431"/>
                  <a:gd name="T21" fmla="*/ 225 h 235"/>
                  <a:gd name="T22" fmla="*/ 251 w 431"/>
                  <a:gd name="T23" fmla="*/ 127 h 235"/>
                  <a:gd name="T24" fmla="*/ 232 w 431"/>
                  <a:gd name="T25" fmla="*/ 115 h 235"/>
                  <a:gd name="T26" fmla="*/ 197 w 431"/>
                  <a:gd name="T27" fmla="*/ 115 h 235"/>
                  <a:gd name="T28" fmla="*/ 179 w 431"/>
                  <a:gd name="T29" fmla="*/ 126 h 235"/>
                  <a:gd name="T30" fmla="*/ 130 w 431"/>
                  <a:gd name="T31" fmla="*/ 224 h 235"/>
                  <a:gd name="T32" fmla="*/ 117 w 431"/>
                  <a:gd name="T33" fmla="*/ 234 h 235"/>
                  <a:gd name="T34" fmla="*/ 6 w 431"/>
                  <a:gd name="T35" fmla="*/ 235 h 235"/>
                  <a:gd name="T36" fmla="*/ 0 w 431"/>
                  <a:gd name="T37" fmla="*/ 23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235">
                    <a:moveTo>
                      <a:pt x="0" y="234"/>
                    </a:moveTo>
                    <a:cubicBezTo>
                      <a:pt x="1" y="229"/>
                      <a:pt x="3" y="226"/>
                      <a:pt x="4" y="223"/>
                    </a:cubicBezTo>
                    <a:cubicBezTo>
                      <a:pt x="40" y="151"/>
                      <a:pt x="76" y="80"/>
                      <a:pt x="113" y="9"/>
                    </a:cubicBezTo>
                    <a:cubicBezTo>
                      <a:pt x="115" y="5"/>
                      <a:pt x="121" y="1"/>
                      <a:pt x="126" y="1"/>
                    </a:cubicBezTo>
                    <a:cubicBezTo>
                      <a:pt x="186" y="0"/>
                      <a:pt x="245" y="0"/>
                      <a:pt x="305" y="1"/>
                    </a:cubicBezTo>
                    <a:cubicBezTo>
                      <a:pt x="310" y="1"/>
                      <a:pt x="316" y="4"/>
                      <a:pt x="318" y="8"/>
                    </a:cubicBezTo>
                    <a:cubicBezTo>
                      <a:pt x="355" y="81"/>
                      <a:pt x="392" y="154"/>
                      <a:pt x="429" y="226"/>
                    </a:cubicBezTo>
                    <a:cubicBezTo>
                      <a:pt x="430" y="228"/>
                      <a:pt x="430" y="230"/>
                      <a:pt x="431" y="234"/>
                    </a:cubicBezTo>
                    <a:cubicBezTo>
                      <a:pt x="427" y="234"/>
                      <a:pt x="424" y="235"/>
                      <a:pt x="421" y="235"/>
                    </a:cubicBezTo>
                    <a:cubicBezTo>
                      <a:pt x="386" y="235"/>
                      <a:pt x="350" y="235"/>
                      <a:pt x="315" y="235"/>
                    </a:cubicBezTo>
                    <a:cubicBezTo>
                      <a:pt x="307" y="235"/>
                      <a:pt x="303" y="232"/>
                      <a:pt x="300" y="225"/>
                    </a:cubicBezTo>
                    <a:cubicBezTo>
                      <a:pt x="284" y="192"/>
                      <a:pt x="267" y="160"/>
                      <a:pt x="251" y="127"/>
                    </a:cubicBezTo>
                    <a:cubicBezTo>
                      <a:pt x="246" y="119"/>
                      <a:pt x="242" y="114"/>
                      <a:pt x="232" y="115"/>
                    </a:cubicBezTo>
                    <a:cubicBezTo>
                      <a:pt x="220" y="116"/>
                      <a:pt x="209" y="116"/>
                      <a:pt x="197" y="115"/>
                    </a:cubicBezTo>
                    <a:cubicBezTo>
                      <a:pt x="188" y="115"/>
                      <a:pt x="183" y="118"/>
                      <a:pt x="179" y="126"/>
                    </a:cubicBezTo>
                    <a:cubicBezTo>
                      <a:pt x="163" y="159"/>
                      <a:pt x="147" y="192"/>
                      <a:pt x="130" y="224"/>
                    </a:cubicBezTo>
                    <a:cubicBezTo>
                      <a:pt x="128" y="229"/>
                      <a:pt x="121" y="234"/>
                      <a:pt x="117" y="234"/>
                    </a:cubicBezTo>
                    <a:cubicBezTo>
                      <a:pt x="80" y="235"/>
                      <a:pt x="43" y="235"/>
                      <a:pt x="6" y="235"/>
                    </a:cubicBezTo>
                    <a:cubicBezTo>
                      <a:pt x="4" y="235"/>
                      <a:pt x="3" y="234"/>
                      <a:pt x="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grpSp>
        <p:sp>
          <p:nvSpPr>
            <p:cNvPr id="76" name="Freeform 111"/>
            <p:cNvSpPr>
              <a:spLocks noChangeAspect="1" noEditPoints="1"/>
            </p:cNvSpPr>
            <p:nvPr userDrawn="1"/>
          </p:nvSpPr>
          <p:spPr bwMode="auto">
            <a:xfrm rot="3896820" flipH="1">
              <a:off x="6691611" y="2353174"/>
              <a:ext cx="395965" cy="976428"/>
            </a:xfrm>
            <a:custGeom>
              <a:avLst/>
              <a:gdLst>
                <a:gd name="T0" fmla="*/ 224 w 989"/>
                <a:gd name="T1" fmla="*/ 463 h 2439"/>
                <a:gd name="T2" fmla="*/ 358 w 989"/>
                <a:gd name="T3" fmla="*/ 41 h 2439"/>
                <a:gd name="T4" fmla="*/ 805 w 989"/>
                <a:gd name="T5" fmla="*/ 97 h 2439"/>
                <a:gd name="T6" fmla="*/ 808 w 989"/>
                <a:gd name="T7" fmla="*/ 495 h 2439"/>
                <a:gd name="T8" fmla="*/ 933 w 989"/>
                <a:gd name="T9" fmla="*/ 2336 h 2439"/>
                <a:gd name="T10" fmla="*/ 35 w 989"/>
                <a:gd name="T11" fmla="*/ 2373 h 2439"/>
                <a:gd name="T12" fmla="*/ 283 w 989"/>
                <a:gd name="T13" fmla="*/ 1778 h 2439"/>
                <a:gd name="T14" fmla="*/ 283 w 989"/>
                <a:gd name="T15" fmla="*/ 1778 h 2439"/>
                <a:gd name="T16" fmla="*/ 708 w 989"/>
                <a:gd name="T17" fmla="*/ 851 h 2439"/>
                <a:gd name="T18" fmla="*/ 708 w 989"/>
                <a:gd name="T19" fmla="*/ 682 h 2439"/>
                <a:gd name="T20" fmla="*/ 206 w 989"/>
                <a:gd name="T21" fmla="*/ 2116 h 2439"/>
                <a:gd name="T22" fmla="*/ 196 w 989"/>
                <a:gd name="T23" fmla="*/ 694 h 2439"/>
                <a:gd name="T24" fmla="*/ 795 w 989"/>
                <a:gd name="T25" fmla="*/ 2271 h 2439"/>
                <a:gd name="T26" fmla="*/ 207 w 989"/>
                <a:gd name="T27" fmla="*/ 1861 h 2439"/>
                <a:gd name="T28" fmla="*/ 708 w 989"/>
                <a:gd name="T29" fmla="*/ 1861 h 2439"/>
                <a:gd name="T30" fmla="*/ 708 w 989"/>
                <a:gd name="T31" fmla="*/ 1861 h 2439"/>
                <a:gd name="T32" fmla="*/ 195 w 989"/>
                <a:gd name="T33" fmla="*/ 851 h 2439"/>
                <a:gd name="T34" fmla="*/ 720 w 989"/>
                <a:gd name="T35" fmla="*/ 1693 h 2439"/>
                <a:gd name="T36" fmla="*/ 794 w 989"/>
                <a:gd name="T37" fmla="*/ 2104 h 2439"/>
                <a:gd name="T38" fmla="*/ 196 w 989"/>
                <a:gd name="T39" fmla="*/ 2210 h 2439"/>
                <a:gd name="T40" fmla="*/ 454 w 989"/>
                <a:gd name="T41" fmla="*/ 725 h 2439"/>
                <a:gd name="T42" fmla="*/ 579 w 989"/>
                <a:gd name="T43" fmla="*/ 681 h 2439"/>
                <a:gd name="T44" fmla="*/ 365 w 989"/>
                <a:gd name="T45" fmla="*/ 892 h 2439"/>
                <a:gd name="T46" fmla="*/ 578 w 989"/>
                <a:gd name="T47" fmla="*/ 937 h 2439"/>
                <a:gd name="T48" fmla="*/ 454 w 989"/>
                <a:gd name="T49" fmla="*/ 1105 h 2439"/>
                <a:gd name="T50" fmla="*/ 377 w 989"/>
                <a:gd name="T51" fmla="*/ 1105 h 2439"/>
                <a:gd name="T52" fmla="*/ 612 w 989"/>
                <a:gd name="T53" fmla="*/ 1019 h 2439"/>
                <a:gd name="T54" fmla="*/ 708 w 989"/>
                <a:gd name="T55" fmla="*/ 1104 h 2439"/>
                <a:gd name="T56" fmla="*/ 409 w 989"/>
                <a:gd name="T57" fmla="*/ 1948 h 2439"/>
                <a:gd name="T58" fmla="*/ 365 w 989"/>
                <a:gd name="T59" fmla="*/ 1735 h 2439"/>
                <a:gd name="T60" fmla="*/ 580 w 989"/>
                <a:gd name="T61" fmla="*/ 1948 h 2439"/>
                <a:gd name="T62" fmla="*/ 366 w 989"/>
                <a:gd name="T63" fmla="*/ 2103 h 2439"/>
                <a:gd name="T64" fmla="*/ 380 w 989"/>
                <a:gd name="T65" fmla="*/ 165 h 2439"/>
                <a:gd name="T66" fmla="*/ 612 w 989"/>
                <a:gd name="T67" fmla="*/ 252 h 2439"/>
                <a:gd name="T68" fmla="*/ 536 w 989"/>
                <a:gd name="T69" fmla="*/ 253 h 2439"/>
                <a:gd name="T70" fmla="*/ 366 w 989"/>
                <a:gd name="T71" fmla="*/ 2271 h 2439"/>
                <a:gd name="T72" fmla="*/ 624 w 989"/>
                <a:gd name="T73" fmla="*/ 2213 h 2439"/>
                <a:gd name="T74" fmla="*/ 611 w 989"/>
                <a:gd name="T75" fmla="*/ 2117 h 2439"/>
                <a:gd name="T76" fmla="*/ 536 w 989"/>
                <a:gd name="T77" fmla="*/ 2116 h 2439"/>
                <a:gd name="T78" fmla="*/ 580 w 989"/>
                <a:gd name="T79" fmla="*/ 422 h 2439"/>
                <a:gd name="T80" fmla="*/ 412 w 989"/>
                <a:gd name="T81" fmla="*/ 334 h 2439"/>
                <a:gd name="T82" fmla="*/ 366 w 989"/>
                <a:gd name="T83" fmla="*/ 1368 h 2439"/>
                <a:gd name="T84" fmla="*/ 624 w 989"/>
                <a:gd name="T85" fmla="*/ 1272 h 2439"/>
                <a:gd name="T86" fmla="*/ 452 w 989"/>
                <a:gd name="T87" fmla="*/ 1187 h 2439"/>
                <a:gd name="T88" fmla="*/ 282 w 989"/>
                <a:gd name="T89" fmla="*/ 1187 h 2439"/>
                <a:gd name="T90" fmla="*/ 537 w 989"/>
                <a:gd name="T91" fmla="*/ 1442 h 2439"/>
                <a:gd name="T92" fmla="*/ 537 w 989"/>
                <a:gd name="T93" fmla="*/ 1364 h 2439"/>
                <a:gd name="T94" fmla="*/ 784 w 989"/>
                <a:gd name="T95" fmla="*/ 1356 h 2439"/>
                <a:gd name="T96" fmla="*/ 282 w 989"/>
                <a:gd name="T97" fmla="*/ 1440 h 2439"/>
                <a:gd name="T98" fmla="*/ 196 w 989"/>
                <a:gd name="T99" fmla="*/ 1536 h 2439"/>
                <a:gd name="T100" fmla="*/ 794 w 989"/>
                <a:gd name="T101" fmla="*/ 1598 h 2439"/>
                <a:gd name="T102" fmla="*/ 708 w 989"/>
                <a:gd name="T103" fmla="*/ 1272 h 2439"/>
                <a:gd name="T104" fmla="*/ 366 w 989"/>
                <a:gd name="T105" fmla="*/ 1536 h 2439"/>
                <a:gd name="T106" fmla="*/ 624 w 989"/>
                <a:gd name="T107" fmla="*/ 1565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9" h="2439">
                  <a:moveTo>
                    <a:pt x="0" y="592"/>
                  </a:moveTo>
                  <a:cubicBezTo>
                    <a:pt x="0" y="560"/>
                    <a:pt x="0" y="529"/>
                    <a:pt x="0" y="497"/>
                  </a:cubicBezTo>
                  <a:cubicBezTo>
                    <a:pt x="7" y="496"/>
                    <a:pt x="14" y="496"/>
                    <a:pt x="21" y="496"/>
                  </a:cubicBezTo>
                  <a:cubicBezTo>
                    <a:pt x="64" y="496"/>
                    <a:pt x="106" y="496"/>
                    <a:pt x="149" y="496"/>
                  </a:cubicBezTo>
                  <a:cubicBezTo>
                    <a:pt x="181" y="496"/>
                    <a:pt x="181" y="495"/>
                    <a:pt x="186" y="462"/>
                  </a:cubicBezTo>
                  <a:cubicBezTo>
                    <a:pt x="198" y="462"/>
                    <a:pt x="211" y="462"/>
                    <a:pt x="224" y="463"/>
                  </a:cubicBezTo>
                  <a:cubicBezTo>
                    <a:pt x="235" y="463"/>
                    <a:pt x="239" y="459"/>
                    <a:pt x="239" y="447"/>
                  </a:cubicBezTo>
                  <a:cubicBezTo>
                    <a:pt x="239" y="336"/>
                    <a:pt x="239" y="225"/>
                    <a:pt x="239" y="113"/>
                  </a:cubicBezTo>
                  <a:cubicBezTo>
                    <a:pt x="239" y="101"/>
                    <a:pt x="235" y="97"/>
                    <a:pt x="223" y="98"/>
                  </a:cubicBezTo>
                  <a:cubicBezTo>
                    <a:pt x="210" y="98"/>
                    <a:pt x="198" y="98"/>
                    <a:pt x="185" y="98"/>
                  </a:cubicBezTo>
                  <a:cubicBezTo>
                    <a:pt x="185" y="78"/>
                    <a:pt x="185" y="61"/>
                    <a:pt x="185" y="41"/>
                  </a:cubicBezTo>
                  <a:cubicBezTo>
                    <a:pt x="243" y="41"/>
                    <a:pt x="301" y="41"/>
                    <a:pt x="358" y="41"/>
                  </a:cubicBezTo>
                  <a:cubicBezTo>
                    <a:pt x="364" y="0"/>
                    <a:pt x="364" y="0"/>
                    <a:pt x="406" y="0"/>
                  </a:cubicBezTo>
                  <a:cubicBezTo>
                    <a:pt x="471" y="0"/>
                    <a:pt x="536" y="0"/>
                    <a:pt x="602" y="0"/>
                  </a:cubicBezTo>
                  <a:cubicBezTo>
                    <a:pt x="633" y="0"/>
                    <a:pt x="630" y="0"/>
                    <a:pt x="630" y="28"/>
                  </a:cubicBezTo>
                  <a:cubicBezTo>
                    <a:pt x="630" y="32"/>
                    <a:pt x="631" y="35"/>
                    <a:pt x="631" y="40"/>
                  </a:cubicBezTo>
                  <a:cubicBezTo>
                    <a:pt x="688" y="40"/>
                    <a:pt x="745" y="40"/>
                    <a:pt x="805" y="40"/>
                  </a:cubicBezTo>
                  <a:cubicBezTo>
                    <a:pt x="805" y="59"/>
                    <a:pt x="805" y="77"/>
                    <a:pt x="805" y="97"/>
                  </a:cubicBezTo>
                  <a:cubicBezTo>
                    <a:pt x="788" y="97"/>
                    <a:pt x="771" y="98"/>
                    <a:pt x="752" y="99"/>
                  </a:cubicBezTo>
                  <a:cubicBezTo>
                    <a:pt x="752" y="107"/>
                    <a:pt x="751" y="114"/>
                    <a:pt x="751" y="121"/>
                  </a:cubicBezTo>
                  <a:cubicBezTo>
                    <a:pt x="751" y="228"/>
                    <a:pt x="751" y="334"/>
                    <a:pt x="750" y="441"/>
                  </a:cubicBezTo>
                  <a:cubicBezTo>
                    <a:pt x="750" y="457"/>
                    <a:pt x="754" y="465"/>
                    <a:pt x="771" y="463"/>
                  </a:cubicBezTo>
                  <a:cubicBezTo>
                    <a:pt x="782" y="461"/>
                    <a:pt x="793" y="462"/>
                    <a:pt x="804" y="462"/>
                  </a:cubicBezTo>
                  <a:cubicBezTo>
                    <a:pt x="806" y="474"/>
                    <a:pt x="807" y="483"/>
                    <a:pt x="808" y="495"/>
                  </a:cubicBezTo>
                  <a:cubicBezTo>
                    <a:pt x="869" y="495"/>
                    <a:pt x="928" y="495"/>
                    <a:pt x="989" y="495"/>
                  </a:cubicBezTo>
                  <a:cubicBezTo>
                    <a:pt x="989" y="528"/>
                    <a:pt x="989" y="559"/>
                    <a:pt x="989" y="593"/>
                  </a:cubicBezTo>
                  <a:cubicBezTo>
                    <a:pt x="978" y="593"/>
                    <a:pt x="966" y="594"/>
                    <a:pt x="954" y="592"/>
                  </a:cubicBezTo>
                  <a:cubicBezTo>
                    <a:pt x="937" y="591"/>
                    <a:pt x="933" y="598"/>
                    <a:pt x="933" y="614"/>
                  </a:cubicBezTo>
                  <a:cubicBezTo>
                    <a:pt x="934" y="730"/>
                    <a:pt x="933" y="845"/>
                    <a:pt x="933" y="960"/>
                  </a:cubicBezTo>
                  <a:cubicBezTo>
                    <a:pt x="933" y="1419"/>
                    <a:pt x="933" y="1877"/>
                    <a:pt x="933" y="2336"/>
                  </a:cubicBezTo>
                  <a:cubicBezTo>
                    <a:pt x="933" y="2373"/>
                    <a:pt x="933" y="2373"/>
                    <a:pt x="970" y="2373"/>
                  </a:cubicBezTo>
                  <a:cubicBezTo>
                    <a:pt x="976" y="2373"/>
                    <a:pt x="982" y="2374"/>
                    <a:pt x="989" y="2374"/>
                  </a:cubicBezTo>
                  <a:cubicBezTo>
                    <a:pt x="989" y="2396"/>
                    <a:pt x="989" y="2417"/>
                    <a:pt x="989" y="2439"/>
                  </a:cubicBezTo>
                  <a:cubicBezTo>
                    <a:pt x="660" y="2439"/>
                    <a:pt x="331" y="2439"/>
                    <a:pt x="1" y="2439"/>
                  </a:cubicBezTo>
                  <a:cubicBezTo>
                    <a:pt x="1" y="2418"/>
                    <a:pt x="1" y="2397"/>
                    <a:pt x="1" y="2373"/>
                  </a:cubicBezTo>
                  <a:cubicBezTo>
                    <a:pt x="12" y="2373"/>
                    <a:pt x="24" y="2372"/>
                    <a:pt x="35" y="2373"/>
                  </a:cubicBezTo>
                  <a:cubicBezTo>
                    <a:pt x="52" y="2375"/>
                    <a:pt x="57" y="2369"/>
                    <a:pt x="57" y="2352"/>
                  </a:cubicBezTo>
                  <a:cubicBezTo>
                    <a:pt x="56" y="2227"/>
                    <a:pt x="57" y="2102"/>
                    <a:pt x="57" y="1976"/>
                  </a:cubicBezTo>
                  <a:cubicBezTo>
                    <a:pt x="57" y="1530"/>
                    <a:pt x="57" y="1083"/>
                    <a:pt x="57" y="637"/>
                  </a:cubicBezTo>
                  <a:cubicBezTo>
                    <a:pt x="57" y="593"/>
                    <a:pt x="57" y="593"/>
                    <a:pt x="14" y="593"/>
                  </a:cubicBezTo>
                  <a:cubicBezTo>
                    <a:pt x="10" y="593"/>
                    <a:pt x="6" y="592"/>
                    <a:pt x="0" y="592"/>
                  </a:cubicBezTo>
                  <a:close/>
                  <a:moveTo>
                    <a:pt x="283" y="1778"/>
                  </a:moveTo>
                  <a:cubicBezTo>
                    <a:pt x="283" y="1752"/>
                    <a:pt x="284" y="1728"/>
                    <a:pt x="283" y="1704"/>
                  </a:cubicBezTo>
                  <a:cubicBezTo>
                    <a:pt x="282" y="1700"/>
                    <a:pt x="275" y="1693"/>
                    <a:pt x="271" y="1693"/>
                  </a:cubicBezTo>
                  <a:cubicBezTo>
                    <a:pt x="250" y="1691"/>
                    <a:pt x="228" y="1692"/>
                    <a:pt x="207" y="1693"/>
                  </a:cubicBezTo>
                  <a:cubicBezTo>
                    <a:pt x="203" y="1693"/>
                    <a:pt x="196" y="1699"/>
                    <a:pt x="196" y="1702"/>
                  </a:cubicBezTo>
                  <a:cubicBezTo>
                    <a:pt x="195" y="1727"/>
                    <a:pt x="196" y="1752"/>
                    <a:pt x="196" y="1778"/>
                  </a:cubicBezTo>
                  <a:cubicBezTo>
                    <a:pt x="226" y="1778"/>
                    <a:pt x="254" y="1778"/>
                    <a:pt x="283" y="1778"/>
                  </a:cubicBezTo>
                  <a:close/>
                  <a:moveTo>
                    <a:pt x="708" y="851"/>
                  </a:moveTo>
                  <a:cubicBezTo>
                    <a:pt x="708" y="880"/>
                    <a:pt x="708" y="908"/>
                    <a:pt x="708" y="937"/>
                  </a:cubicBezTo>
                  <a:cubicBezTo>
                    <a:pt x="734" y="937"/>
                    <a:pt x="759" y="937"/>
                    <a:pt x="783" y="936"/>
                  </a:cubicBezTo>
                  <a:cubicBezTo>
                    <a:pt x="787" y="936"/>
                    <a:pt x="794" y="930"/>
                    <a:pt x="794" y="926"/>
                  </a:cubicBezTo>
                  <a:cubicBezTo>
                    <a:pt x="795" y="902"/>
                    <a:pt x="794" y="877"/>
                    <a:pt x="794" y="851"/>
                  </a:cubicBezTo>
                  <a:cubicBezTo>
                    <a:pt x="765" y="851"/>
                    <a:pt x="737" y="851"/>
                    <a:pt x="708" y="851"/>
                  </a:cubicBezTo>
                  <a:close/>
                  <a:moveTo>
                    <a:pt x="708" y="768"/>
                  </a:moveTo>
                  <a:cubicBezTo>
                    <a:pt x="734" y="768"/>
                    <a:pt x="759" y="769"/>
                    <a:pt x="784" y="768"/>
                  </a:cubicBezTo>
                  <a:cubicBezTo>
                    <a:pt x="788" y="768"/>
                    <a:pt x="794" y="760"/>
                    <a:pt x="794" y="755"/>
                  </a:cubicBezTo>
                  <a:cubicBezTo>
                    <a:pt x="795" y="735"/>
                    <a:pt x="795" y="715"/>
                    <a:pt x="794" y="695"/>
                  </a:cubicBezTo>
                  <a:cubicBezTo>
                    <a:pt x="794" y="690"/>
                    <a:pt x="789" y="682"/>
                    <a:pt x="786" y="682"/>
                  </a:cubicBezTo>
                  <a:cubicBezTo>
                    <a:pt x="760" y="681"/>
                    <a:pt x="734" y="682"/>
                    <a:pt x="708" y="682"/>
                  </a:cubicBezTo>
                  <a:cubicBezTo>
                    <a:pt x="708" y="712"/>
                    <a:pt x="708" y="739"/>
                    <a:pt x="708" y="768"/>
                  </a:cubicBezTo>
                  <a:close/>
                  <a:moveTo>
                    <a:pt x="282" y="2029"/>
                  </a:moveTo>
                  <a:cubicBezTo>
                    <a:pt x="256" y="2029"/>
                    <a:pt x="231" y="2029"/>
                    <a:pt x="207" y="2030"/>
                  </a:cubicBezTo>
                  <a:cubicBezTo>
                    <a:pt x="203" y="2030"/>
                    <a:pt x="196" y="2036"/>
                    <a:pt x="196" y="2040"/>
                  </a:cubicBezTo>
                  <a:cubicBezTo>
                    <a:pt x="195" y="2062"/>
                    <a:pt x="195" y="2084"/>
                    <a:pt x="196" y="2105"/>
                  </a:cubicBezTo>
                  <a:cubicBezTo>
                    <a:pt x="196" y="2109"/>
                    <a:pt x="203" y="2116"/>
                    <a:pt x="206" y="2116"/>
                  </a:cubicBezTo>
                  <a:cubicBezTo>
                    <a:pt x="231" y="2117"/>
                    <a:pt x="256" y="2116"/>
                    <a:pt x="282" y="2116"/>
                  </a:cubicBezTo>
                  <a:cubicBezTo>
                    <a:pt x="282" y="2086"/>
                    <a:pt x="282" y="2060"/>
                    <a:pt x="282" y="2029"/>
                  </a:cubicBezTo>
                  <a:close/>
                  <a:moveTo>
                    <a:pt x="282" y="768"/>
                  </a:moveTo>
                  <a:cubicBezTo>
                    <a:pt x="282" y="738"/>
                    <a:pt x="282" y="711"/>
                    <a:pt x="282" y="681"/>
                  </a:cubicBezTo>
                  <a:cubicBezTo>
                    <a:pt x="256" y="681"/>
                    <a:pt x="231" y="681"/>
                    <a:pt x="207" y="682"/>
                  </a:cubicBezTo>
                  <a:cubicBezTo>
                    <a:pt x="203" y="682"/>
                    <a:pt x="196" y="689"/>
                    <a:pt x="196" y="694"/>
                  </a:cubicBezTo>
                  <a:cubicBezTo>
                    <a:pt x="195" y="714"/>
                    <a:pt x="195" y="735"/>
                    <a:pt x="196" y="755"/>
                  </a:cubicBezTo>
                  <a:cubicBezTo>
                    <a:pt x="196" y="760"/>
                    <a:pt x="204" y="768"/>
                    <a:pt x="208" y="768"/>
                  </a:cubicBezTo>
                  <a:cubicBezTo>
                    <a:pt x="232" y="769"/>
                    <a:pt x="256" y="768"/>
                    <a:pt x="282" y="768"/>
                  </a:cubicBezTo>
                  <a:close/>
                  <a:moveTo>
                    <a:pt x="708" y="2285"/>
                  </a:moveTo>
                  <a:cubicBezTo>
                    <a:pt x="734" y="2285"/>
                    <a:pt x="757" y="2285"/>
                    <a:pt x="780" y="2285"/>
                  </a:cubicBezTo>
                  <a:cubicBezTo>
                    <a:pt x="790" y="2285"/>
                    <a:pt x="795" y="2282"/>
                    <a:pt x="795" y="2271"/>
                  </a:cubicBezTo>
                  <a:cubicBezTo>
                    <a:pt x="794" y="2251"/>
                    <a:pt x="795" y="2230"/>
                    <a:pt x="794" y="2210"/>
                  </a:cubicBezTo>
                  <a:cubicBezTo>
                    <a:pt x="794" y="2206"/>
                    <a:pt x="789" y="2199"/>
                    <a:pt x="787" y="2199"/>
                  </a:cubicBezTo>
                  <a:cubicBezTo>
                    <a:pt x="760" y="2198"/>
                    <a:pt x="734" y="2198"/>
                    <a:pt x="708" y="2198"/>
                  </a:cubicBezTo>
                  <a:cubicBezTo>
                    <a:pt x="708" y="2228"/>
                    <a:pt x="708" y="2255"/>
                    <a:pt x="708" y="2285"/>
                  </a:cubicBezTo>
                  <a:close/>
                  <a:moveTo>
                    <a:pt x="282" y="1861"/>
                  </a:moveTo>
                  <a:cubicBezTo>
                    <a:pt x="256" y="1861"/>
                    <a:pt x="231" y="1860"/>
                    <a:pt x="207" y="1861"/>
                  </a:cubicBezTo>
                  <a:cubicBezTo>
                    <a:pt x="203" y="1861"/>
                    <a:pt x="196" y="1869"/>
                    <a:pt x="196" y="1873"/>
                  </a:cubicBezTo>
                  <a:cubicBezTo>
                    <a:pt x="195" y="1894"/>
                    <a:pt x="195" y="1916"/>
                    <a:pt x="196" y="1937"/>
                  </a:cubicBezTo>
                  <a:cubicBezTo>
                    <a:pt x="196" y="1941"/>
                    <a:pt x="202" y="1947"/>
                    <a:pt x="206" y="1947"/>
                  </a:cubicBezTo>
                  <a:cubicBezTo>
                    <a:pt x="231" y="1948"/>
                    <a:pt x="256" y="1948"/>
                    <a:pt x="282" y="1948"/>
                  </a:cubicBezTo>
                  <a:cubicBezTo>
                    <a:pt x="282" y="1918"/>
                    <a:pt x="282" y="1891"/>
                    <a:pt x="282" y="1861"/>
                  </a:cubicBezTo>
                  <a:close/>
                  <a:moveTo>
                    <a:pt x="708" y="1861"/>
                  </a:moveTo>
                  <a:cubicBezTo>
                    <a:pt x="708" y="1891"/>
                    <a:pt x="708" y="1919"/>
                    <a:pt x="708" y="1948"/>
                  </a:cubicBezTo>
                  <a:cubicBezTo>
                    <a:pt x="734" y="1948"/>
                    <a:pt x="758" y="1949"/>
                    <a:pt x="781" y="1947"/>
                  </a:cubicBezTo>
                  <a:cubicBezTo>
                    <a:pt x="786" y="1947"/>
                    <a:pt x="794" y="1940"/>
                    <a:pt x="794" y="1935"/>
                  </a:cubicBezTo>
                  <a:cubicBezTo>
                    <a:pt x="795" y="1915"/>
                    <a:pt x="795" y="1894"/>
                    <a:pt x="794" y="1873"/>
                  </a:cubicBezTo>
                  <a:cubicBezTo>
                    <a:pt x="794" y="1869"/>
                    <a:pt x="787" y="1861"/>
                    <a:pt x="783" y="1861"/>
                  </a:cubicBezTo>
                  <a:cubicBezTo>
                    <a:pt x="759" y="1860"/>
                    <a:pt x="735" y="1861"/>
                    <a:pt x="708" y="1861"/>
                  </a:cubicBezTo>
                  <a:close/>
                  <a:moveTo>
                    <a:pt x="195" y="851"/>
                  </a:moveTo>
                  <a:cubicBezTo>
                    <a:pt x="195" y="877"/>
                    <a:pt x="195" y="901"/>
                    <a:pt x="196" y="925"/>
                  </a:cubicBezTo>
                  <a:cubicBezTo>
                    <a:pt x="196" y="929"/>
                    <a:pt x="202" y="936"/>
                    <a:pt x="205" y="936"/>
                  </a:cubicBezTo>
                  <a:cubicBezTo>
                    <a:pt x="231" y="937"/>
                    <a:pt x="256" y="937"/>
                    <a:pt x="282" y="937"/>
                  </a:cubicBezTo>
                  <a:cubicBezTo>
                    <a:pt x="282" y="907"/>
                    <a:pt x="282" y="880"/>
                    <a:pt x="282" y="851"/>
                  </a:cubicBezTo>
                  <a:cubicBezTo>
                    <a:pt x="254" y="851"/>
                    <a:pt x="226" y="851"/>
                    <a:pt x="195" y="851"/>
                  </a:cubicBezTo>
                  <a:close/>
                  <a:moveTo>
                    <a:pt x="707" y="1779"/>
                  </a:moveTo>
                  <a:cubicBezTo>
                    <a:pt x="735" y="1779"/>
                    <a:pt x="759" y="1780"/>
                    <a:pt x="783" y="1779"/>
                  </a:cubicBezTo>
                  <a:cubicBezTo>
                    <a:pt x="787" y="1778"/>
                    <a:pt x="794" y="1771"/>
                    <a:pt x="794" y="1767"/>
                  </a:cubicBezTo>
                  <a:cubicBezTo>
                    <a:pt x="795" y="1746"/>
                    <a:pt x="795" y="1725"/>
                    <a:pt x="794" y="1705"/>
                  </a:cubicBezTo>
                  <a:cubicBezTo>
                    <a:pt x="794" y="1700"/>
                    <a:pt x="786" y="1693"/>
                    <a:pt x="781" y="1693"/>
                  </a:cubicBezTo>
                  <a:cubicBezTo>
                    <a:pt x="761" y="1691"/>
                    <a:pt x="740" y="1691"/>
                    <a:pt x="720" y="1693"/>
                  </a:cubicBezTo>
                  <a:cubicBezTo>
                    <a:pt x="715" y="1693"/>
                    <a:pt x="708" y="1700"/>
                    <a:pt x="707" y="1705"/>
                  </a:cubicBezTo>
                  <a:cubicBezTo>
                    <a:pt x="706" y="1729"/>
                    <a:pt x="707" y="1753"/>
                    <a:pt x="707" y="1779"/>
                  </a:cubicBezTo>
                  <a:close/>
                  <a:moveTo>
                    <a:pt x="708" y="2029"/>
                  </a:moveTo>
                  <a:cubicBezTo>
                    <a:pt x="708" y="2060"/>
                    <a:pt x="708" y="2087"/>
                    <a:pt x="708" y="2116"/>
                  </a:cubicBezTo>
                  <a:cubicBezTo>
                    <a:pt x="734" y="2116"/>
                    <a:pt x="759" y="2117"/>
                    <a:pt x="783" y="2116"/>
                  </a:cubicBezTo>
                  <a:cubicBezTo>
                    <a:pt x="787" y="2116"/>
                    <a:pt x="794" y="2108"/>
                    <a:pt x="794" y="2104"/>
                  </a:cubicBezTo>
                  <a:cubicBezTo>
                    <a:pt x="795" y="2083"/>
                    <a:pt x="795" y="2063"/>
                    <a:pt x="794" y="2042"/>
                  </a:cubicBezTo>
                  <a:cubicBezTo>
                    <a:pt x="794" y="2038"/>
                    <a:pt x="787" y="2030"/>
                    <a:pt x="783" y="2030"/>
                  </a:cubicBezTo>
                  <a:cubicBezTo>
                    <a:pt x="759" y="2029"/>
                    <a:pt x="735" y="2029"/>
                    <a:pt x="708" y="2029"/>
                  </a:cubicBezTo>
                  <a:close/>
                  <a:moveTo>
                    <a:pt x="282" y="2198"/>
                  </a:moveTo>
                  <a:cubicBezTo>
                    <a:pt x="256" y="2198"/>
                    <a:pt x="231" y="2197"/>
                    <a:pt x="207" y="2198"/>
                  </a:cubicBezTo>
                  <a:cubicBezTo>
                    <a:pt x="203" y="2199"/>
                    <a:pt x="196" y="2206"/>
                    <a:pt x="196" y="2210"/>
                  </a:cubicBezTo>
                  <a:cubicBezTo>
                    <a:pt x="195" y="2231"/>
                    <a:pt x="195" y="2253"/>
                    <a:pt x="196" y="2274"/>
                  </a:cubicBezTo>
                  <a:cubicBezTo>
                    <a:pt x="196" y="2278"/>
                    <a:pt x="202" y="2284"/>
                    <a:pt x="206" y="2284"/>
                  </a:cubicBezTo>
                  <a:cubicBezTo>
                    <a:pt x="231" y="2285"/>
                    <a:pt x="256" y="2285"/>
                    <a:pt x="282" y="2285"/>
                  </a:cubicBezTo>
                  <a:cubicBezTo>
                    <a:pt x="282" y="2255"/>
                    <a:pt x="282" y="2228"/>
                    <a:pt x="282" y="2198"/>
                  </a:cubicBezTo>
                  <a:close/>
                  <a:moveTo>
                    <a:pt x="409" y="769"/>
                  </a:moveTo>
                  <a:cubicBezTo>
                    <a:pt x="454" y="769"/>
                    <a:pt x="454" y="769"/>
                    <a:pt x="454" y="725"/>
                  </a:cubicBezTo>
                  <a:cubicBezTo>
                    <a:pt x="454" y="681"/>
                    <a:pt x="454" y="681"/>
                    <a:pt x="410" y="681"/>
                  </a:cubicBezTo>
                  <a:cubicBezTo>
                    <a:pt x="365" y="681"/>
                    <a:pt x="365" y="681"/>
                    <a:pt x="365" y="725"/>
                  </a:cubicBezTo>
                  <a:cubicBezTo>
                    <a:pt x="365" y="769"/>
                    <a:pt x="365" y="769"/>
                    <a:pt x="409" y="769"/>
                  </a:cubicBezTo>
                  <a:close/>
                  <a:moveTo>
                    <a:pt x="580" y="768"/>
                  </a:moveTo>
                  <a:cubicBezTo>
                    <a:pt x="625" y="769"/>
                    <a:pt x="625" y="769"/>
                    <a:pt x="624" y="726"/>
                  </a:cubicBezTo>
                  <a:cubicBezTo>
                    <a:pt x="624" y="681"/>
                    <a:pt x="624" y="681"/>
                    <a:pt x="579" y="681"/>
                  </a:cubicBezTo>
                  <a:cubicBezTo>
                    <a:pt x="536" y="681"/>
                    <a:pt x="536" y="681"/>
                    <a:pt x="536" y="724"/>
                  </a:cubicBezTo>
                  <a:cubicBezTo>
                    <a:pt x="536" y="768"/>
                    <a:pt x="536" y="768"/>
                    <a:pt x="580" y="768"/>
                  </a:cubicBezTo>
                  <a:close/>
                  <a:moveTo>
                    <a:pt x="410" y="937"/>
                  </a:moveTo>
                  <a:cubicBezTo>
                    <a:pt x="454" y="937"/>
                    <a:pt x="454" y="937"/>
                    <a:pt x="454" y="895"/>
                  </a:cubicBezTo>
                  <a:cubicBezTo>
                    <a:pt x="453" y="850"/>
                    <a:pt x="453" y="850"/>
                    <a:pt x="408" y="850"/>
                  </a:cubicBezTo>
                  <a:cubicBezTo>
                    <a:pt x="366" y="850"/>
                    <a:pt x="366" y="850"/>
                    <a:pt x="365" y="892"/>
                  </a:cubicBezTo>
                  <a:cubicBezTo>
                    <a:pt x="365" y="937"/>
                    <a:pt x="365" y="937"/>
                    <a:pt x="410" y="937"/>
                  </a:cubicBezTo>
                  <a:close/>
                  <a:moveTo>
                    <a:pt x="578" y="937"/>
                  </a:moveTo>
                  <a:cubicBezTo>
                    <a:pt x="624" y="937"/>
                    <a:pt x="624" y="937"/>
                    <a:pt x="625" y="892"/>
                  </a:cubicBezTo>
                  <a:cubicBezTo>
                    <a:pt x="625" y="850"/>
                    <a:pt x="625" y="850"/>
                    <a:pt x="582" y="850"/>
                  </a:cubicBezTo>
                  <a:cubicBezTo>
                    <a:pt x="536" y="850"/>
                    <a:pt x="536" y="850"/>
                    <a:pt x="536" y="895"/>
                  </a:cubicBezTo>
                  <a:cubicBezTo>
                    <a:pt x="536" y="937"/>
                    <a:pt x="536" y="937"/>
                    <a:pt x="578" y="937"/>
                  </a:cubicBezTo>
                  <a:close/>
                  <a:moveTo>
                    <a:pt x="283" y="1020"/>
                  </a:moveTo>
                  <a:cubicBezTo>
                    <a:pt x="253" y="1020"/>
                    <a:pt x="225" y="1020"/>
                    <a:pt x="197" y="1020"/>
                  </a:cubicBezTo>
                  <a:cubicBezTo>
                    <a:pt x="197" y="1049"/>
                    <a:pt x="197" y="1076"/>
                    <a:pt x="197" y="1103"/>
                  </a:cubicBezTo>
                  <a:cubicBezTo>
                    <a:pt x="226" y="1103"/>
                    <a:pt x="254" y="1103"/>
                    <a:pt x="283" y="1103"/>
                  </a:cubicBezTo>
                  <a:cubicBezTo>
                    <a:pt x="283" y="1075"/>
                    <a:pt x="283" y="1049"/>
                    <a:pt x="283" y="1020"/>
                  </a:cubicBezTo>
                  <a:close/>
                  <a:moveTo>
                    <a:pt x="454" y="1105"/>
                  </a:moveTo>
                  <a:cubicBezTo>
                    <a:pt x="454" y="1078"/>
                    <a:pt x="454" y="1054"/>
                    <a:pt x="453" y="1031"/>
                  </a:cubicBezTo>
                  <a:cubicBezTo>
                    <a:pt x="453" y="1026"/>
                    <a:pt x="446" y="1019"/>
                    <a:pt x="442" y="1019"/>
                  </a:cubicBezTo>
                  <a:cubicBezTo>
                    <a:pt x="421" y="1018"/>
                    <a:pt x="400" y="1018"/>
                    <a:pt x="378" y="1019"/>
                  </a:cubicBezTo>
                  <a:cubicBezTo>
                    <a:pt x="374" y="1019"/>
                    <a:pt x="366" y="1027"/>
                    <a:pt x="366" y="1031"/>
                  </a:cubicBezTo>
                  <a:cubicBezTo>
                    <a:pt x="365" y="1052"/>
                    <a:pt x="365" y="1073"/>
                    <a:pt x="366" y="1093"/>
                  </a:cubicBezTo>
                  <a:cubicBezTo>
                    <a:pt x="366" y="1097"/>
                    <a:pt x="373" y="1104"/>
                    <a:pt x="377" y="1105"/>
                  </a:cubicBezTo>
                  <a:cubicBezTo>
                    <a:pt x="402" y="1106"/>
                    <a:pt x="426" y="1105"/>
                    <a:pt x="454" y="1105"/>
                  </a:cubicBezTo>
                  <a:close/>
                  <a:moveTo>
                    <a:pt x="536" y="1105"/>
                  </a:moveTo>
                  <a:cubicBezTo>
                    <a:pt x="564" y="1105"/>
                    <a:pt x="589" y="1106"/>
                    <a:pt x="614" y="1104"/>
                  </a:cubicBezTo>
                  <a:cubicBezTo>
                    <a:pt x="618" y="1104"/>
                    <a:pt x="624" y="1096"/>
                    <a:pt x="624" y="1092"/>
                  </a:cubicBezTo>
                  <a:cubicBezTo>
                    <a:pt x="625" y="1072"/>
                    <a:pt x="625" y="1052"/>
                    <a:pt x="624" y="1032"/>
                  </a:cubicBezTo>
                  <a:cubicBezTo>
                    <a:pt x="624" y="1027"/>
                    <a:pt x="616" y="1019"/>
                    <a:pt x="612" y="1019"/>
                  </a:cubicBezTo>
                  <a:cubicBezTo>
                    <a:pt x="591" y="1018"/>
                    <a:pt x="570" y="1018"/>
                    <a:pt x="548" y="1019"/>
                  </a:cubicBezTo>
                  <a:cubicBezTo>
                    <a:pt x="544" y="1019"/>
                    <a:pt x="537" y="1025"/>
                    <a:pt x="537" y="1028"/>
                  </a:cubicBezTo>
                  <a:cubicBezTo>
                    <a:pt x="536" y="1053"/>
                    <a:pt x="536" y="1078"/>
                    <a:pt x="536" y="1105"/>
                  </a:cubicBezTo>
                  <a:close/>
                  <a:moveTo>
                    <a:pt x="795" y="1020"/>
                  </a:moveTo>
                  <a:cubicBezTo>
                    <a:pt x="765" y="1020"/>
                    <a:pt x="736" y="1020"/>
                    <a:pt x="708" y="1020"/>
                  </a:cubicBezTo>
                  <a:cubicBezTo>
                    <a:pt x="708" y="1049"/>
                    <a:pt x="708" y="1076"/>
                    <a:pt x="708" y="1104"/>
                  </a:cubicBezTo>
                  <a:cubicBezTo>
                    <a:pt x="738" y="1104"/>
                    <a:pt x="765" y="1104"/>
                    <a:pt x="794" y="1104"/>
                  </a:cubicBezTo>
                  <a:cubicBezTo>
                    <a:pt x="794" y="1096"/>
                    <a:pt x="795" y="1089"/>
                    <a:pt x="795" y="1083"/>
                  </a:cubicBezTo>
                  <a:cubicBezTo>
                    <a:pt x="795" y="1062"/>
                    <a:pt x="795" y="1042"/>
                    <a:pt x="795" y="1020"/>
                  </a:cubicBezTo>
                  <a:close/>
                  <a:moveTo>
                    <a:pt x="411" y="1861"/>
                  </a:moveTo>
                  <a:cubicBezTo>
                    <a:pt x="365" y="1860"/>
                    <a:pt x="365" y="1860"/>
                    <a:pt x="365" y="1905"/>
                  </a:cubicBezTo>
                  <a:cubicBezTo>
                    <a:pt x="366" y="1948"/>
                    <a:pt x="366" y="1948"/>
                    <a:pt x="409" y="1948"/>
                  </a:cubicBezTo>
                  <a:cubicBezTo>
                    <a:pt x="454" y="1948"/>
                    <a:pt x="454" y="1948"/>
                    <a:pt x="454" y="1902"/>
                  </a:cubicBezTo>
                  <a:cubicBezTo>
                    <a:pt x="454" y="1861"/>
                    <a:pt x="454" y="1861"/>
                    <a:pt x="411" y="1861"/>
                  </a:cubicBezTo>
                  <a:close/>
                  <a:moveTo>
                    <a:pt x="410" y="1779"/>
                  </a:moveTo>
                  <a:cubicBezTo>
                    <a:pt x="453" y="1779"/>
                    <a:pt x="453" y="1779"/>
                    <a:pt x="454" y="1737"/>
                  </a:cubicBezTo>
                  <a:cubicBezTo>
                    <a:pt x="454" y="1692"/>
                    <a:pt x="454" y="1692"/>
                    <a:pt x="409" y="1692"/>
                  </a:cubicBezTo>
                  <a:cubicBezTo>
                    <a:pt x="365" y="1692"/>
                    <a:pt x="365" y="1692"/>
                    <a:pt x="365" y="1735"/>
                  </a:cubicBezTo>
                  <a:cubicBezTo>
                    <a:pt x="365" y="1780"/>
                    <a:pt x="365" y="1780"/>
                    <a:pt x="410" y="1779"/>
                  </a:cubicBezTo>
                  <a:close/>
                  <a:moveTo>
                    <a:pt x="580" y="1948"/>
                  </a:moveTo>
                  <a:cubicBezTo>
                    <a:pt x="625" y="1948"/>
                    <a:pt x="625" y="1948"/>
                    <a:pt x="625" y="1905"/>
                  </a:cubicBezTo>
                  <a:cubicBezTo>
                    <a:pt x="625" y="1861"/>
                    <a:pt x="625" y="1861"/>
                    <a:pt x="580" y="1861"/>
                  </a:cubicBezTo>
                  <a:cubicBezTo>
                    <a:pt x="536" y="1861"/>
                    <a:pt x="536" y="1861"/>
                    <a:pt x="536" y="1905"/>
                  </a:cubicBezTo>
                  <a:cubicBezTo>
                    <a:pt x="536" y="1948"/>
                    <a:pt x="536" y="1948"/>
                    <a:pt x="580" y="1948"/>
                  </a:cubicBezTo>
                  <a:close/>
                  <a:moveTo>
                    <a:pt x="453" y="2116"/>
                  </a:moveTo>
                  <a:cubicBezTo>
                    <a:pt x="453" y="2089"/>
                    <a:pt x="454" y="2063"/>
                    <a:pt x="453" y="2038"/>
                  </a:cubicBezTo>
                  <a:cubicBezTo>
                    <a:pt x="453" y="2035"/>
                    <a:pt x="444" y="2030"/>
                    <a:pt x="440" y="2030"/>
                  </a:cubicBezTo>
                  <a:cubicBezTo>
                    <a:pt x="420" y="2029"/>
                    <a:pt x="400" y="2028"/>
                    <a:pt x="380" y="2030"/>
                  </a:cubicBezTo>
                  <a:cubicBezTo>
                    <a:pt x="375" y="2030"/>
                    <a:pt x="366" y="2038"/>
                    <a:pt x="366" y="2043"/>
                  </a:cubicBezTo>
                  <a:cubicBezTo>
                    <a:pt x="364" y="2063"/>
                    <a:pt x="365" y="2083"/>
                    <a:pt x="366" y="2103"/>
                  </a:cubicBezTo>
                  <a:cubicBezTo>
                    <a:pt x="366" y="2108"/>
                    <a:pt x="374" y="2116"/>
                    <a:pt x="379" y="2116"/>
                  </a:cubicBezTo>
                  <a:cubicBezTo>
                    <a:pt x="403" y="2117"/>
                    <a:pt x="427" y="2116"/>
                    <a:pt x="453" y="2116"/>
                  </a:cubicBezTo>
                  <a:close/>
                  <a:moveTo>
                    <a:pt x="454" y="253"/>
                  </a:moveTo>
                  <a:cubicBezTo>
                    <a:pt x="454" y="226"/>
                    <a:pt x="454" y="201"/>
                    <a:pt x="453" y="176"/>
                  </a:cubicBezTo>
                  <a:cubicBezTo>
                    <a:pt x="453" y="172"/>
                    <a:pt x="445" y="166"/>
                    <a:pt x="440" y="166"/>
                  </a:cubicBezTo>
                  <a:cubicBezTo>
                    <a:pt x="420" y="165"/>
                    <a:pt x="400" y="166"/>
                    <a:pt x="380" y="165"/>
                  </a:cubicBezTo>
                  <a:cubicBezTo>
                    <a:pt x="369" y="165"/>
                    <a:pt x="365" y="170"/>
                    <a:pt x="365" y="181"/>
                  </a:cubicBezTo>
                  <a:cubicBezTo>
                    <a:pt x="366" y="200"/>
                    <a:pt x="365" y="219"/>
                    <a:pt x="366" y="239"/>
                  </a:cubicBezTo>
                  <a:cubicBezTo>
                    <a:pt x="366" y="244"/>
                    <a:pt x="373" y="252"/>
                    <a:pt x="377" y="252"/>
                  </a:cubicBezTo>
                  <a:cubicBezTo>
                    <a:pt x="402" y="254"/>
                    <a:pt x="426" y="253"/>
                    <a:pt x="454" y="253"/>
                  </a:cubicBezTo>
                  <a:close/>
                  <a:moveTo>
                    <a:pt x="536" y="253"/>
                  </a:moveTo>
                  <a:cubicBezTo>
                    <a:pt x="564" y="253"/>
                    <a:pt x="588" y="253"/>
                    <a:pt x="612" y="252"/>
                  </a:cubicBezTo>
                  <a:cubicBezTo>
                    <a:pt x="617" y="252"/>
                    <a:pt x="623" y="245"/>
                    <a:pt x="624" y="241"/>
                  </a:cubicBezTo>
                  <a:cubicBezTo>
                    <a:pt x="625" y="220"/>
                    <a:pt x="625" y="199"/>
                    <a:pt x="624" y="179"/>
                  </a:cubicBezTo>
                  <a:cubicBezTo>
                    <a:pt x="624" y="174"/>
                    <a:pt x="616" y="166"/>
                    <a:pt x="612" y="166"/>
                  </a:cubicBezTo>
                  <a:cubicBezTo>
                    <a:pt x="590" y="165"/>
                    <a:pt x="569" y="165"/>
                    <a:pt x="548" y="166"/>
                  </a:cubicBezTo>
                  <a:cubicBezTo>
                    <a:pt x="544" y="166"/>
                    <a:pt x="537" y="172"/>
                    <a:pt x="537" y="176"/>
                  </a:cubicBezTo>
                  <a:cubicBezTo>
                    <a:pt x="536" y="201"/>
                    <a:pt x="536" y="226"/>
                    <a:pt x="536" y="253"/>
                  </a:cubicBezTo>
                  <a:close/>
                  <a:moveTo>
                    <a:pt x="454" y="2285"/>
                  </a:moveTo>
                  <a:cubicBezTo>
                    <a:pt x="454" y="2258"/>
                    <a:pt x="454" y="2233"/>
                    <a:pt x="453" y="2208"/>
                  </a:cubicBezTo>
                  <a:cubicBezTo>
                    <a:pt x="453" y="2204"/>
                    <a:pt x="444" y="2198"/>
                    <a:pt x="440" y="2198"/>
                  </a:cubicBezTo>
                  <a:cubicBezTo>
                    <a:pt x="420" y="2197"/>
                    <a:pt x="400" y="2197"/>
                    <a:pt x="380" y="2199"/>
                  </a:cubicBezTo>
                  <a:cubicBezTo>
                    <a:pt x="375" y="2199"/>
                    <a:pt x="367" y="2207"/>
                    <a:pt x="366" y="2212"/>
                  </a:cubicBezTo>
                  <a:cubicBezTo>
                    <a:pt x="365" y="2231"/>
                    <a:pt x="365" y="2251"/>
                    <a:pt x="366" y="2271"/>
                  </a:cubicBezTo>
                  <a:cubicBezTo>
                    <a:pt x="366" y="2276"/>
                    <a:pt x="372" y="2284"/>
                    <a:pt x="376" y="2284"/>
                  </a:cubicBezTo>
                  <a:cubicBezTo>
                    <a:pt x="401" y="2285"/>
                    <a:pt x="426" y="2285"/>
                    <a:pt x="454" y="2285"/>
                  </a:cubicBezTo>
                  <a:close/>
                  <a:moveTo>
                    <a:pt x="536" y="2285"/>
                  </a:moveTo>
                  <a:cubicBezTo>
                    <a:pt x="564" y="2285"/>
                    <a:pt x="588" y="2285"/>
                    <a:pt x="613" y="2284"/>
                  </a:cubicBezTo>
                  <a:cubicBezTo>
                    <a:pt x="617" y="2284"/>
                    <a:pt x="624" y="2275"/>
                    <a:pt x="624" y="2270"/>
                  </a:cubicBezTo>
                  <a:cubicBezTo>
                    <a:pt x="625" y="2251"/>
                    <a:pt x="625" y="2232"/>
                    <a:pt x="624" y="2213"/>
                  </a:cubicBezTo>
                  <a:cubicBezTo>
                    <a:pt x="624" y="2207"/>
                    <a:pt x="616" y="2199"/>
                    <a:pt x="611" y="2198"/>
                  </a:cubicBezTo>
                  <a:cubicBezTo>
                    <a:pt x="590" y="2197"/>
                    <a:pt x="569" y="2197"/>
                    <a:pt x="548" y="2198"/>
                  </a:cubicBezTo>
                  <a:cubicBezTo>
                    <a:pt x="544" y="2198"/>
                    <a:pt x="537" y="2205"/>
                    <a:pt x="537" y="2208"/>
                  </a:cubicBezTo>
                  <a:cubicBezTo>
                    <a:pt x="536" y="2233"/>
                    <a:pt x="536" y="2257"/>
                    <a:pt x="536" y="2285"/>
                  </a:cubicBezTo>
                  <a:close/>
                  <a:moveTo>
                    <a:pt x="536" y="2116"/>
                  </a:moveTo>
                  <a:cubicBezTo>
                    <a:pt x="564" y="2116"/>
                    <a:pt x="587" y="2116"/>
                    <a:pt x="611" y="2117"/>
                  </a:cubicBezTo>
                  <a:cubicBezTo>
                    <a:pt x="622" y="2117"/>
                    <a:pt x="625" y="2111"/>
                    <a:pt x="625" y="2101"/>
                  </a:cubicBezTo>
                  <a:cubicBezTo>
                    <a:pt x="624" y="2083"/>
                    <a:pt x="624" y="2064"/>
                    <a:pt x="625" y="2045"/>
                  </a:cubicBezTo>
                  <a:cubicBezTo>
                    <a:pt x="625" y="2033"/>
                    <a:pt x="620" y="2029"/>
                    <a:pt x="608" y="2029"/>
                  </a:cubicBezTo>
                  <a:cubicBezTo>
                    <a:pt x="589" y="2030"/>
                    <a:pt x="570" y="2029"/>
                    <a:pt x="550" y="2030"/>
                  </a:cubicBezTo>
                  <a:cubicBezTo>
                    <a:pt x="545" y="2030"/>
                    <a:pt x="537" y="2036"/>
                    <a:pt x="537" y="2040"/>
                  </a:cubicBezTo>
                  <a:cubicBezTo>
                    <a:pt x="536" y="2064"/>
                    <a:pt x="536" y="2089"/>
                    <a:pt x="536" y="2116"/>
                  </a:cubicBezTo>
                  <a:close/>
                  <a:moveTo>
                    <a:pt x="582" y="1692"/>
                  </a:moveTo>
                  <a:cubicBezTo>
                    <a:pt x="536" y="1692"/>
                    <a:pt x="536" y="1692"/>
                    <a:pt x="536" y="1736"/>
                  </a:cubicBezTo>
                  <a:cubicBezTo>
                    <a:pt x="536" y="1779"/>
                    <a:pt x="536" y="1779"/>
                    <a:pt x="579" y="1779"/>
                  </a:cubicBezTo>
                  <a:cubicBezTo>
                    <a:pt x="625" y="1779"/>
                    <a:pt x="625" y="1779"/>
                    <a:pt x="625" y="1734"/>
                  </a:cubicBezTo>
                  <a:cubicBezTo>
                    <a:pt x="625" y="1692"/>
                    <a:pt x="625" y="1692"/>
                    <a:pt x="582" y="1692"/>
                  </a:cubicBezTo>
                  <a:close/>
                  <a:moveTo>
                    <a:pt x="580" y="422"/>
                  </a:moveTo>
                  <a:cubicBezTo>
                    <a:pt x="625" y="422"/>
                    <a:pt x="625" y="422"/>
                    <a:pt x="625" y="380"/>
                  </a:cubicBezTo>
                  <a:cubicBezTo>
                    <a:pt x="625" y="334"/>
                    <a:pt x="625" y="334"/>
                    <a:pt x="579" y="334"/>
                  </a:cubicBezTo>
                  <a:cubicBezTo>
                    <a:pt x="536" y="334"/>
                    <a:pt x="536" y="334"/>
                    <a:pt x="536" y="377"/>
                  </a:cubicBezTo>
                  <a:cubicBezTo>
                    <a:pt x="536" y="422"/>
                    <a:pt x="536" y="422"/>
                    <a:pt x="580" y="422"/>
                  </a:cubicBezTo>
                  <a:close/>
                  <a:moveTo>
                    <a:pt x="454" y="377"/>
                  </a:moveTo>
                  <a:cubicBezTo>
                    <a:pt x="454" y="334"/>
                    <a:pt x="454" y="334"/>
                    <a:pt x="412" y="334"/>
                  </a:cubicBezTo>
                  <a:cubicBezTo>
                    <a:pt x="365" y="334"/>
                    <a:pt x="365" y="334"/>
                    <a:pt x="365" y="380"/>
                  </a:cubicBezTo>
                  <a:cubicBezTo>
                    <a:pt x="366" y="422"/>
                    <a:pt x="366" y="422"/>
                    <a:pt x="408" y="422"/>
                  </a:cubicBezTo>
                  <a:cubicBezTo>
                    <a:pt x="454" y="422"/>
                    <a:pt x="454" y="422"/>
                    <a:pt x="454" y="377"/>
                  </a:cubicBezTo>
                  <a:close/>
                  <a:moveTo>
                    <a:pt x="452" y="1355"/>
                  </a:moveTo>
                  <a:cubicBezTo>
                    <a:pt x="426" y="1355"/>
                    <a:pt x="402" y="1355"/>
                    <a:pt x="377" y="1356"/>
                  </a:cubicBezTo>
                  <a:cubicBezTo>
                    <a:pt x="373" y="1356"/>
                    <a:pt x="366" y="1363"/>
                    <a:pt x="366" y="1368"/>
                  </a:cubicBezTo>
                  <a:cubicBezTo>
                    <a:pt x="365" y="1388"/>
                    <a:pt x="365" y="1409"/>
                    <a:pt x="366" y="1430"/>
                  </a:cubicBezTo>
                  <a:cubicBezTo>
                    <a:pt x="366" y="1434"/>
                    <a:pt x="373" y="1441"/>
                    <a:pt x="377" y="1441"/>
                  </a:cubicBezTo>
                  <a:cubicBezTo>
                    <a:pt x="402" y="1442"/>
                    <a:pt x="426" y="1442"/>
                    <a:pt x="452" y="1442"/>
                  </a:cubicBezTo>
                  <a:cubicBezTo>
                    <a:pt x="452" y="1412"/>
                    <a:pt x="452" y="1385"/>
                    <a:pt x="452" y="1355"/>
                  </a:cubicBezTo>
                  <a:close/>
                  <a:moveTo>
                    <a:pt x="536" y="1272"/>
                  </a:moveTo>
                  <a:cubicBezTo>
                    <a:pt x="567" y="1272"/>
                    <a:pt x="595" y="1272"/>
                    <a:pt x="624" y="1272"/>
                  </a:cubicBezTo>
                  <a:cubicBezTo>
                    <a:pt x="624" y="1246"/>
                    <a:pt x="625" y="1223"/>
                    <a:pt x="624" y="1199"/>
                  </a:cubicBezTo>
                  <a:cubicBezTo>
                    <a:pt x="623" y="1195"/>
                    <a:pt x="615" y="1188"/>
                    <a:pt x="610" y="1187"/>
                  </a:cubicBezTo>
                  <a:cubicBezTo>
                    <a:pt x="590" y="1186"/>
                    <a:pt x="570" y="1186"/>
                    <a:pt x="550" y="1187"/>
                  </a:cubicBezTo>
                  <a:cubicBezTo>
                    <a:pt x="545" y="1188"/>
                    <a:pt x="537" y="1195"/>
                    <a:pt x="537" y="1199"/>
                  </a:cubicBezTo>
                  <a:cubicBezTo>
                    <a:pt x="536" y="1223"/>
                    <a:pt x="536" y="1247"/>
                    <a:pt x="536" y="1272"/>
                  </a:cubicBezTo>
                  <a:close/>
                  <a:moveTo>
                    <a:pt x="452" y="1187"/>
                  </a:moveTo>
                  <a:cubicBezTo>
                    <a:pt x="426" y="1187"/>
                    <a:pt x="402" y="1186"/>
                    <a:pt x="377" y="1187"/>
                  </a:cubicBezTo>
                  <a:cubicBezTo>
                    <a:pt x="373" y="1187"/>
                    <a:pt x="366" y="1193"/>
                    <a:pt x="366" y="1197"/>
                  </a:cubicBezTo>
                  <a:cubicBezTo>
                    <a:pt x="365" y="1222"/>
                    <a:pt x="366" y="1247"/>
                    <a:pt x="366" y="1272"/>
                  </a:cubicBezTo>
                  <a:cubicBezTo>
                    <a:pt x="396" y="1272"/>
                    <a:pt x="424" y="1272"/>
                    <a:pt x="452" y="1272"/>
                  </a:cubicBezTo>
                  <a:cubicBezTo>
                    <a:pt x="452" y="1244"/>
                    <a:pt x="452" y="1217"/>
                    <a:pt x="452" y="1187"/>
                  </a:cubicBezTo>
                  <a:close/>
                  <a:moveTo>
                    <a:pt x="282" y="1187"/>
                  </a:moveTo>
                  <a:cubicBezTo>
                    <a:pt x="256" y="1187"/>
                    <a:pt x="231" y="1186"/>
                    <a:pt x="207" y="1187"/>
                  </a:cubicBezTo>
                  <a:cubicBezTo>
                    <a:pt x="203" y="1187"/>
                    <a:pt x="196" y="1192"/>
                    <a:pt x="196" y="1195"/>
                  </a:cubicBezTo>
                  <a:cubicBezTo>
                    <a:pt x="195" y="1221"/>
                    <a:pt x="196" y="1246"/>
                    <a:pt x="196" y="1272"/>
                  </a:cubicBezTo>
                  <a:cubicBezTo>
                    <a:pt x="226" y="1272"/>
                    <a:pt x="254" y="1272"/>
                    <a:pt x="282" y="1272"/>
                  </a:cubicBezTo>
                  <a:cubicBezTo>
                    <a:pt x="282" y="1244"/>
                    <a:pt x="282" y="1217"/>
                    <a:pt x="282" y="1187"/>
                  </a:cubicBezTo>
                  <a:close/>
                  <a:moveTo>
                    <a:pt x="537" y="1442"/>
                  </a:moveTo>
                  <a:cubicBezTo>
                    <a:pt x="564" y="1442"/>
                    <a:pt x="589" y="1442"/>
                    <a:pt x="614" y="1441"/>
                  </a:cubicBezTo>
                  <a:cubicBezTo>
                    <a:pt x="618" y="1441"/>
                    <a:pt x="624" y="1434"/>
                    <a:pt x="624" y="1430"/>
                  </a:cubicBezTo>
                  <a:cubicBezTo>
                    <a:pt x="625" y="1409"/>
                    <a:pt x="625" y="1389"/>
                    <a:pt x="624" y="1368"/>
                  </a:cubicBezTo>
                  <a:cubicBezTo>
                    <a:pt x="624" y="1364"/>
                    <a:pt x="616" y="1356"/>
                    <a:pt x="611" y="1356"/>
                  </a:cubicBezTo>
                  <a:cubicBezTo>
                    <a:pt x="591" y="1354"/>
                    <a:pt x="570" y="1355"/>
                    <a:pt x="549" y="1356"/>
                  </a:cubicBezTo>
                  <a:cubicBezTo>
                    <a:pt x="545" y="1356"/>
                    <a:pt x="537" y="1361"/>
                    <a:pt x="537" y="1364"/>
                  </a:cubicBezTo>
                  <a:cubicBezTo>
                    <a:pt x="536" y="1390"/>
                    <a:pt x="537" y="1415"/>
                    <a:pt x="537" y="1442"/>
                  </a:cubicBezTo>
                  <a:close/>
                  <a:moveTo>
                    <a:pt x="708" y="1355"/>
                  </a:moveTo>
                  <a:cubicBezTo>
                    <a:pt x="708" y="1385"/>
                    <a:pt x="708" y="1412"/>
                    <a:pt x="708" y="1440"/>
                  </a:cubicBezTo>
                  <a:cubicBezTo>
                    <a:pt x="737" y="1440"/>
                    <a:pt x="765" y="1440"/>
                    <a:pt x="795" y="1440"/>
                  </a:cubicBezTo>
                  <a:cubicBezTo>
                    <a:pt x="795" y="1414"/>
                    <a:pt x="795" y="1391"/>
                    <a:pt x="794" y="1367"/>
                  </a:cubicBezTo>
                  <a:cubicBezTo>
                    <a:pt x="794" y="1363"/>
                    <a:pt x="788" y="1356"/>
                    <a:pt x="784" y="1356"/>
                  </a:cubicBezTo>
                  <a:cubicBezTo>
                    <a:pt x="759" y="1355"/>
                    <a:pt x="734" y="1355"/>
                    <a:pt x="708" y="1355"/>
                  </a:cubicBezTo>
                  <a:close/>
                  <a:moveTo>
                    <a:pt x="282" y="1355"/>
                  </a:moveTo>
                  <a:cubicBezTo>
                    <a:pt x="256" y="1355"/>
                    <a:pt x="231" y="1355"/>
                    <a:pt x="206" y="1356"/>
                  </a:cubicBezTo>
                  <a:cubicBezTo>
                    <a:pt x="202" y="1356"/>
                    <a:pt x="196" y="1361"/>
                    <a:pt x="196" y="1365"/>
                  </a:cubicBezTo>
                  <a:cubicBezTo>
                    <a:pt x="195" y="1390"/>
                    <a:pt x="195" y="1415"/>
                    <a:pt x="195" y="1440"/>
                  </a:cubicBezTo>
                  <a:cubicBezTo>
                    <a:pt x="226" y="1440"/>
                    <a:pt x="254" y="1440"/>
                    <a:pt x="282" y="1440"/>
                  </a:cubicBezTo>
                  <a:cubicBezTo>
                    <a:pt x="282" y="1411"/>
                    <a:pt x="282" y="1384"/>
                    <a:pt x="282" y="1355"/>
                  </a:cubicBezTo>
                  <a:close/>
                  <a:moveTo>
                    <a:pt x="283" y="1610"/>
                  </a:moveTo>
                  <a:cubicBezTo>
                    <a:pt x="283" y="1583"/>
                    <a:pt x="284" y="1559"/>
                    <a:pt x="282" y="1536"/>
                  </a:cubicBezTo>
                  <a:cubicBezTo>
                    <a:pt x="282" y="1531"/>
                    <a:pt x="274" y="1524"/>
                    <a:pt x="269" y="1524"/>
                  </a:cubicBezTo>
                  <a:cubicBezTo>
                    <a:pt x="249" y="1523"/>
                    <a:pt x="229" y="1523"/>
                    <a:pt x="209" y="1524"/>
                  </a:cubicBezTo>
                  <a:cubicBezTo>
                    <a:pt x="205" y="1524"/>
                    <a:pt x="196" y="1531"/>
                    <a:pt x="196" y="1536"/>
                  </a:cubicBezTo>
                  <a:cubicBezTo>
                    <a:pt x="195" y="1557"/>
                    <a:pt x="195" y="1578"/>
                    <a:pt x="196" y="1600"/>
                  </a:cubicBezTo>
                  <a:cubicBezTo>
                    <a:pt x="196" y="1603"/>
                    <a:pt x="203" y="1610"/>
                    <a:pt x="207" y="1610"/>
                  </a:cubicBezTo>
                  <a:cubicBezTo>
                    <a:pt x="231" y="1611"/>
                    <a:pt x="256" y="1610"/>
                    <a:pt x="283" y="1610"/>
                  </a:cubicBezTo>
                  <a:close/>
                  <a:moveTo>
                    <a:pt x="708" y="1610"/>
                  </a:moveTo>
                  <a:cubicBezTo>
                    <a:pt x="734" y="1610"/>
                    <a:pt x="759" y="1611"/>
                    <a:pt x="783" y="1610"/>
                  </a:cubicBezTo>
                  <a:cubicBezTo>
                    <a:pt x="787" y="1610"/>
                    <a:pt x="794" y="1602"/>
                    <a:pt x="794" y="1598"/>
                  </a:cubicBezTo>
                  <a:cubicBezTo>
                    <a:pt x="795" y="1577"/>
                    <a:pt x="795" y="1557"/>
                    <a:pt x="794" y="1536"/>
                  </a:cubicBezTo>
                  <a:cubicBezTo>
                    <a:pt x="794" y="1532"/>
                    <a:pt x="789" y="1524"/>
                    <a:pt x="785" y="1524"/>
                  </a:cubicBezTo>
                  <a:cubicBezTo>
                    <a:pt x="760" y="1523"/>
                    <a:pt x="734" y="1524"/>
                    <a:pt x="708" y="1524"/>
                  </a:cubicBezTo>
                  <a:cubicBezTo>
                    <a:pt x="708" y="1554"/>
                    <a:pt x="708" y="1580"/>
                    <a:pt x="708" y="1610"/>
                  </a:cubicBezTo>
                  <a:close/>
                  <a:moveTo>
                    <a:pt x="708" y="1188"/>
                  </a:moveTo>
                  <a:cubicBezTo>
                    <a:pt x="708" y="1217"/>
                    <a:pt x="708" y="1244"/>
                    <a:pt x="708" y="1272"/>
                  </a:cubicBezTo>
                  <a:cubicBezTo>
                    <a:pt x="737" y="1272"/>
                    <a:pt x="765" y="1272"/>
                    <a:pt x="793" y="1272"/>
                  </a:cubicBezTo>
                  <a:cubicBezTo>
                    <a:pt x="793" y="1244"/>
                    <a:pt x="793" y="1216"/>
                    <a:pt x="793" y="1188"/>
                  </a:cubicBezTo>
                  <a:cubicBezTo>
                    <a:pt x="764" y="1188"/>
                    <a:pt x="737" y="1188"/>
                    <a:pt x="708" y="1188"/>
                  </a:cubicBezTo>
                  <a:close/>
                  <a:moveTo>
                    <a:pt x="452" y="1524"/>
                  </a:moveTo>
                  <a:cubicBezTo>
                    <a:pt x="426" y="1524"/>
                    <a:pt x="402" y="1523"/>
                    <a:pt x="377" y="1524"/>
                  </a:cubicBezTo>
                  <a:cubicBezTo>
                    <a:pt x="373" y="1524"/>
                    <a:pt x="366" y="1532"/>
                    <a:pt x="366" y="1536"/>
                  </a:cubicBezTo>
                  <a:cubicBezTo>
                    <a:pt x="365" y="1557"/>
                    <a:pt x="365" y="1578"/>
                    <a:pt x="366" y="1598"/>
                  </a:cubicBezTo>
                  <a:cubicBezTo>
                    <a:pt x="366" y="1602"/>
                    <a:pt x="373" y="1610"/>
                    <a:pt x="377" y="1610"/>
                  </a:cubicBezTo>
                  <a:cubicBezTo>
                    <a:pt x="402" y="1611"/>
                    <a:pt x="426" y="1610"/>
                    <a:pt x="452" y="1610"/>
                  </a:cubicBezTo>
                  <a:cubicBezTo>
                    <a:pt x="452" y="1581"/>
                    <a:pt x="452" y="1553"/>
                    <a:pt x="452" y="1524"/>
                  </a:cubicBezTo>
                  <a:close/>
                  <a:moveTo>
                    <a:pt x="580" y="1610"/>
                  </a:moveTo>
                  <a:cubicBezTo>
                    <a:pt x="624" y="1610"/>
                    <a:pt x="625" y="1610"/>
                    <a:pt x="624" y="1565"/>
                  </a:cubicBezTo>
                  <a:cubicBezTo>
                    <a:pt x="624" y="1516"/>
                    <a:pt x="631" y="1524"/>
                    <a:pt x="582" y="1524"/>
                  </a:cubicBezTo>
                  <a:cubicBezTo>
                    <a:pt x="536" y="1523"/>
                    <a:pt x="536" y="1524"/>
                    <a:pt x="536" y="1568"/>
                  </a:cubicBezTo>
                  <a:cubicBezTo>
                    <a:pt x="536" y="1611"/>
                    <a:pt x="536" y="1611"/>
                    <a:pt x="580" y="16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sz="1400"/>
            </a:p>
          </p:txBody>
        </p:sp>
        <p:grpSp>
          <p:nvGrpSpPr>
            <p:cNvPr id="98" name="组合 97"/>
            <p:cNvGrpSpPr/>
            <p:nvPr userDrawn="1"/>
          </p:nvGrpSpPr>
          <p:grpSpPr>
            <a:xfrm>
              <a:off x="2328918" y="1577773"/>
              <a:ext cx="4245990" cy="4234827"/>
              <a:chOff x="2328918" y="1577773"/>
              <a:chExt cx="4245990" cy="4234827"/>
            </a:xfrm>
          </p:grpSpPr>
          <p:sp>
            <p:nvSpPr>
              <p:cNvPr id="78" name="椭圆 77"/>
              <p:cNvSpPr/>
              <p:nvPr userDrawn="1"/>
            </p:nvSpPr>
            <p:spPr>
              <a:xfrm>
                <a:off x="2328918" y="1758126"/>
                <a:ext cx="3971605" cy="3971605"/>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9" name="椭圆 78"/>
              <p:cNvSpPr/>
              <p:nvPr userDrawn="1"/>
            </p:nvSpPr>
            <p:spPr>
              <a:xfrm>
                <a:off x="2603303" y="1840995"/>
                <a:ext cx="3971605" cy="3971605"/>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椭圆 79"/>
              <p:cNvSpPr/>
              <p:nvPr userDrawn="1"/>
            </p:nvSpPr>
            <p:spPr>
              <a:xfrm>
                <a:off x="2472780" y="1577773"/>
                <a:ext cx="3971605" cy="3971605"/>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
        <p:nvSpPr>
          <p:cNvPr id="85" name="任意多边形 84"/>
          <p:cNvSpPr/>
          <p:nvPr userDrawn="1"/>
        </p:nvSpPr>
        <p:spPr>
          <a:xfrm>
            <a:off x="8332831" y="-1"/>
            <a:ext cx="811829" cy="6858001"/>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85"/>
          <p:cNvSpPr/>
          <p:nvPr userDrawn="1"/>
        </p:nvSpPr>
        <p:spPr>
          <a:xfrm flipH="1">
            <a:off x="0" y="0"/>
            <a:ext cx="774037" cy="6894518"/>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文本占位符 88"/>
          <p:cNvSpPr>
            <a:spLocks noGrp="1"/>
          </p:cNvSpPr>
          <p:nvPr userDrawn="1">
            <p:ph type="body" sz="quarter" idx="10" hasCustomPrompt="1"/>
          </p:nvPr>
        </p:nvSpPr>
        <p:spPr>
          <a:xfrm>
            <a:off x="2114687" y="2649452"/>
            <a:ext cx="2442977" cy="1231106"/>
          </a:xfrm>
          <a:prstGeom prst="rect">
            <a:avLst/>
          </a:prstGeom>
          <a:noFill/>
        </p:spPr>
        <p:txBody>
          <a:bodyPr wrap="none" rtlCol="0">
            <a:spAutoFit/>
          </a:bodyPr>
          <a:lstStyle>
            <a:lvl1pPr marL="0" indent="0">
              <a:buNone/>
              <a:defRPr lang="zh-CN" altLang="en-US" sz="8000" b="1" dirty="0">
                <a:solidFill>
                  <a:schemeClr val="accent4"/>
                </a:solidFill>
                <a:ea typeface="微软雅黑" panose="020B0503020204020204" pitchFamily="34" charset="-122"/>
              </a:defRPr>
            </a:lvl1pPr>
          </a:lstStyle>
          <a:p>
            <a:pPr marL="0" lvl="0" algn="ctr" defTabSz="914377"/>
            <a:r>
              <a:rPr lang="en-US" altLang="zh-CN" dirty="0"/>
              <a:t>2016</a:t>
            </a:r>
            <a:endParaRPr lang="zh-CN" altLang="en-US" dirty="0"/>
          </a:p>
        </p:txBody>
      </p:sp>
      <p:sp>
        <p:nvSpPr>
          <p:cNvPr id="90" name="文本占位符 88"/>
          <p:cNvSpPr>
            <a:spLocks noGrp="1"/>
          </p:cNvSpPr>
          <p:nvPr userDrawn="1">
            <p:ph type="body" sz="quarter" idx="11" hasCustomPrompt="1"/>
          </p:nvPr>
        </p:nvSpPr>
        <p:spPr>
          <a:xfrm>
            <a:off x="1951182" y="3731836"/>
            <a:ext cx="2769989" cy="830997"/>
          </a:xfrm>
          <a:prstGeom prst="rect">
            <a:avLst/>
          </a:prstGeom>
          <a:noFill/>
        </p:spPr>
        <p:txBody>
          <a:bodyPr wrap="none" rtlCol="0">
            <a:spAutoFit/>
          </a:bodyPr>
          <a:lstStyle>
            <a:lvl1pPr marL="0" indent="0">
              <a:buNone/>
              <a:defRPr lang="zh-CN" altLang="en-US" sz="5400" b="1" dirty="0">
                <a:solidFill>
                  <a:schemeClr val="accent4"/>
                </a:solidFill>
                <a:latin typeface="微软雅黑" panose="020B0503020204020204" pitchFamily="34" charset="-122"/>
                <a:ea typeface="微软雅黑" panose="020B0503020204020204" pitchFamily="34" charset="-122"/>
              </a:defRPr>
            </a:lvl1pPr>
          </a:lstStyle>
          <a:p>
            <a:pPr marL="0" lvl="0" algn="ctr" defTabSz="914377"/>
            <a:r>
              <a:rPr lang="zh-CN" altLang="en-US" dirty="0"/>
              <a:t>工作汇报</a:t>
            </a:r>
          </a:p>
        </p:txBody>
      </p:sp>
      <p:sp>
        <p:nvSpPr>
          <p:cNvPr id="77" name="文本占位符 76"/>
          <p:cNvSpPr>
            <a:spLocks noGrp="1"/>
          </p:cNvSpPr>
          <p:nvPr>
            <p:ph type="body" sz="quarter" idx="16" hasCustomPrompt="1"/>
          </p:nvPr>
        </p:nvSpPr>
        <p:spPr>
          <a:xfrm>
            <a:off x="4577954" y="5061811"/>
            <a:ext cx="3609975" cy="1846659"/>
          </a:xfrm>
          <a:prstGeom prst="rect">
            <a:avLst/>
          </a:prstGeom>
        </p:spPr>
        <p:txBody>
          <a:bodyPr/>
          <a:lstStyle>
            <a:lvl1pPr marL="0" indent="0" algn="r">
              <a:buNone/>
              <a:defRPr sz="6000" b="1">
                <a:solidFill>
                  <a:schemeClr val="accent4"/>
                </a:solidFill>
              </a:defRPr>
            </a:lvl1pPr>
          </a:lstStyle>
          <a:p>
            <a:pPr lvl="0"/>
            <a:r>
              <a:rPr lang="zh-CN" altLang="en-US" dirty="0"/>
              <a:t>清新蓝绿风格</a:t>
            </a:r>
          </a:p>
        </p:txBody>
      </p:sp>
      <p:sp>
        <p:nvSpPr>
          <p:cNvPr id="92" name="文本占位符 76"/>
          <p:cNvSpPr>
            <a:spLocks noGrp="1"/>
          </p:cNvSpPr>
          <p:nvPr>
            <p:ph type="body" sz="quarter" idx="17" hasCustomPrompt="1"/>
          </p:nvPr>
        </p:nvSpPr>
        <p:spPr>
          <a:xfrm>
            <a:off x="4577954" y="4781351"/>
            <a:ext cx="3609975" cy="246221"/>
          </a:xfrm>
          <a:prstGeom prst="rect">
            <a:avLst/>
          </a:prstGeom>
        </p:spPr>
        <p:txBody>
          <a:bodyPr/>
          <a:lstStyle>
            <a:lvl1pPr marL="0" indent="0" algn="r">
              <a:buNone/>
              <a:defRPr sz="1600" b="1">
                <a:solidFill>
                  <a:schemeClr val="accent2"/>
                </a:solidFill>
              </a:defRPr>
            </a:lvl1pPr>
          </a:lstStyle>
          <a:p>
            <a:pPr lvl="0"/>
            <a:r>
              <a:rPr lang="en-US" altLang="zh-CN" dirty="0"/>
              <a:t>PRESENTED BY OfficePLUS</a:t>
            </a:r>
            <a:endParaRPr lang="zh-CN" altLang="en-US" dirty="0"/>
          </a:p>
        </p:txBody>
      </p:sp>
    </p:spTree>
    <p:extLst>
      <p:ext uri="{BB962C8B-B14F-4D97-AF65-F5344CB8AC3E}">
        <p14:creationId xmlns:p14="http://schemas.microsoft.com/office/powerpoint/2010/main" val="2139597074"/>
      </p:ext>
    </p:extLst>
  </p:cSld>
  <p:clrMapOvr>
    <a:masterClrMapping/>
  </p:clrMapOvr>
  <p:extLst mod="1">
    <p:ext uri="{DCECCB84-F9BA-43D5-87BE-67443E8EF086}">
      <p15:sldGuideLst xmlns:p15="http://schemas.microsoft.com/office/powerpoint/2012/main" xmlns="">
        <p15:guide id="1" pos="3840" userDrawn="1">
          <p15:clr>
            <a:srgbClr val="FBAE40"/>
          </p15:clr>
        </p15:guide>
        <p15:guide id="2"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4/16/2018</a:t>
            </a:fld>
            <a:endParaRPr lang="en-US"/>
          </a:p>
        </p:txBody>
      </p:sp>
      <p:sp>
        <p:nvSpPr>
          <p:cNvPr id="4" name="Holder 4"/>
          <p:cNvSpPr>
            <a:spLocks noGrp="1"/>
          </p:cNvSpPr>
          <p:nvPr>
            <p:ph type="sldNum" sz="quarter" idx="7"/>
          </p:nvPr>
        </p:nvSpPr>
        <p:spPr/>
        <p:txBody>
          <a:bodyPr lIns="0" tIns="0" rIns="0" bIns="0"/>
          <a:lstStyle>
            <a:lvl1pPr>
              <a:defRPr sz="1800" b="1" i="0">
                <a:solidFill>
                  <a:srgbClr val="253A73"/>
                </a:solidFill>
                <a:latin typeface="微軟正黑體"/>
                <a:cs typeface="微軟正黑體"/>
              </a:defRPr>
            </a:lvl1pPr>
          </a:lstStyle>
          <a:p>
            <a:pPr marL="85725">
              <a:lnSpc>
                <a:spcPct val="100000"/>
              </a:lnSpc>
            </a:pPr>
            <a:r>
              <a:rPr dirty="0">
                <a:solidFill>
                  <a:srgbClr val="A6A6A6"/>
                </a:solidFill>
              </a:rPr>
              <a:t>詢</a:t>
            </a:r>
          </a:p>
          <a:p>
            <a:pPr marL="25400">
              <a:lnSpc>
                <a:spcPct val="100000"/>
              </a:lnSpc>
              <a:spcBef>
                <a:spcPts val="1225"/>
              </a:spcBef>
            </a:pPr>
            <a:fld id="{81D60167-4931-47E6-BA6A-407CBD079E47}" type="slidenum">
              <a:rPr b="0" spc="-10" dirty="0">
                <a:solidFill>
                  <a:srgbClr val="404040"/>
                </a:solidFill>
                <a:latin typeface="Calibri"/>
                <a:cs typeface="Calibri"/>
              </a:rPr>
              <a:t>‹#›</a:t>
            </a:fld>
            <a:endParaRPr b="0" spc="-10" dirty="0">
              <a:solidFill>
                <a:srgbClr val="404040"/>
              </a:solidFill>
              <a:latin typeface="Calibri"/>
              <a:cs typeface="Calibri"/>
            </a:endParaRPr>
          </a:p>
        </p:txBody>
      </p:sp>
    </p:spTree>
    <p:extLst>
      <p:ext uri="{BB962C8B-B14F-4D97-AF65-F5344CB8AC3E}">
        <p14:creationId xmlns:p14="http://schemas.microsoft.com/office/powerpoint/2010/main" val="61741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277865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111486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136935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355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322676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256745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168708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DE1B098-585D-4443-B954-E71014F31FC7}" type="datetimeFigureOut">
              <a:rPr lang="zh-TW" altLang="en-US" smtClean="0"/>
              <a:t>2018/4/16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323995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1B098-585D-4443-B954-E71014F31FC7}" type="datetimeFigureOut">
              <a:rPr lang="zh-TW" altLang="en-US" smtClean="0"/>
              <a:t>2018/4/16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22B77-2D9F-4E09-89D2-B31D8B006726}" type="slidenum">
              <a:rPr lang="zh-TW" altLang="en-US" smtClean="0"/>
              <a:t>‹#›</a:t>
            </a:fld>
            <a:endParaRPr lang="zh-TW" altLang="en-US"/>
          </a:p>
        </p:txBody>
      </p:sp>
    </p:spTree>
    <p:extLst>
      <p:ext uri="{BB962C8B-B14F-4D97-AF65-F5344CB8AC3E}">
        <p14:creationId xmlns:p14="http://schemas.microsoft.com/office/powerpoint/2010/main" val="145955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3.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版面配置區 7"/>
          <p:cNvSpPr>
            <a:spLocks noGrp="1"/>
          </p:cNvSpPr>
          <p:nvPr>
            <p:ph type="body" sz="quarter" idx="10"/>
          </p:nvPr>
        </p:nvSpPr>
        <p:spPr>
          <a:xfrm>
            <a:off x="153031" y="2276872"/>
            <a:ext cx="6340197" cy="2185214"/>
          </a:xfrm>
        </p:spPr>
        <p:txBody>
          <a:bodyPr/>
          <a:lstStyle/>
          <a:p>
            <a:pPr algn="ctr"/>
            <a:r>
              <a:rPr lang="en-US" altLang="zh-TW" sz="4000" dirty="0" smtClean="0">
                <a:solidFill>
                  <a:schemeClr val="tx1">
                    <a:lumMod val="75000"/>
                    <a:lumOff val="25000"/>
                  </a:schemeClr>
                </a:solidFill>
              </a:rPr>
              <a:t>107</a:t>
            </a:r>
            <a:r>
              <a:rPr lang="zh-TW" altLang="en-US" sz="4000" dirty="0" smtClean="0">
                <a:solidFill>
                  <a:schemeClr val="tx1">
                    <a:lumMod val="75000"/>
                    <a:lumOff val="25000"/>
                  </a:schemeClr>
                </a:solidFill>
              </a:rPr>
              <a:t>年度桃園市</a:t>
            </a:r>
            <a:endParaRPr lang="en-US" altLang="zh-TW" sz="4000" dirty="0" smtClean="0">
              <a:solidFill>
                <a:schemeClr val="tx1">
                  <a:lumMod val="75000"/>
                  <a:lumOff val="25000"/>
                </a:schemeClr>
              </a:solidFill>
            </a:endParaRPr>
          </a:p>
          <a:p>
            <a:pPr algn="ctr"/>
            <a:r>
              <a:rPr lang="zh-TW" altLang="en-US" sz="4000" dirty="0" smtClean="0">
                <a:solidFill>
                  <a:schemeClr val="tx1">
                    <a:lumMod val="75000"/>
                    <a:lumOff val="25000"/>
                  </a:schemeClr>
                </a:solidFill>
              </a:rPr>
              <a:t>都市更新整建維護補助辦法</a:t>
            </a:r>
            <a:endParaRPr lang="en-US" altLang="zh-TW" sz="4000" dirty="0" smtClean="0">
              <a:solidFill>
                <a:schemeClr val="tx1">
                  <a:lumMod val="75000"/>
                  <a:lumOff val="25000"/>
                </a:schemeClr>
              </a:solidFill>
            </a:endParaRPr>
          </a:p>
          <a:p>
            <a:pPr algn="ctr"/>
            <a:r>
              <a:rPr lang="zh-TW" altLang="en-US" sz="4000" dirty="0" smtClean="0">
                <a:solidFill>
                  <a:schemeClr val="tx1">
                    <a:lumMod val="75000"/>
                    <a:lumOff val="25000"/>
                  </a:schemeClr>
                </a:solidFill>
              </a:rPr>
              <a:t>說明會</a:t>
            </a:r>
            <a:endParaRPr lang="zh-TW" altLang="en-US" sz="4000" dirty="0">
              <a:solidFill>
                <a:schemeClr val="tx1">
                  <a:lumMod val="75000"/>
                  <a:lumOff val="25000"/>
                </a:schemeClr>
              </a:solidFill>
            </a:endParaRPr>
          </a:p>
        </p:txBody>
      </p:sp>
      <p:sp>
        <p:nvSpPr>
          <p:cNvPr id="4" name="文本占位符 3"/>
          <p:cNvSpPr>
            <a:spLocks noGrp="1"/>
          </p:cNvSpPr>
          <p:nvPr>
            <p:ph type="body" sz="quarter" idx="16"/>
          </p:nvPr>
        </p:nvSpPr>
        <p:spPr>
          <a:xfrm>
            <a:off x="2915816" y="6070713"/>
            <a:ext cx="6552728" cy="792088"/>
          </a:xfrm>
          <a:prstGeom prst="rect">
            <a:avLst/>
          </a:prstGeom>
        </p:spPr>
        <p:txBody>
          <a:bodyPr>
            <a:normAutofit/>
          </a:bodyPr>
          <a:lstStyle/>
          <a:p>
            <a:pPr algn="ctr"/>
            <a:r>
              <a:rPr lang="zh-TW" altLang="en-US" sz="2800" dirty="0" smtClean="0">
                <a:solidFill>
                  <a:srgbClr val="002060"/>
                </a:solidFill>
                <a:latin typeface="微軟正黑體" pitchFamily="34" charset="-120"/>
                <a:ea typeface="微軟正黑體" pitchFamily="34" charset="-120"/>
              </a:rPr>
              <a:t>承辦單位</a:t>
            </a:r>
            <a:r>
              <a:rPr lang="en-US" altLang="zh-TW" sz="2800" dirty="0" smtClean="0">
                <a:solidFill>
                  <a:srgbClr val="002060"/>
                </a:solidFill>
                <a:latin typeface="微軟正黑體" pitchFamily="34" charset="-120"/>
                <a:ea typeface="微軟正黑體" pitchFamily="34" charset="-120"/>
              </a:rPr>
              <a:t>:</a:t>
            </a:r>
            <a:r>
              <a:rPr lang="zh-TW" altLang="en-US" sz="2800" dirty="0" smtClean="0">
                <a:solidFill>
                  <a:srgbClr val="002060"/>
                </a:solidFill>
                <a:latin typeface="微軟正黑體" pitchFamily="34" charset="-120"/>
                <a:ea typeface="微軟正黑體" pitchFamily="34" charset="-120"/>
              </a:rPr>
              <a:t>桃園市城鄉不動產協會</a:t>
            </a:r>
            <a:endParaRPr lang="zh-CN" altLang="en-US" sz="2800" dirty="0">
              <a:solidFill>
                <a:srgbClr val="002060"/>
              </a:solidFill>
              <a:latin typeface="微軟正黑體" pitchFamily="34" charset="-120"/>
              <a:ea typeface="微軟正黑體" pitchFamily="34" charset="-120"/>
            </a:endParaRPr>
          </a:p>
        </p:txBody>
      </p:sp>
      <p:cxnSp>
        <p:nvCxnSpPr>
          <p:cNvPr id="6" name="直接连接符 5"/>
          <p:cNvCxnSpPr/>
          <p:nvPr/>
        </p:nvCxnSpPr>
        <p:spPr>
          <a:xfrm>
            <a:off x="2283551" y="3706553"/>
            <a:ext cx="2079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占位符 3"/>
          <p:cNvSpPr>
            <a:spLocks noGrp="1"/>
          </p:cNvSpPr>
          <p:nvPr>
            <p:ph type="body" sz="quarter" idx="16"/>
          </p:nvPr>
        </p:nvSpPr>
        <p:spPr>
          <a:xfrm>
            <a:off x="3995936" y="4509120"/>
            <a:ext cx="6552728" cy="792088"/>
          </a:xfrm>
          <a:prstGeom prst="rect">
            <a:avLst/>
          </a:prstGeom>
        </p:spPr>
        <p:txBody>
          <a:bodyPr>
            <a:normAutofit/>
          </a:bodyPr>
          <a:lstStyle/>
          <a:p>
            <a:pPr algn="l"/>
            <a:r>
              <a:rPr lang="zh-TW" altLang="en-US" sz="2800" dirty="0">
                <a:solidFill>
                  <a:srgbClr val="002060"/>
                </a:solidFill>
                <a:latin typeface="微軟正黑體" pitchFamily="34" charset="-120"/>
                <a:ea typeface="微軟正黑體" pitchFamily="34" charset="-120"/>
              </a:rPr>
              <a:t>主</a:t>
            </a:r>
            <a:r>
              <a:rPr lang="zh-TW" altLang="en-US" sz="2800" dirty="0" smtClean="0">
                <a:solidFill>
                  <a:srgbClr val="002060"/>
                </a:solidFill>
                <a:latin typeface="微軟正黑體" pitchFamily="34" charset="-120"/>
                <a:ea typeface="微軟正黑體" pitchFamily="34" charset="-120"/>
              </a:rPr>
              <a:t>辦單位</a:t>
            </a:r>
            <a:r>
              <a:rPr lang="en-US" altLang="zh-TW" sz="2800" dirty="0" smtClean="0">
                <a:solidFill>
                  <a:srgbClr val="002060"/>
                </a:solidFill>
                <a:latin typeface="微軟正黑體" pitchFamily="34" charset="-120"/>
                <a:ea typeface="微軟正黑體" pitchFamily="34" charset="-120"/>
              </a:rPr>
              <a:t>:</a:t>
            </a:r>
            <a:endParaRPr lang="zh-CN" altLang="en-US" sz="2800" dirty="0">
              <a:solidFill>
                <a:srgbClr val="002060"/>
              </a:solidFill>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157192"/>
            <a:ext cx="44989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22764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7914385" y="545465"/>
            <a:ext cx="954798" cy="756538"/>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7874889" y="948240"/>
            <a:ext cx="1008380" cy="392415"/>
          </a:xfrm>
          <a:prstGeom prst="rect">
            <a:avLst/>
          </a:prstGeom>
        </p:spPr>
        <p:txBody>
          <a:bodyPr vert="horz" wrap="square" lIns="0" tIns="0" rIns="0" bIns="0" rtlCol="0">
            <a:spAutoFit/>
          </a:bodyPr>
          <a:lstStyle/>
          <a:p>
            <a:pPr marL="12700">
              <a:lnSpc>
                <a:spcPct val="100000"/>
              </a:lnSpc>
            </a:pPr>
            <a:r>
              <a:rPr lang="zh-TW" altLang="en-US" sz="2550" b="1" spc="25" dirty="0" smtClean="0">
                <a:solidFill>
                  <a:srgbClr val="404040"/>
                </a:solidFill>
                <a:latin typeface="微軟正黑體"/>
                <a:cs typeface="微軟正黑體"/>
              </a:rPr>
              <a:t>大溪</a:t>
            </a:r>
            <a:r>
              <a:rPr sz="2550" b="1" spc="25" dirty="0" smtClean="0">
                <a:solidFill>
                  <a:srgbClr val="404040"/>
                </a:solidFill>
                <a:latin typeface="微軟正黑體"/>
                <a:cs typeface="微軟正黑體"/>
              </a:rPr>
              <a:t>區</a:t>
            </a:r>
            <a:endParaRPr sz="2550" dirty="0">
              <a:latin typeface="微軟正黑體"/>
              <a:cs typeface="微軟正黑體"/>
            </a:endParaRPr>
          </a:p>
        </p:txBody>
      </p:sp>
      <p:sp>
        <p:nvSpPr>
          <p:cNvPr id="17" name="object 17"/>
          <p:cNvSpPr/>
          <p:nvPr/>
        </p:nvSpPr>
        <p:spPr>
          <a:xfrm>
            <a:off x="0" y="0"/>
            <a:ext cx="9144000" cy="6858000"/>
          </a:xfrm>
          <a:custGeom>
            <a:avLst/>
            <a:gdLst/>
            <a:ahLst/>
            <a:cxnLst/>
            <a:rect l="l" t="t" r="r" b="b"/>
            <a:pathLst>
              <a:path w="9144000" h="6858000">
                <a:moveTo>
                  <a:pt x="0" y="6858000"/>
                </a:moveTo>
                <a:lnTo>
                  <a:pt x="9144000" y="6858000"/>
                </a:lnTo>
              </a:path>
              <a:path w="9144000" h="6858000">
                <a:moveTo>
                  <a:pt x="9144000" y="0"/>
                </a:moveTo>
                <a:lnTo>
                  <a:pt x="0" y="0"/>
                </a:lnTo>
                <a:lnTo>
                  <a:pt x="0" y="6858000"/>
                </a:lnTo>
              </a:path>
            </a:pathLst>
          </a:custGeom>
          <a:ln w="24384">
            <a:solidFill>
              <a:srgbClr val="000000"/>
            </a:solidFill>
          </a:ln>
        </p:spPr>
        <p:txBody>
          <a:bodyPr wrap="square" lIns="0" tIns="0" rIns="0" bIns="0" rtlCol="0"/>
          <a:lstStyle/>
          <a:p>
            <a:endParaRPr/>
          </a:p>
        </p:txBody>
      </p:sp>
      <p:grpSp>
        <p:nvGrpSpPr>
          <p:cNvPr id="20" name="群組 19"/>
          <p:cNvGrpSpPr/>
          <p:nvPr/>
        </p:nvGrpSpPr>
        <p:grpSpPr>
          <a:xfrm>
            <a:off x="6737603" y="372275"/>
            <a:ext cx="851535" cy="742315"/>
            <a:chOff x="6682993" y="767770"/>
            <a:chExt cx="851535" cy="742315"/>
          </a:xfrm>
        </p:grpSpPr>
        <p:sp>
          <p:nvSpPr>
            <p:cNvPr id="21" name="object 14"/>
            <p:cNvSpPr/>
            <p:nvPr/>
          </p:nvSpPr>
          <p:spPr>
            <a:xfrm>
              <a:off x="6682993" y="767770"/>
              <a:ext cx="851535" cy="742315"/>
            </a:xfrm>
            <a:custGeom>
              <a:avLst/>
              <a:gdLst/>
              <a:ahLst/>
              <a:cxnLst/>
              <a:rect l="l" t="t" r="r" b="b"/>
              <a:pathLst>
                <a:path w="851534" h="742315">
                  <a:moveTo>
                    <a:pt x="767935" y="602686"/>
                  </a:moveTo>
                  <a:lnTo>
                    <a:pt x="175132" y="602686"/>
                  </a:lnTo>
                  <a:lnTo>
                    <a:pt x="190079" y="619899"/>
                  </a:lnTo>
                  <a:lnTo>
                    <a:pt x="222614" y="651143"/>
                  </a:lnTo>
                  <a:lnTo>
                    <a:pt x="258292" y="678026"/>
                  </a:lnTo>
                  <a:lnTo>
                    <a:pt x="296657" y="700412"/>
                  </a:lnTo>
                  <a:lnTo>
                    <a:pt x="337256" y="718163"/>
                  </a:lnTo>
                  <a:lnTo>
                    <a:pt x="379633" y="731140"/>
                  </a:lnTo>
                  <a:lnTo>
                    <a:pt x="423333" y="739205"/>
                  </a:lnTo>
                  <a:lnTo>
                    <a:pt x="467901" y="742221"/>
                  </a:lnTo>
                  <a:lnTo>
                    <a:pt x="490369" y="741792"/>
                  </a:lnTo>
                  <a:lnTo>
                    <a:pt x="535387" y="736976"/>
                  </a:lnTo>
                  <a:lnTo>
                    <a:pt x="580135" y="726765"/>
                  </a:lnTo>
                  <a:lnTo>
                    <a:pt x="637689" y="704913"/>
                  </a:lnTo>
                  <a:lnTo>
                    <a:pt x="689527" y="675119"/>
                  </a:lnTo>
                  <a:lnTo>
                    <a:pt x="735123" y="638335"/>
                  </a:lnTo>
                  <a:lnTo>
                    <a:pt x="767935" y="602686"/>
                  </a:lnTo>
                  <a:close/>
                </a:path>
                <a:path w="851534" h="742315">
                  <a:moveTo>
                    <a:pt x="483722" y="0"/>
                  </a:moveTo>
                  <a:lnTo>
                    <a:pt x="423644" y="2863"/>
                  </a:lnTo>
                  <a:lnTo>
                    <a:pt x="363220" y="15438"/>
                  </a:lnTo>
                  <a:lnTo>
                    <a:pt x="305666" y="37289"/>
                  </a:lnTo>
                  <a:lnTo>
                    <a:pt x="253828" y="67083"/>
                  </a:lnTo>
                  <a:lnTo>
                    <a:pt x="208232" y="103867"/>
                  </a:lnTo>
                  <a:lnTo>
                    <a:pt x="169405" y="146691"/>
                  </a:lnTo>
                  <a:lnTo>
                    <a:pt x="137874" y="194603"/>
                  </a:lnTo>
                  <a:lnTo>
                    <a:pt x="114164" y="246653"/>
                  </a:lnTo>
                  <a:lnTo>
                    <a:pt x="98803" y="301889"/>
                  </a:lnTo>
                  <a:lnTo>
                    <a:pt x="92317" y="359362"/>
                  </a:lnTo>
                  <a:lnTo>
                    <a:pt x="92567" y="388639"/>
                  </a:lnTo>
                  <a:lnTo>
                    <a:pt x="95233" y="418119"/>
                  </a:lnTo>
                  <a:lnTo>
                    <a:pt x="100381" y="447682"/>
                  </a:lnTo>
                  <a:lnTo>
                    <a:pt x="108076" y="477210"/>
                  </a:lnTo>
                  <a:lnTo>
                    <a:pt x="0" y="612338"/>
                  </a:lnTo>
                  <a:lnTo>
                    <a:pt x="175132" y="602686"/>
                  </a:lnTo>
                  <a:lnTo>
                    <a:pt x="767935" y="602686"/>
                  </a:lnTo>
                  <a:lnTo>
                    <a:pt x="773950" y="595512"/>
                  </a:lnTo>
                  <a:lnTo>
                    <a:pt x="805481" y="547599"/>
                  </a:lnTo>
                  <a:lnTo>
                    <a:pt x="829191" y="495549"/>
                  </a:lnTo>
                  <a:lnTo>
                    <a:pt x="844552" y="440313"/>
                  </a:lnTo>
                  <a:lnTo>
                    <a:pt x="851038" y="382840"/>
                  </a:lnTo>
                  <a:lnTo>
                    <a:pt x="850788" y="353563"/>
                  </a:lnTo>
                  <a:lnTo>
                    <a:pt x="842974" y="294520"/>
                  </a:lnTo>
                  <a:lnTo>
                    <a:pt x="825190" y="236168"/>
                  </a:lnTo>
                  <a:lnTo>
                    <a:pt x="798680" y="182589"/>
                  </a:lnTo>
                  <a:lnTo>
                    <a:pt x="764538" y="134863"/>
                  </a:lnTo>
                  <a:lnTo>
                    <a:pt x="723733" y="93506"/>
                  </a:lnTo>
                  <a:lnTo>
                    <a:pt x="677238" y="59032"/>
                  </a:lnTo>
                  <a:lnTo>
                    <a:pt x="626024" y="31955"/>
                  </a:lnTo>
                  <a:lnTo>
                    <a:pt x="571064" y="12789"/>
                  </a:lnTo>
                  <a:lnTo>
                    <a:pt x="513328" y="2049"/>
                  </a:lnTo>
                  <a:lnTo>
                    <a:pt x="483722" y="0"/>
                  </a:lnTo>
                  <a:close/>
                </a:path>
              </a:pathLst>
            </a:custGeom>
            <a:solidFill>
              <a:srgbClr val="B80049"/>
            </a:solidFill>
          </p:spPr>
          <p:txBody>
            <a:bodyPr wrap="square" lIns="0" tIns="0" rIns="0" bIns="0" rtlCol="0"/>
            <a:lstStyle/>
            <a:p>
              <a:endParaRPr/>
            </a:p>
          </p:txBody>
        </p:sp>
        <p:sp>
          <p:nvSpPr>
            <p:cNvPr id="22" name="object 15"/>
            <p:cNvSpPr txBox="1"/>
            <p:nvPr/>
          </p:nvSpPr>
          <p:spPr>
            <a:xfrm>
              <a:off x="6868414" y="1008972"/>
              <a:ext cx="589915" cy="307975"/>
            </a:xfrm>
            <a:prstGeom prst="rect">
              <a:avLst/>
            </a:prstGeom>
          </p:spPr>
          <p:txBody>
            <a:bodyPr vert="horz" wrap="square" lIns="0" tIns="0" rIns="0" bIns="0" rtlCol="0">
              <a:spAutoFit/>
            </a:bodyPr>
            <a:lstStyle/>
            <a:p>
              <a:pPr marL="12700">
                <a:lnSpc>
                  <a:spcPct val="100000"/>
                </a:lnSpc>
              </a:pPr>
              <a:r>
                <a:rPr sz="2200" b="1" spc="20" dirty="0">
                  <a:solidFill>
                    <a:srgbClr val="FFFFFF"/>
                  </a:solidFill>
                  <a:latin typeface="微軟正黑體"/>
                  <a:cs typeface="微軟正黑體"/>
                </a:rPr>
                <a:t>市府</a:t>
              </a:r>
              <a:endParaRPr sz="2200" dirty="0">
                <a:latin typeface="微軟正黑體"/>
                <a:cs typeface="微軟正黑體"/>
              </a:endParaRPr>
            </a:p>
          </p:txBody>
        </p:sp>
      </p:grpSp>
      <p:sp>
        <p:nvSpPr>
          <p:cNvPr id="23" name="object 38"/>
          <p:cNvSpPr txBox="1"/>
          <p:nvPr/>
        </p:nvSpPr>
        <p:spPr>
          <a:xfrm>
            <a:off x="1587627" y="591307"/>
            <a:ext cx="4432300" cy="448309"/>
          </a:xfrm>
          <a:prstGeom prst="rect">
            <a:avLst/>
          </a:prstGeom>
        </p:spPr>
        <p:txBody>
          <a:bodyPr vert="horz" wrap="square" lIns="0" tIns="0" rIns="0" bIns="0" rtlCol="0">
            <a:spAutoFit/>
          </a:bodyPr>
          <a:lstStyle/>
          <a:p>
            <a:pPr marL="12700">
              <a:lnSpc>
                <a:spcPct val="100000"/>
              </a:lnSpc>
            </a:pPr>
            <a:r>
              <a:rPr sz="3300" b="1" dirty="0">
                <a:solidFill>
                  <a:srgbClr val="856204"/>
                </a:solidFill>
                <a:latin typeface="微軟正黑體"/>
                <a:cs typeface="微軟正黑體"/>
              </a:rPr>
              <a:t>案例介</a:t>
            </a:r>
            <a:r>
              <a:rPr sz="3300" b="1" spc="-10" dirty="0">
                <a:solidFill>
                  <a:srgbClr val="856204"/>
                </a:solidFill>
                <a:latin typeface="微軟正黑體"/>
                <a:cs typeface="微軟正黑體"/>
              </a:rPr>
              <a:t>紹</a:t>
            </a:r>
            <a:r>
              <a:rPr sz="3300" b="1" spc="-5" dirty="0">
                <a:solidFill>
                  <a:srgbClr val="856204"/>
                </a:solidFill>
                <a:latin typeface="微軟正黑體"/>
                <a:cs typeface="微軟正黑體"/>
              </a:rPr>
              <a:t>-</a:t>
            </a:r>
            <a:r>
              <a:rPr sz="3300" b="1" dirty="0">
                <a:solidFill>
                  <a:srgbClr val="856204"/>
                </a:solidFill>
                <a:latin typeface="微軟正黑體"/>
                <a:cs typeface="微軟正黑體"/>
              </a:rPr>
              <a:t>申請整維補助</a:t>
            </a:r>
            <a:endParaRPr sz="3300" dirty="0">
              <a:latin typeface="微軟正黑體"/>
              <a:cs typeface="微軟正黑體"/>
            </a:endParaRPr>
          </a:p>
        </p:txBody>
      </p:sp>
      <p:graphicFrame>
        <p:nvGraphicFramePr>
          <p:cNvPr id="24" name="表格 23">
            <a:extLst>
              <a:ext uri="{FF2B5EF4-FFF2-40B4-BE49-F238E27FC236}">
                <a16:creationId xmlns:a16="http://schemas.microsoft.com/office/drawing/2014/main" xmlns="" id="{D2FE171F-BA60-4A92-B92C-E3864D93313D}"/>
              </a:ext>
            </a:extLst>
          </p:cNvPr>
          <p:cNvGraphicFramePr>
            <a:graphicFrameLocks noGrp="1"/>
          </p:cNvGraphicFramePr>
          <p:nvPr>
            <p:extLst>
              <p:ext uri="{D42A27DB-BD31-4B8C-83A1-F6EECF244321}">
                <p14:modId xmlns:p14="http://schemas.microsoft.com/office/powerpoint/2010/main" val="741041737"/>
              </p:ext>
            </p:extLst>
          </p:nvPr>
        </p:nvGraphicFramePr>
        <p:xfrm>
          <a:off x="954940" y="1383190"/>
          <a:ext cx="7705468" cy="1549350"/>
        </p:xfrm>
        <a:graphic>
          <a:graphicData uri="http://schemas.openxmlformats.org/drawingml/2006/table">
            <a:tbl>
              <a:tblPr firstRow="1" firstCol="1" bandRow="1">
                <a:tableStyleId>{3B4B98B0-60AC-42C2-AFA5-B58CD77FA1E5}</a:tableStyleId>
              </a:tblPr>
              <a:tblGrid>
                <a:gridCol w="7705468">
                  <a:extLst>
                    <a:ext uri="{9D8B030D-6E8A-4147-A177-3AD203B41FA5}">
                      <a16:colId xmlns:a16="http://schemas.microsoft.com/office/drawing/2014/main" xmlns="" val="203254236"/>
                    </a:ext>
                  </a:extLst>
                </a:gridCol>
              </a:tblGrid>
              <a:tr h="270866">
                <a:tc>
                  <a:txBody>
                    <a:bodyPr/>
                    <a:lstStyle/>
                    <a:p>
                      <a:pPr algn="ctr">
                        <a:lnSpc>
                          <a:spcPct val="150000"/>
                        </a:lnSpc>
                        <a:spcAft>
                          <a:spcPts val="0"/>
                        </a:spcAft>
                      </a:pPr>
                      <a:r>
                        <a:rPr lang="zh-TW" sz="1600" b="1" kern="100" dirty="0" smtClean="0">
                          <a:effectLst/>
                          <a:latin typeface="微軟正黑體" pitchFamily="34" charset="-120"/>
                          <a:ea typeface="微軟正黑體" pitchFamily="34" charset="-120"/>
                          <a:cs typeface="Times New Roman" panose="02020603050405020304" pitchFamily="18" charset="0"/>
                        </a:rPr>
                        <a:t>大溪</a:t>
                      </a:r>
                      <a:r>
                        <a:rPr lang="zh-TW" sz="1600" b="1" kern="100" dirty="0">
                          <a:effectLst/>
                          <a:latin typeface="微軟正黑體" pitchFamily="34" charset="-120"/>
                          <a:ea typeface="微軟正黑體" pitchFamily="34" charset="-120"/>
                          <a:cs typeface="Times New Roman" panose="02020603050405020304" pitchFamily="18" charset="0"/>
                        </a:rPr>
                        <a:t>區武嶺段</a:t>
                      </a:r>
                      <a:r>
                        <a:rPr lang="en-US" sz="1600" b="1" kern="100" dirty="0">
                          <a:effectLst/>
                          <a:latin typeface="微軟正黑體" pitchFamily="34" charset="-120"/>
                          <a:ea typeface="微軟正黑體" pitchFamily="34" charset="-120"/>
                          <a:cs typeface="Times New Roman" panose="02020603050405020304" pitchFamily="18" charset="0"/>
                        </a:rPr>
                        <a:t>207</a:t>
                      </a:r>
                      <a:r>
                        <a:rPr lang="zh-TW" sz="1600" b="1" kern="100" dirty="0">
                          <a:effectLst/>
                          <a:latin typeface="微軟正黑體" pitchFamily="34" charset="-120"/>
                          <a:ea typeface="微軟正黑體" pitchFamily="34" charset="-120"/>
                          <a:cs typeface="Times New Roman" panose="02020603050405020304" pitchFamily="18" charset="0"/>
                        </a:rPr>
                        <a:t>地</a:t>
                      </a:r>
                      <a:r>
                        <a:rPr lang="zh-TW" sz="1600" b="1" kern="100" dirty="0" smtClean="0">
                          <a:effectLst/>
                          <a:latin typeface="微軟正黑體" pitchFamily="34" charset="-120"/>
                          <a:ea typeface="微軟正黑體" pitchFamily="34" charset="-120"/>
                          <a:cs typeface="Times New Roman" panose="02020603050405020304" pitchFamily="18" charset="0"/>
                        </a:rPr>
                        <a:t>號</a:t>
                      </a:r>
                      <a:r>
                        <a:rPr lang="en-US" altLang="zh-TW" sz="1600" b="1" kern="100" dirty="0" smtClean="0">
                          <a:effectLst/>
                          <a:latin typeface="微軟正黑體" pitchFamily="34" charset="-120"/>
                          <a:ea typeface="微軟正黑體" pitchFamily="34" charset="-120"/>
                          <a:cs typeface="Times New Roman" panose="02020603050405020304" pitchFamily="18" charset="0"/>
                        </a:rPr>
                        <a:t>(</a:t>
                      </a:r>
                      <a:r>
                        <a:rPr lang="zh-TW" altLang="en-US" sz="1600" b="1" kern="100" dirty="0" smtClean="0">
                          <a:effectLst/>
                          <a:latin typeface="微軟正黑體" pitchFamily="34" charset="-120"/>
                          <a:ea typeface="微軟正黑體" pitchFamily="34" charset="-120"/>
                          <a:cs typeface="Times New Roman" panose="02020603050405020304" pitchFamily="18" charset="0"/>
                        </a:rPr>
                        <a:t>中山路</a:t>
                      </a:r>
                      <a:r>
                        <a:rPr lang="en-US" altLang="zh-TW" sz="1600" b="1" kern="100" dirty="0" smtClean="0">
                          <a:effectLst/>
                          <a:latin typeface="微軟正黑體" pitchFamily="34" charset="-120"/>
                          <a:ea typeface="微軟正黑體" pitchFamily="34" charset="-120"/>
                          <a:cs typeface="Times New Roman" panose="02020603050405020304" pitchFamily="18" charset="0"/>
                        </a:rPr>
                        <a:t>2-1</a:t>
                      </a:r>
                      <a:r>
                        <a:rPr lang="zh-TW" altLang="en-US" sz="1600" b="1" kern="100" dirty="0" smtClean="0">
                          <a:effectLst/>
                          <a:latin typeface="微軟正黑體" pitchFamily="34" charset="-120"/>
                          <a:ea typeface="微軟正黑體" pitchFamily="34" charset="-120"/>
                          <a:cs typeface="Times New Roman" panose="02020603050405020304" pitchFamily="18" charset="0"/>
                        </a:rPr>
                        <a:t>號</a:t>
                      </a:r>
                      <a:r>
                        <a:rPr lang="en-US" altLang="zh-TW" sz="1600" b="1" kern="100" dirty="0" smtClean="0">
                          <a:effectLst/>
                          <a:latin typeface="微軟正黑體" pitchFamily="34" charset="-120"/>
                          <a:ea typeface="微軟正黑體" pitchFamily="34" charset="-120"/>
                          <a:cs typeface="Times New Roman" panose="02020603050405020304" pitchFamily="18" charset="0"/>
                        </a:rPr>
                        <a:t>)</a:t>
                      </a:r>
                      <a:r>
                        <a:rPr lang="zh-TW" sz="1600" b="1" kern="100" dirty="0" smtClean="0">
                          <a:effectLst/>
                          <a:latin typeface="微軟正黑體" pitchFamily="34" charset="-120"/>
                          <a:ea typeface="微軟正黑體" pitchFamily="34" charset="-120"/>
                          <a:cs typeface="Times New Roman" panose="02020603050405020304" pitchFamily="18" charset="0"/>
                        </a:rPr>
                        <a:t>等</a:t>
                      </a:r>
                      <a:r>
                        <a:rPr lang="en-US" sz="1600" b="1" kern="100" dirty="0">
                          <a:effectLst/>
                          <a:latin typeface="微軟正黑體" pitchFamily="34" charset="-120"/>
                          <a:ea typeface="微軟正黑體" pitchFamily="34" charset="-120"/>
                          <a:cs typeface="Times New Roman" panose="02020603050405020304" pitchFamily="18" charset="0"/>
                        </a:rPr>
                        <a:t>1</a:t>
                      </a:r>
                      <a:r>
                        <a:rPr lang="zh-TW" sz="1600" b="1" kern="100" dirty="0">
                          <a:effectLst/>
                          <a:latin typeface="微軟正黑體" pitchFamily="34" charset="-120"/>
                          <a:ea typeface="微軟正黑體" pitchFamily="34" charset="-120"/>
                          <a:cs typeface="Times New Roman" panose="02020603050405020304" pitchFamily="18" charset="0"/>
                        </a:rPr>
                        <a:t>筆土地整建維護補助案</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xmlns="" val="1185961641"/>
                  </a:ext>
                </a:extLst>
              </a:tr>
              <a:tr h="541732">
                <a:tc>
                  <a:txBody>
                    <a:bodyPr/>
                    <a:lstStyle/>
                    <a:p>
                      <a:pPr marL="987425" indent="-987425">
                        <a:lnSpc>
                          <a:spcPct val="150000"/>
                        </a:lnSpc>
                        <a:spcAft>
                          <a:spcPts val="0"/>
                        </a:spcAft>
                      </a:pPr>
                      <a:r>
                        <a:rPr lang="zh-TW" sz="1600" b="1" kern="100" dirty="0">
                          <a:effectLst/>
                          <a:latin typeface="微軟正黑體" pitchFamily="34" charset="-120"/>
                          <a:ea typeface="微軟正黑體" pitchFamily="34" charset="-120"/>
                          <a:cs typeface="Times New Roman" panose="02020603050405020304" pitchFamily="18" charset="0"/>
                        </a:rPr>
                        <a:t>輔導歷程：</a:t>
                      </a:r>
                      <a:r>
                        <a:rPr lang="en-US" sz="1600" kern="100" dirty="0">
                          <a:effectLst/>
                          <a:latin typeface="微軟正黑體" pitchFamily="34" charset="-120"/>
                          <a:ea typeface="微軟正黑體" pitchFamily="34" charset="-120"/>
                          <a:cs typeface="Times New Roman" panose="02020603050405020304" pitchFamily="18" charset="0"/>
                        </a:rPr>
                        <a:t>106</a:t>
                      </a:r>
                      <a:r>
                        <a:rPr lang="zh-TW" sz="1600" kern="100" dirty="0">
                          <a:effectLst/>
                          <a:latin typeface="微軟正黑體" pitchFamily="34" charset="-120"/>
                          <a:ea typeface="微軟正黑體" pitchFamily="34" charset="-120"/>
                          <a:cs typeface="Times New Roman" panose="02020603050405020304" pitchFamily="18" charset="0"/>
                        </a:rPr>
                        <a:t>年</a:t>
                      </a:r>
                      <a:r>
                        <a:rPr lang="en-US" sz="1600" kern="100" dirty="0">
                          <a:effectLst/>
                          <a:latin typeface="微軟正黑體" pitchFamily="34" charset="-120"/>
                          <a:ea typeface="微軟正黑體" pitchFamily="34" charset="-120"/>
                          <a:cs typeface="Times New Roman" panose="02020603050405020304" pitchFamily="18" charset="0"/>
                        </a:rPr>
                        <a:t>7</a:t>
                      </a:r>
                      <a:r>
                        <a:rPr lang="zh-TW" sz="1600" kern="100" dirty="0">
                          <a:effectLst/>
                          <a:latin typeface="微軟正黑體" pitchFamily="34" charset="-120"/>
                          <a:ea typeface="微軟正黑體" pitchFamily="34" charset="-120"/>
                          <a:cs typeface="Times New Roman" panose="02020603050405020304" pitchFamily="18" charset="0"/>
                        </a:rPr>
                        <a:t>月輔導開始</a:t>
                      </a:r>
                      <a:r>
                        <a:rPr lang="zh-TW" sz="1600" kern="100" dirty="0" smtClean="0">
                          <a:effectLst/>
                          <a:latin typeface="微軟正黑體" pitchFamily="34" charset="-120"/>
                          <a:ea typeface="微軟正黑體" pitchFamily="34" charset="-120"/>
                          <a:cs typeface="Times New Roman" panose="02020603050405020304" pitchFamily="18" charset="0"/>
                        </a:rPr>
                        <a:t>，</a:t>
                      </a:r>
                      <a:r>
                        <a:rPr lang="en-US" altLang="zh-TW" sz="1600" kern="100" dirty="0" smtClean="0">
                          <a:effectLst/>
                          <a:latin typeface="微軟正黑體" pitchFamily="34" charset="-120"/>
                          <a:ea typeface="微軟正黑體" pitchFamily="34" charset="-120"/>
                          <a:cs typeface="Times New Roman" panose="02020603050405020304" pitchFamily="18" charset="0"/>
                        </a:rPr>
                        <a:t>107</a:t>
                      </a:r>
                      <a:r>
                        <a:rPr lang="zh-TW" altLang="en-US" sz="1600" kern="100" dirty="0" smtClean="0">
                          <a:effectLst/>
                          <a:latin typeface="微軟正黑體" pitchFamily="34" charset="-120"/>
                          <a:ea typeface="微軟正黑體" pitchFamily="34" charset="-120"/>
                          <a:cs typeface="Times New Roman" panose="02020603050405020304" pitchFamily="18" charset="0"/>
                        </a:rPr>
                        <a:t>年</a:t>
                      </a:r>
                      <a:r>
                        <a:rPr lang="en-US" altLang="zh-TW" sz="1600" kern="100" dirty="0" smtClean="0">
                          <a:effectLst/>
                          <a:latin typeface="微軟正黑體" pitchFamily="34" charset="-120"/>
                          <a:ea typeface="微軟正黑體" pitchFamily="34" charset="-120"/>
                          <a:cs typeface="Times New Roman" panose="02020603050405020304" pitchFamily="18" charset="0"/>
                        </a:rPr>
                        <a:t>3</a:t>
                      </a:r>
                      <a:r>
                        <a:rPr lang="zh-TW" altLang="en-US" sz="1600" kern="100" dirty="0" smtClean="0">
                          <a:effectLst/>
                          <a:latin typeface="微軟正黑體" pitchFamily="34" charset="-120"/>
                          <a:ea typeface="微軟正黑體" pitchFamily="34" charset="-120"/>
                          <a:cs typeface="Times New Roman" panose="02020603050405020304" pitchFamily="18" charset="0"/>
                        </a:rPr>
                        <a:t>月</a:t>
                      </a:r>
                      <a:r>
                        <a:rPr lang="en-US" altLang="zh-TW" sz="1600" kern="100" dirty="0" smtClean="0">
                          <a:effectLst/>
                          <a:latin typeface="微軟正黑體" pitchFamily="34" charset="-120"/>
                          <a:ea typeface="微軟正黑體" pitchFamily="34" charset="-120"/>
                          <a:cs typeface="Times New Roman" panose="02020603050405020304" pitchFamily="18" charset="0"/>
                        </a:rPr>
                        <a:t>29</a:t>
                      </a:r>
                      <a:r>
                        <a:rPr lang="zh-TW" altLang="en-US" sz="1600" kern="100" smtClean="0">
                          <a:effectLst/>
                          <a:latin typeface="微軟正黑體" pitchFamily="34" charset="-120"/>
                          <a:ea typeface="微軟正黑體" pitchFamily="34" charset="-120"/>
                          <a:cs typeface="Times New Roman" panose="02020603050405020304" pitchFamily="18" charset="0"/>
                        </a:rPr>
                        <a:t>日</a:t>
                      </a:r>
                      <a:r>
                        <a:rPr lang="zh-TW" sz="1600" kern="100" smtClean="0">
                          <a:effectLst/>
                          <a:latin typeface="微軟正黑體" pitchFamily="34" charset="-120"/>
                          <a:ea typeface="微軟正黑體" pitchFamily="34" charset="-120"/>
                          <a:cs typeface="Times New Roman" panose="02020603050405020304" pitchFamily="18" charset="0"/>
                        </a:rPr>
                        <a:t>核定</a:t>
                      </a:r>
                      <a:r>
                        <a:rPr lang="zh-TW" sz="1600" kern="100" dirty="0">
                          <a:effectLst/>
                          <a:latin typeface="微軟正黑體" pitchFamily="34" charset="-120"/>
                          <a:ea typeface="微軟正黑體" pitchFamily="34" charset="-120"/>
                          <a:cs typeface="Times New Roman" panose="02020603050405020304" pitchFamily="18" charset="0"/>
                        </a:rPr>
                        <a:t>補助</a:t>
                      </a:r>
                      <a:r>
                        <a:rPr lang="en-US" sz="1600" kern="100" dirty="0" smtClean="0">
                          <a:effectLst/>
                          <a:latin typeface="微軟正黑體" pitchFamily="34" charset="-120"/>
                          <a:ea typeface="微軟正黑體" pitchFamily="34" charset="-120"/>
                          <a:cs typeface="Times New Roman" panose="02020603050405020304" pitchFamily="18" charset="0"/>
                        </a:rPr>
                        <a:t>6</a:t>
                      </a:r>
                      <a:r>
                        <a:rPr lang="en-US" altLang="zh-TW" sz="1600" kern="100" dirty="0" smtClean="0">
                          <a:effectLst/>
                          <a:latin typeface="微軟正黑體" pitchFamily="34" charset="-120"/>
                          <a:ea typeface="微軟正黑體" pitchFamily="34" charset="-120"/>
                          <a:cs typeface="Times New Roman" panose="02020603050405020304" pitchFamily="18" charset="0"/>
                        </a:rPr>
                        <a:t>5</a:t>
                      </a:r>
                      <a:r>
                        <a:rPr lang="zh-TW" sz="1600" kern="100" dirty="0" smtClean="0">
                          <a:effectLst/>
                          <a:latin typeface="微軟正黑體" pitchFamily="34" charset="-120"/>
                          <a:ea typeface="微軟正黑體" pitchFamily="34" charset="-120"/>
                          <a:cs typeface="Times New Roman" panose="02020603050405020304" pitchFamily="18" charset="0"/>
                        </a:rPr>
                        <a:t>萬</a:t>
                      </a:r>
                      <a:r>
                        <a:rPr lang="en-US" altLang="zh-TW" sz="1600" kern="100" dirty="0" smtClean="0">
                          <a:effectLst/>
                          <a:latin typeface="微軟正黑體" pitchFamily="34" charset="-120"/>
                          <a:ea typeface="微軟正黑體" pitchFamily="34" charset="-120"/>
                          <a:cs typeface="Times New Roman" panose="02020603050405020304" pitchFamily="18" charset="0"/>
                        </a:rPr>
                        <a:t>6395</a:t>
                      </a:r>
                      <a:r>
                        <a:rPr lang="zh-TW" sz="1600" kern="100" dirty="0" smtClean="0">
                          <a:effectLst/>
                          <a:latin typeface="微軟正黑體" pitchFamily="34" charset="-120"/>
                          <a:ea typeface="微軟正黑體" pitchFamily="34" charset="-120"/>
                          <a:cs typeface="Times New Roman" panose="02020603050405020304" pitchFamily="18" charset="0"/>
                        </a:rPr>
                        <a:t>元</a:t>
                      </a:r>
                      <a:r>
                        <a:rPr lang="zh-TW" sz="1600" kern="100" dirty="0">
                          <a:effectLst/>
                          <a:latin typeface="微軟正黑體" pitchFamily="34" charset="-120"/>
                          <a:ea typeface="微軟正黑體" pitchFamily="34" charset="-120"/>
                          <a:cs typeface="Times New Roman" panose="02020603050405020304" pitchFamily="18" charset="0"/>
                        </a:rPr>
                        <a:t>。</a:t>
                      </a:r>
                    </a:p>
                  </a:txBody>
                  <a:tcPr marL="68580" marR="68580" marT="0" marB="0"/>
                </a:tc>
                <a:extLst>
                  <a:ext uri="{0D108BD9-81ED-4DB2-BD59-A6C34878D82A}">
                    <a16:rowId xmlns:a16="http://schemas.microsoft.com/office/drawing/2014/main" xmlns="" val="2924207095"/>
                  </a:ext>
                </a:extLst>
              </a:tr>
              <a:tr h="541732">
                <a:tc>
                  <a:txBody>
                    <a:bodyPr/>
                    <a:lstStyle/>
                    <a:p>
                      <a:pPr marL="987425" indent="-987425">
                        <a:lnSpc>
                          <a:spcPct val="150000"/>
                        </a:lnSpc>
                        <a:spcAft>
                          <a:spcPts val="0"/>
                        </a:spcAft>
                      </a:pPr>
                      <a:r>
                        <a:rPr lang="zh-TW" sz="1600" b="1" kern="100" dirty="0">
                          <a:effectLst/>
                          <a:latin typeface="微軟正黑體" pitchFamily="34" charset="-120"/>
                          <a:ea typeface="微軟正黑體" pitchFamily="34" charset="-120"/>
                          <a:cs typeface="Times New Roman" panose="02020603050405020304" pitchFamily="18" charset="0"/>
                        </a:rPr>
                        <a:t>基本資料：</a:t>
                      </a:r>
                      <a:r>
                        <a:rPr lang="zh-TW" sz="1600" kern="100" dirty="0">
                          <a:effectLst/>
                          <a:latin typeface="微軟正黑體" pitchFamily="34" charset="-120"/>
                          <a:ea typeface="微軟正黑體" pitchFamily="34" charset="-120"/>
                          <a:cs typeface="Times New Roman" panose="02020603050405020304" pitchFamily="18" charset="0"/>
                        </a:rPr>
                        <a:t>屋齡</a:t>
                      </a:r>
                      <a:r>
                        <a:rPr lang="en-US" sz="1600" kern="100" dirty="0">
                          <a:effectLst/>
                          <a:latin typeface="微軟正黑體" pitchFamily="34" charset="-120"/>
                          <a:ea typeface="微軟正黑體" pitchFamily="34" charset="-120"/>
                          <a:cs typeface="Times New Roman" panose="02020603050405020304" pitchFamily="18" charset="0"/>
                        </a:rPr>
                        <a:t>48</a:t>
                      </a:r>
                      <a:r>
                        <a:rPr lang="zh-TW" sz="1600" kern="100" dirty="0">
                          <a:effectLst/>
                          <a:latin typeface="微軟正黑體" pitchFamily="34" charset="-120"/>
                          <a:ea typeface="微軟正黑體" pitchFamily="34" charset="-120"/>
                          <a:cs typeface="Times New Roman" panose="02020603050405020304" pitchFamily="18" charset="0"/>
                        </a:rPr>
                        <a:t>年，基地總面積</a:t>
                      </a:r>
                      <a:r>
                        <a:rPr lang="en-US" sz="1600" kern="100" dirty="0">
                          <a:effectLst/>
                          <a:latin typeface="微軟正黑體" pitchFamily="34" charset="-120"/>
                          <a:ea typeface="微軟正黑體" pitchFamily="34" charset="-120"/>
                          <a:cs typeface="Times New Roman" panose="02020603050405020304" pitchFamily="18" charset="0"/>
                        </a:rPr>
                        <a:t>46</a:t>
                      </a:r>
                      <a:r>
                        <a:rPr lang="zh-TW" sz="1600" kern="100" dirty="0">
                          <a:effectLst/>
                          <a:latin typeface="微軟正黑體" pitchFamily="34" charset="-120"/>
                          <a:ea typeface="微軟正黑體" pitchFamily="34" charset="-120"/>
                          <a:cs typeface="Times New Roman" panose="02020603050405020304" pitchFamily="18" charset="0"/>
                        </a:rPr>
                        <a:t>㎡，土地所有權人</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人，建物所有權人</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人，建築</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棟共</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戶，地上</a:t>
                      </a:r>
                      <a:r>
                        <a:rPr lang="en-US" sz="1600" kern="100" dirty="0">
                          <a:effectLst/>
                          <a:latin typeface="微軟正黑體" pitchFamily="34" charset="-120"/>
                          <a:ea typeface="微軟正黑體" pitchFamily="34" charset="-120"/>
                          <a:cs typeface="Times New Roman" panose="02020603050405020304" pitchFamily="18" charset="0"/>
                        </a:rPr>
                        <a:t>3</a:t>
                      </a:r>
                      <a:r>
                        <a:rPr lang="zh-TW" sz="1600" kern="100" dirty="0">
                          <a:effectLst/>
                          <a:latin typeface="微軟正黑體" pitchFamily="34" charset="-120"/>
                          <a:ea typeface="微軟正黑體" pitchFamily="34" charset="-120"/>
                          <a:cs typeface="Times New Roman" panose="02020603050405020304" pitchFamily="18" charset="0"/>
                        </a:rPr>
                        <a:t>層。</a:t>
                      </a:r>
                    </a:p>
                  </a:txBody>
                  <a:tcPr marL="68580" marR="68580" marT="0" marB="0"/>
                </a:tc>
                <a:extLst>
                  <a:ext uri="{0D108BD9-81ED-4DB2-BD59-A6C34878D82A}">
                    <a16:rowId xmlns:a16="http://schemas.microsoft.com/office/drawing/2014/main" xmlns="" val="2943454661"/>
                  </a:ext>
                </a:extLst>
              </a:tr>
            </a:tbl>
          </a:graphicData>
        </a:graphic>
      </p:graphicFrame>
      <p:pic>
        <p:nvPicPr>
          <p:cNvPr id="25" name="Picture 9">
            <a:extLst>
              <a:ext uri="{FF2B5EF4-FFF2-40B4-BE49-F238E27FC236}">
                <a16:creationId xmlns:a16="http://schemas.microsoft.com/office/drawing/2014/main" xmlns="" id="{19E66497-E720-42A9-ADA3-AC256DD79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250" y="4479149"/>
            <a:ext cx="1302605" cy="12684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xmlns="" id="{D85C94E4-89EC-4D88-BF6B-86D9FBCD7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747" y="3429689"/>
            <a:ext cx="2401030" cy="3195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3">
            <a:extLst>
              <a:ext uri="{FF2B5EF4-FFF2-40B4-BE49-F238E27FC236}">
                <a16:creationId xmlns:a16="http://schemas.microsoft.com/office/drawing/2014/main" xmlns="" id="{5A130F57-4C8E-4D2A-8BD6-05EB008196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959" r="37505" b="3145"/>
          <a:stretch>
            <a:fillRect/>
          </a:stretch>
        </p:blipFill>
        <p:spPr bwMode="auto">
          <a:xfrm>
            <a:off x="6354732" y="3393010"/>
            <a:ext cx="2024347" cy="319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9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7914385" y="545465"/>
            <a:ext cx="954798" cy="756538"/>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7874889" y="948240"/>
            <a:ext cx="1008380" cy="392415"/>
          </a:xfrm>
          <a:prstGeom prst="rect">
            <a:avLst/>
          </a:prstGeom>
        </p:spPr>
        <p:txBody>
          <a:bodyPr vert="horz" wrap="square" lIns="0" tIns="0" rIns="0" bIns="0" rtlCol="0">
            <a:spAutoFit/>
          </a:bodyPr>
          <a:lstStyle/>
          <a:p>
            <a:pPr marL="12700">
              <a:lnSpc>
                <a:spcPct val="100000"/>
              </a:lnSpc>
            </a:pPr>
            <a:r>
              <a:rPr lang="zh-TW" altLang="en-US" sz="2550" b="1" spc="25" dirty="0" smtClean="0">
                <a:solidFill>
                  <a:srgbClr val="404040"/>
                </a:solidFill>
                <a:latin typeface="微軟正黑體"/>
                <a:cs typeface="微軟正黑體"/>
              </a:rPr>
              <a:t>大溪</a:t>
            </a:r>
            <a:r>
              <a:rPr sz="2550" b="1" spc="25" dirty="0" smtClean="0">
                <a:solidFill>
                  <a:srgbClr val="404040"/>
                </a:solidFill>
                <a:latin typeface="微軟正黑體"/>
                <a:cs typeface="微軟正黑體"/>
              </a:rPr>
              <a:t>區</a:t>
            </a:r>
            <a:endParaRPr sz="2550" dirty="0">
              <a:latin typeface="微軟正黑體"/>
              <a:cs typeface="微軟正黑體"/>
            </a:endParaRPr>
          </a:p>
        </p:txBody>
      </p:sp>
      <p:sp>
        <p:nvSpPr>
          <p:cNvPr id="17" name="object 17"/>
          <p:cNvSpPr/>
          <p:nvPr/>
        </p:nvSpPr>
        <p:spPr>
          <a:xfrm>
            <a:off x="0" y="0"/>
            <a:ext cx="9144000" cy="6858000"/>
          </a:xfrm>
          <a:custGeom>
            <a:avLst/>
            <a:gdLst/>
            <a:ahLst/>
            <a:cxnLst/>
            <a:rect l="l" t="t" r="r" b="b"/>
            <a:pathLst>
              <a:path w="9144000" h="6858000">
                <a:moveTo>
                  <a:pt x="0" y="6858000"/>
                </a:moveTo>
                <a:lnTo>
                  <a:pt x="9144000" y="6858000"/>
                </a:lnTo>
              </a:path>
              <a:path w="9144000" h="6858000">
                <a:moveTo>
                  <a:pt x="9144000" y="0"/>
                </a:moveTo>
                <a:lnTo>
                  <a:pt x="0" y="0"/>
                </a:lnTo>
                <a:lnTo>
                  <a:pt x="0" y="6858000"/>
                </a:lnTo>
              </a:path>
            </a:pathLst>
          </a:custGeom>
          <a:ln w="24384">
            <a:solidFill>
              <a:srgbClr val="000000"/>
            </a:solidFill>
          </a:ln>
        </p:spPr>
        <p:txBody>
          <a:bodyPr wrap="square" lIns="0" tIns="0" rIns="0" bIns="0" rtlCol="0"/>
          <a:lstStyle/>
          <a:p>
            <a:endParaRPr/>
          </a:p>
        </p:txBody>
      </p:sp>
      <p:grpSp>
        <p:nvGrpSpPr>
          <p:cNvPr id="20" name="群組 19"/>
          <p:cNvGrpSpPr/>
          <p:nvPr/>
        </p:nvGrpSpPr>
        <p:grpSpPr>
          <a:xfrm>
            <a:off x="6737603" y="372275"/>
            <a:ext cx="851535" cy="742315"/>
            <a:chOff x="6682993" y="767770"/>
            <a:chExt cx="851535" cy="742315"/>
          </a:xfrm>
        </p:grpSpPr>
        <p:sp>
          <p:nvSpPr>
            <p:cNvPr id="21" name="object 14"/>
            <p:cNvSpPr/>
            <p:nvPr/>
          </p:nvSpPr>
          <p:spPr>
            <a:xfrm>
              <a:off x="6682993" y="767770"/>
              <a:ext cx="851535" cy="742315"/>
            </a:xfrm>
            <a:custGeom>
              <a:avLst/>
              <a:gdLst/>
              <a:ahLst/>
              <a:cxnLst/>
              <a:rect l="l" t="t" r="r" b="b"/>
              <a:pathLst>
                <a:path w="851534" h="742315">
                  <a:moveTo>
                    <a:pt x="767935" y="602686"/>
                  </a:moveTo>
                  <a:lnTo>
                    <a:pt x="175132" y="602686"/>
                  </a:lnTo>
                  <a:lnTo>
                    <a:pt x="190079" y="619899"/>
                  </a:lnTo>
                  <a:lnTo>
                    <a:pt x="222614" y="651143"/>
                  </a:lnTo>
                  <a:lnTo>
                    <a:pt x="258292" y="678026"/>
                  </a:lnTo>
                  <a:lnTo>
                    <a:pt x="296657" y="700412"/>
                  </a:lnTo>
                  <a:lnTo>
                    <a:pt x="337256" y="718163"/>
                  </a:lnTo>
                  <a:lnTo>
                    <a:pt x="379633" y="731140"/>
                  </a:lnTo>
                  <a:lnTo>
                    <a:pt x="423333" y="739205"/>
                  </a:lnTo>
                  <a:lnTo>
                    <a:pt x="467901" y="742221"/>
                  </a:lnTo>
                  <a:lnTo>
                    <a:pt x="490369" y="741792"/>
                  </a:lnTo>
                  <a:lnTo>
                    <a:pt x="535387" y="736976"/>
                  </a:lnTo>
                  <a:lnTo>
                    <a:pt x="580135" y="726765"/>
                  </a:lnTo>
                  <a:lnTo>
                    <a:pt x="637689" y="704913"/>
                  </a:lnTo>
                  <a:lnTo>
                    <a:pt x="689527" y="675119"/>
                  </a:lnTo>
                  <a:lnTo>
                    <a:pt x="735123" y="638335"/>
                  </a:lnTo>
                  <a:lnTo>
                    <a:pt x="767935" y="602686"/>
                  </a:lnTo>
                  <a:close/>
                </a:path>
                <a:path w="851534" h="742315">
                  <a:moveTo>
                    <a:pt x="483722" y="0"/>
                  </a:moveTo>
                  <a:lnTo>
                    <a:pt x="423644" y="2863"/>
                  </a:lnTo>
                  <a:lnTo>
                    <a:pt x="363220" y="15438"/>
                  </a:lnTo>
                  <a:lnTo>
                    <a:pt x="305666" y="37289"/>
                  </a:lnTo>
                  <a:lnTo>
                    <a:pt x="253828" y="67083"/>
                  </a:lnTo>
                  <a:lnTo>
                    <a:pt x="208232" y="103867"/>
                  </a:lnTo>
                  <a:lnTo>
                    <a:pt x="169405" y="146691"/>
                  </a:lnTo>
                  <a:lnTo>
                    <a:pt x="137874" y="194603"/>
                  </a:lnTo>
                  <a:lnTo>
                    <a:pt x="114164" y="246653"/>
                  </a:lnTo>
                  <a:lnTo>
                    <a:pt x="98803" y="301889"/>
                  </a:lnTo>
                  <a:lnTo>
                    <a:pt x="92317" y="359362"/>
                  </a:lnTo>
                  <a:lnTo>
                    <a:pt x="92567" y="388639"/>
                  </a:lnTo>
                  <a:lnTo>
                    <a:pt x="95233" y="418119"/>
                  </a:lnTo>
                  <a:lnTo>
                    <a:pt x="100381" y="447682"/>
                  </a:lnTo>
                  <a:lnTo>
                    <a:pt x="108076" y="477210"/>
                  </a:lnTo>
                  <a:lnTo>
                    <a:pt x="0" y="612338"/>
                  </a:lnTo>
                  <a:lnTo>
                    <a:pt x="175132" y="602686"/>
                  </a:lnTo>
                  <a:lnTo>
                    <a:pt x="767935" y="602686"/>
                  </a:lnTo>
                  <a:lnTo>
                    <a:pt x="773950" y="595512"/>
                  </a:lnTo>
                  <a:lnTo>
                    <a:pt x="805481" y="547599"/>
                  </a:lnTo>
                  <a:lnTo>
                    <a:pt x="829191" y="495549"/>
                  </a:lnTo>
                  <a:lnTo>
                    <a:pt x="844552" y="440313"/>
                  </a:lnTo>
                  <a:lnTo>
                    <a:pt x="851038" y="382840"/>
                  </a:lnTo>
                  <a:lnTo>
                    <a:pt x="850788" y="353563"/>
                  </a:lnTo>
                  <a:lnTo>
                    <a:pt x="842974" y="294520"/>
                  </a:lnTo>
                  <a:lnTo>
                    <a:pt x="825190" y="236168"/>
                  </a:lnTo>
                  <a:lnTo>
                    <a:pt x="798680" y="182589"/>
                  </a:lnTo>
                  <a:lnTo>
                    <a:pt x="764538" y="134863"/>
                  </a:lnTo>
                  <a:lnTo>
                    <a:pt x="723733" y="93506"/>
                  </a:lnTo>
                  <a:lnTo>
                    <a:pt x="677238" y="59032"/>
                  </a:lnTo>
                  <a:lnTo>
                    <a:pt x="626024" y="31955"/>
                  </a:lnTo>
                  <a:lnTo>
                    <a:pt x="571064" y="12789"/>
                  </a:lnTo>
                  <a:lnTo>
                    <a:pt x="513328" y="2049"/>
                  </a:lnTo>
                  <a:lnTo>
                    <a:pt x="483722" y="0"/>
                  </a:lnTo>
                  <a:close/>
                </a:path>
              </a:pathLst>
            </a:custGeom>
            <a:solidFill>
              <a:srgbClr val="B80049"/>
            </a:solidFill>
          </p:spPr>
          <p:txBody>
            <a:bodyPr wrap="square" lIns="0" tIns="0" rIns="0" bIns="0" rtlCol="0"/>
            <a:lstStyle/>
            <a:p>
              <a:endParaRPr/>
            </a:p>
          </p:txBody>
        </p:sp>
        <p:sp>
          <p:nvSpPr>
            <p:cNvPr id="22" name="object 15"/>
            <p:cNvSpPr txBox="1"/>
            <p:nvPr/>
          </p:nvSpPr>
          <p:spPr>
            <a:xfrm>
              <a:off x="6868414" y="1008972"/>
              <a:ext cx="589915" cy="307975"/>
            </a:xfrm>
            <a:prstGeom prst="rect">
              <a:avLst/>
            </a:prstGeom>
          </p:spPr>
          <p:txBody>
            <a:bodyPr vert="horz" wrap="square" lIns="0" tIns="0" rIns="0" bIns="0" rtlCol="0">
              <a:spAutoFit/>
            </a:bodyPr>
            <a:lstStyle/>
            <a:p>
              <a:pPr marL="12700">
                <a:lnSpc>
                  <a:spcPct val="100000"/>
                </a:lnSpc>
              </a:pPr>
              <a:r>
                <a:rPr sz="2200" b="1" spc="20" dirty="0">
                  <a:solidFill>
                    <a:srgbClr val="FFFFFF"/>
                  </a:solidFill>
                  <a:latin typeface="微軟正黑體"/>
                  <a:cs typeface="微軟正黑體"/>
                </a:rPr>
                <a:t>市府</a:t>
              </a:r>
              <a:endParaRPr sz="2200" dirty="0">
                <a:latin typeface="微軟正黑體"/>
                <a:cs typeface="微軟正黑體"/>
              </a:endParaRPr>
            </a:p>
          </p:txBody>
        </p:sp>
      </p:grpSp>
      <p:sp>
        <p:nvSpPr>
          <p:cNvPr id="23" name="object 38"/>
          <p:cNvSpPr txBox="1"/>
          <p:nvPr/>
        </p:nvSpPr>
        <p:spPr>
          <a:xfrm>
            <a:off x="1587627" y="591307"/>
            <a:ext cx="4432300" cy="448309"/>
          </a:xfrm>
          <a:prstGeom prst="rect">
            <a:avLst/>
          </a:prstGeom>
        </p:spPr>
        <p:txBody>
          <a:bodyPr vert="horz" wrap="square" lIns="0" tIns="0" rIns="0" bIns="0" rtlCol="0">
            <a:spAutoFit/>
          </a:bodyPr>
          <a:lstStyle/>
          <a:p>
            <a:pPr marL="12700">
              <a:lnSpc>
                <a:spcPct val="100000"/>
              </a:lnSpc>
            </a:pPr>
            <a:r>
              <a:rPr sz="3300" b="1" dirty="0">
                <a:solidFill>
                  <a:srgbClr val="856204"/>
                </a:solidFill>
                <a:latin typeface="微軟正黑體"/>
                <a:cs typeface="微軟正黑體"/>
              </a:rPr>
              <a:t>案例介</a:t>
            </a:r>
            <a:r>
              <a:rPr sz="3300" b="1" spc="-10" dirty="0">
                <a:solidFill>
                  <a:srgbClr val="856204"/>
                </a:solidFill>
                <a:latin typeface="微軟正黑體"/>
                <a:cs typeface="微軟正黑體"/>
              </a:rPr>
              <a:t>紹</a:t>
            </a:r>
            <a:r>
              <a:rPr sz="3300" b="1" spc="-5" dirty="0">
                <a:solidFill>
                  <a:srgbClr val="856204"/>
                </a:solidFill>
                <a:latin typeface="微軟正黑體"/>
                <a:cs typeface="微軟正黑體"/>
              </a:rPr>
              <a:t>-</a:t>
            </a:r>
            <a:r>
              <a:rPr sz="3300" b="1" dirty="0">
                <a:solidFill>
                  <a:srgbClr val="856204"/>
                </a:solidFill>
                <a:latin typeface="微軟正黑體"/>
                <a:cs typeface="微軟正黑體"/>
              </a:rPr>
              <a:t>申請整維補助</a:t>
            </a:r>
            <a:endParaRPr sz="3300" dirty="0">
              <a:latin typeface="微軟正黑體"/>
              <a:cs typeface="微軟正黑體"/>
            </a:endParaRPr>
          </a:p>
        </p:txBody>
      </p:sp>
      <p:graphicFrame>
        <p:nvGraphicFramePr>
          <p:cNvPr id="24" name="表格 23">
            <a:extLst>
              <a:ext uri="{FF2B5EF4-FFF2-40B4-BE49-F238E27FC236}">
                <a16:creationId xmlns:a16="http://schemas.microsoft.com/office/drawing/2014/main" xmlns="" id="{D2FE171F-BA60-4A92-B92C-E3864D93313D}"/>
              </a:ext>
            </a:extLst>
          </p:cNvPr>
          <p:cNvGraphicFramePr>
            <a:graphicFrameLocks noGrp="1"/>
          </p:cNvGraphicFramePr>
          <p:nvPr>
            <p:extLst>
              <p:ext uri="{D42A27DB-BD31-4B8C-83A1-F6EECF244321}">
                <p14:modId xmlns:p14="http://schemas.microsoft.com/office/powerpoint/2010/main" val="1373501317"/>
              </p:ext>
            </p:extLst>
          </p:nvPr>
        </p:nvGraphicFramePr>
        <p:xfrm>
          <a:off x="878503" y="1149774"/>
          <a:ext cx="7365008" cy="1432066"/>
        </p:xfrm>
        <a:graphic>
          <a:graphicData uri="http://schemas.openxmlformats.org/drawingml/2006/table">
            <a:tbl>
              <a:tblPr firstRow="1" firstCol="1" bandRow="1">
                <a:tableStyleId>{3B4B98B0-60AC-42C2-AFA5-B58CD77FA1E5}</a:tableStyleId>
              </a:tblPr>
              <a:tblGrid>
                <a:gridCol w="7365008">
                  <a:extLst>
                    <a:ext uri="{9D8B030D-6E8A-4147-A177-3AD203B41FA5}">
                      <a16:colId xmlns:a16="http://schemas.microsoft.com/office/drawing/2014/main" xmlns="" val="203254236"/>
                    </a:ext>
                  </a:extLst>
                </a:gridCol>
              </a:tblGrid>
              <a:tr h="212224">
                <a:tc>
                  <a:txBody>
                    <a:bodyPr/>
                    <a:lstStyle/>
                    <a:p>
                      <a:pPr algn="ctr">
                        <a:lnSpc>
                          <a:spcPct val="150000"/>
                        </a:lnSpc>
                        <a:spcAft>
                          <a:spcPts val="0"/>
                        </a:spcAft>
                      </a:pPr>
                      <a:r>
                        <a:rPr lang="zh-TW" sz="1600" b="1" kern="100" dirty="0" smtClean="0">
                          <a:effectLst/>
                          <a:latin typeface="微軟正黑體" pitchFamily="34" charset="-120"/>
                          <a:ea typeface="微軟正黑體" pitchFamily="34" charset="-120"/>
                          <a:cs typeface="Times New Roman" panose="02020603050405020304" pitchFamily="18" charset="0"/>
                        </a:rPr>
                        <a:t>大溪</a:t>
                      </a:r>
                      <a:r>
                        <a:rPr lang="zh-TW" sz="1600" b="1" kern="100" dirty="0">
                          <a:effectLst/>
                          <a:latin typeface="微軟正黑體" pitchFamily="34" charset="-120"/>
                          <a:ea typeface="微軟正黑體" pitchFamily="34" charset="-120"/>
                          <a:cs typeface="Times New Roman" panose="02020603050405020304" pitchFamily="18" charset="0"/>
                        </a:rPr>
                        <a:t>區武嶺段</a:t>
                      </a:r>
                      <a:r>
                        <a:rPr lang="en-US" sz="1600" b="1" kern="100" dirty="0">
                          <a:effectLst/>
                          <a:latin typeface="微軟正黑體" pitchFamily="34" charset="-120"/>
                          <a:ea typeface="微軟正黑體" pitchFamily="34" charset="-120"/>
                          <a:cs typeface="Times New Roman" panose="02020603050405020304" pitchFamily="18" charset="0"/>
                        </a:rPr>
                        <a:t>206</a:t>
                      </a:r>
                      <a:r>
                        <a:rPr lang="zh-TW" sz="1600" b="1" kern="100" dirty="0">
                          <a:effectLst/>
                          <a:latin typeface="微軟正黑體" pitchFamily="34" charset="-120"/>
                          <a:ea typeface="微軟正黑體" pitchFamily="34" charset="-120"/>
                          <a:cs typeface="Times New Roman" panose="02020603050405020304" pitchFamily="18" charset="0"/>
                        </a:rPr>
                        <a:t>地</a:t>
                      </a:r>
                      <a:r>
                        <a:rPr lang="zh-TW" sz="1600" b="1" kern="100" dirty="0" smtClean="0">
                          <a:effectLst/>
                          <a:latin typeface="微軟正黑體" pitchFamily="34" charset="-120"/>
                          <a:ea typeface="微軟正黑體" pitchFamily="34" charset="-120"/>
                          <a:cs typeface="Times New Roman" panose="02020603050405020304" pitchFamily="18" charset="0"/>
                        </a:rPr>
                        <a:t>號</a:t>
                      </a:r>
                      <a:r>
                        <a:rPr lang="en-US" altLang="zh-TW" sz="1600" b="1" kern="100" dirty="0" smtClean="0">
                          <a:effectLst/>
                          <a:latin typeface="微軟正黑體" pitchFamily="34" charset="-120"/>
                          <a:ea typeface="微軟正黑體" pitchFamily="34" charset="-120"/>
                          <a:cs typeface="Times New Roman" panose="02020603050405020304" pitchFamily="18" charset="0"/>
                        </a:rPr>
                        <a:t>(</a:t>
                      </a:r>
                      <a:r>
                        <a:rPr lang="zh-TW" altLang="en-US" sz="1600" b="1" kern="100" dirty="0" smtClean="0">
                          <a:effectLst/>
                          <a:latin typeface="微軟正黑體" pitchFamily="34" charset="-120"/>
                          <a:ea typeface="微軟正黑體" pitchFamily="34" charset="-120"/>
                          <a:cs typeface="Times New Roman" panose="02020603050405020304" pitchFamily="18" charset="0"/>
                        </a:rPr>
                        <a:t>中山路</a:t>
                      </a:r>
                      <a:r>
                        <a:rPr lang="en-US" altLang="zh-TW" sz="1600" b="1" kern="100" dirty="0" smtClean="0">
                          <a:effectLst/>
                          <a:latin typeface="微軟正黑體" pitchFamily="34" charset="-120"/>
                          <a:ea typeface="微軟正黑體" pitchFamily="34" charset="-120"/>
                          <a:cs typeface="Times New Roman" panose="02020603050405020304" pitchFamily="18" charset="0"/>
                        </a:rPr>
                        <a:t>2-2)</a:t>
                      </a:r>
                      <a:r>
                        <a:rPr lang="zh-TW" sz="1600" b="1" kern="100" dirty="0" smtClean="0">
                          <a:effectLst/>
                          <a:latin typeface="微軟正黑體" pitchFamily="34" charset="-120"/>
                          <a:ea typeface="微軟正黑體" pitchFamily="34" charset="-120"/>
                          <a:cs typeface="Times New Roman" panose="02020603050405020304" pitchFamily="18" charset="0"/>
                        </a:rPr>
                        <a:t>等</a:t>
                      </a:r>
                      <a:r>
                        <a:rPr lang="en-US" sz="1600" b="1" kern="100" dirty="0">
                          <a:effectLst/>
                          <a:latin typeface="微軟正黑體" pitchFamily="34" charset="-120"/>
                          <a:ea typeface="微軟正黑體" pitchFamily="34" charset="-120"/>
                          <a:cs typeface="Times New Roman" panose="02020603050405020304" pitchFamily="18" charset="0"/>
                        </a:rPr>
                        <a:t>1</a:t>
                      </a:r>
                      <a:r>
                        <a:rPr lang="zh-TW" sz="1600" b="1" kern="100" dirty="0">
                          <a:effectLst/>
                          <a:latin typeface="微軟正黑體" pitchFamily="34" charset="-120"/>
                          <a:ea typeface="微軟正黑體" pitchFamily="34" charset="-120"/>
                          <a:cs typeface="Times New Roman" panose="02020603050405020304" pitchFamily="18" charset="0"/>
                        </a:rPr>
                        <a:t>筆土地整建維護補助案</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xmlns="" val="1185961641"/>
                  </a:ext>
                </a:extLst>
              </a:tr>
              <a:tr h="424448">
                <a:tc>
                  <a:txBody>
                    <a:bodyPr/>
                    <a:lstStyle/>
                    <a:p>
                      <a:pPr marL="987425" indent="-987425">
                        <a:lnSpc>
                          <a:spcPct val="150000"/>
                        </a:lnSpc>
                        <a:spcAft>
                          <a:spcPts val="0"/>
                        </a:spcAft>
                      </a:pPr>
                      <a:r>
                        <a:rPr lang="zh-TW" sz="1600" b="1" kern="100" dirty="0">
                          <a:effectLst/>
                          <a:latin typeface="微軟正黑體" pitchFamily="34" charset="-120"/>
                          <a:ea typeface="微軟正黑體" pitchFamily="34" charset="-120"/>
                          <a:cs typeface="Times New Roman" panose="02020603050405020304" pitchFamily="18" charset="0"/>
                        </a:rPr>
                        <a:t>輔導歷程：</a:t>
                      </a:r>
                      <a:r>
                        <a:rPr lang="en-US" sz="1600" kern="100" dirty="0">
                          <a:effectLst/>
                          <a:latin typeface="微軟正黑體" pitchFamily="34" charset="-120"/>
                          <a:ea typeface="微軟正黑體" pitchFamily="34" charset="-120"/>
                          <a:cs typeface="Times New Roman" panose="02020603050405020304" pitchFamily="18" charset="0"/>
                        </a:rPr>
                        <a:t>106</a:t>
                      </a:r>
                      <a:r>
                        <a:rPr lang="zh-TW" sz="1600" kern="100" dirty="0">
                          <a:effectLst/>
                          <a:latin typeface="微軟正黑體" pitchFamily="34" charset="-120"/>
                          <a:ea typeface="微軟正黑體" pitchFamily="34" charset="-120"/>
                          <a:cs typeface="Times New Roman" panose="02020603050405020304" pitchFamily="18" charset="0"/>
                        </a:rPr>
                        <a:t>年</a:t>
                      </a:r>
                      <a:r>
                        <a:rPr lang="en-US" sz="1600" kern="100" dirty="0">
                          <a:effectLst/>
                          <a:latin typeface="微軟正黑體" pitchFamily="34" charset="-120"/>
                          <a:ea typeface="微軟正黑體" pitchFamily="34" charset="-120"/>
                          <a:cs typeface="Times New Roman" panose="02020603050405020304" pitchFamily="18" charset="0"/>
                        </a:rPr>
                        <a:t>7</a:t>
                      </a:r>
                      <a:r>
                        <a:rPr lang="zh-TW" sz="1600" kern="100" dirty="0">
                          <a:effectLst/>
                          <a:latin typeface="微軟正黑體" pitchFamily="34" charset="-120"/>
                          <a:ea typeface="微軟正黑體" pitchFamily="34" charset="-120"/>
                          <a:cs typeface="Times New Roman" panose="02020603050405020304" pitchFamily="18" charset="0"/>
                        </a:rPr>
                        <a:t>月輔導開始</a:t>
                      </a:r>
                      <a:r>
                        <a:rPr lang="zh-TW" sz="1600" kern="100" dirty="0" smtClean="0">
                          <a:effectLst/>
                          <a:latin typeface="微軟正黑體" pitchFamily="34" charset="-120"/>
                          <a:ea typeface="微軟正黑體" pitchFamily="34" charset="-120"/>
                          <a:cs typeface="Times New Roman" panose="02020603050405020304" pitchFamily="18" charset="0"/>
                        </a:rPr>
                        <a:t>，</a:t>
                      </a:r>
                      <a:r>
                        <a:rPr lang="en-US" altLang="zh-TW" sz="1600" kern="100" dirty="0" smtClean="0">
                          <a:effectLst/>
                          <a:latin typeface="微軟正黑體" pitchFamily="34" charset="-120"/>
                          <a:ea typeface="微軟正黑體" pitchFamily="34" charset="-120"/>
                          <a:cs typeface="Times New Roman" panose="02020603050405020304" pitchFamily="18" charset="0"/>
                        </a:rPr>
                        <a:t>107</a:t>
                      </a:r>
                      <a:r>
                        <a:rPr lang="zh-TW" altLang="en-US" sz="1600" kern="100" dirty="0" smtClean="0">
                          <a:effectLst/>
                          <a:latin typeface="微軟正黑體" pitchFamily="34" charset="-120"/>
                          <a:ea typeface="微軟正黑體" pitchFamily="34" charset="-120"/>
                          <a:cs typeface="Times New Roman" panose="02020603050405020304" pitchFamily="18" charset="0"/>
                        </a:rPr>
                        <a:t>年</a:t>
                      </a:r>
                      <a:r>
                        <a:rPr lang="en-US" altLang="zh-TW" sz="1600" kern="100" dirty="0" smtClean="0">
                          <a:effectLst/>
                          <a:latin typeface="微軟正黑體" pitchFamily="34" charset="-120"/>
                          <a:ea typeface="微軟正黑體" pitchFamily="34" charset="-120"/>
                          <a:cs typeface="Times New Roman" panose="02020603050405020304" pitchFamily="18" charset="0"/>
                        </a:rPr>
                        <a:t>3</a:t>
                      </a:r>
                      <a:r>
                        <a:rPr lang="zh-TW" altLang="en-US" sz="1600" kern="100" dirty="0" smtClean="0">
                          <a:effectLst/>
                          <a:latin typeface="微軟正黑體" pitchFamily="34" charset="-120"/>
                          <a:ea typeface="微軟正黑體" pitchFamily="34" charset="-120"/>
                          <a:cs typeface="Times New Roman" panose="02020603050405020304" pitchFamily="18" charset="0"/>
                        </a:rPr>
                        <a:t>月</a:t>
                      </a:r>
                      <a:r>
                        <a:rPr lang="en-US" altLang="zh-TW" sz="1600" kern="100" dirty="0" smtClean="0">
                          <a:effectLst/>
                          <a:latin typeface="微軟正黑體" pitchFamily="34" charset="-120"/>
                          <a:ea typeface="微軟正黑體" pitchFamily="34" charset="-120"/>
                          <a:cs typeface="Times New Roman" panose="02020603050405020304" pitchFamily="18" charset="0"/>
                        </a:rPr>
                        <a:t>29</a:t>
                      </a:r>
                      <a:r>
                        <a:rPr lang="zh-TW" sz="1600" kern="100" dirty="0" smtClean="0">
                          <a:effectLst/>
                          <a:latin typeface="微軟正黑體" pitchFamily="34" charset="-120"/>
                          <a:ea typeface="微軟正黑體" pitchFamily="34" charset="-120"/>
                          <a:cs typeface="Times New Roman" panose="02020603050405020304" pitchFamily="18" charset="0"/>
                        </a:rPr>
                        <a:t>核定補助</a:t>
                      </a:r>
                      <a:r>
                        <a:rPr lang="en-US" altLang="zh-TW" sz="1600" kern="100" dirty="0" smtClean="0">
                          <a:effectLst/>
                          <a:latin typeface="微軟正黑體" pitchFamily="34" charset="-120"/>
                          <a:ea typeface="微軟正黑體" pitchFamily="34" charset="-120"/>
                          <a:cs typeface="Times New Roman" panose="02020603050405020304" pitchFamily="18" charset="0"/>
                        </a:rPr>
                        <a:t>56</a:t>
                      </a:r>
                      <a:r>
                        <a:rPr lang="zh-TW" sz="1600" kern="100" dirty="0" smtClean="0">
                          <a:effectLst/>
                          <a:latin typeface="微軟正黑體" pitchFamily="34" charset="-120"/>
                          <a:ea typeface="微軟正黑體" pitchFamily="34" charset="-120"/>
                          <a:cs typeface="Times New Roman" panose="02020603050405020304" pitchFamily="18" charset="0"/>
                        </a:rPr>
                        <a:t>萬</a:t>
                      </a:r>
                      <a:r>
                        <a:rPr lang="en-US" altLang="zh-TW" sz="1600" kern="100" dirty="0" smtClean="0">
                          <a:effectLst/>
                          <a:latin typeface="微軟正黑體" pitchFamily="34" charset="-120"/>
                          <a:ea typeface="微軟正黑體" pitchFamily="34" charset="-120"/>
                          <a:cs typeface="Times New Roman" panose="02020603050405020304" pitchFamily="18" charset="0"/>
                        </a:rPr>
                        <a:t>1764</a:t>
                      </a:r>
                      <a:r>
                        <a:rPr lang="zh-TW" sz="1600" kern="100" dirty="0" smtClean="0">
                          <a:effectLst/>
                          <a:latin typeface="微軟正黑體" pitchFamily="34" charset="-120"/>
                          <a:ea typeface="微軟正黑體" pitchFamily="34" charset="-120"/>
                          <a:cs typeface="Times New Roman" panose="02020603050405020304" pitchFamily="18" charset="0"/>
                        </a:rPr>
                        <a:t>元</a:t>
                      </a:r>
                      <a:r>
                        <a:rPr lang="zh-TW" sz="1600" kern="100" dirty="0">
                          <a:effectLst/>
                          <a:latin typeface="微軟正黑體" pitchFamily="34" charset="-120"/>
                          <a:ea typeface="微軟正黑體" pitchFamily="34" charset="-120"/>
                          <a:cs typeface="Times New Roman" panose="02020603050405020304" pitchFamily="18" charset="0"/>
                        </a:rPr>
                        <a:t>。</a:t>
                      </a:r>
                    </a:p>
                  </a:txBody>
                  <a:tcPr marL="68580" marR="68580" marT="0" marB="0"/>
                </a:tc>
                <a:extLst>
                  <a:ext uri="{0D108BD9-81ED-4DB2-BD59-A6C34878D82A}">
                    <a16:rowId xmlns:a16="http://schemas.microsoft.com/office/drawing/2014/main" xmlns="" val="2924207095"/>
                  </a:ext>
                </a:extLst>
              </a:tr>
              <a:tr h="424448">
                <a:tc>
                  <a:txBody>
                    <a:bodyPr/>
                    <a:lstStyle/>
                    <a:p>
                      <a:pPr marL="987425" indent="-987425">
                        <a:lnSpc>
                          <a:spcPct val="150000"/>
                        </a:lnSpc>
                        <a:spcAft>
                          <a:spcPts val="0"/>
                        </a:spcAft>
                      </a:pPr>
                      <a:r>
                        <a:rPr lang="zh-TW" sz="1600" b="1" kern="100" dirty="0">
                          <a:effectLst/>
                          <a:latin typeface="微軟正黑體" pitchFamily="34" charset="-120"/>
                          <a:ea typeface="微軟正黑體" pitchFamily="34" charset="-120"/>
                          <a:cs typeface="Times New Roman" panose="02020603050405020304" pitchFamily="18" charset="0"/>
                        </a:rPr>
                        <a:t>基本資料：</a:t>
                      </a:r>
                      <a:r>
                        <a:rPr lang="zh-TW" sz="1600" kern="100" dirty="0">
                          <a:effectLst/>
                          <a:latin typeface="微軟正黑體" pitchFamily="34" charset="-120"/>
                          <a:ea typeface="微軟正黑體" pitchFamily="34" charset="-120"/>
                          <a:cs typeface="Times New Roman" panose="02020603050405020304" pitchFamily="18" charset="0"/>
                        </a:rPr>
                        <a:t>屋齡</a:t>
                      </a:r>
                      <a:r>
                        <a:rPr lang="en-US" sz="1600" kern="100" dirty="0">
                          <a:effectLst/>
                          <a:latin typeface="微軟正黑體" pitchFamily="34" charset="-120"/>
                          <a:ea typeface="微軟正黑體" pitchFamily="34" charset="-120"/>
                          <a:cs typeface="Times New Roman" panose="02020603050405020304" pitchFamily="18" charset="0"/>
                        </a:rPr>
                        <a:t>48</a:t>
                      </a:r>
                      <a:r>
                        <a:rPr lang="zh-TW" sz="1600" kern="100" dirty="0">
                          <a:effectLst/>
                          <a:latin typeface="微軟正黑體" pitchFamily="34" charset="-120"/>
                          <a:ea typeface="微軟正黑體" pitchFamily="34" charset="-120"/>
                          <a:cs typeface="Times New Roman" panose="02020603050405020304" pitchFamily="18" charset="0"/>
                        </a:rPr>
                        <a:t>年，基地總面積</a:t>
                      </a:r>
                      <a:r>
                        <a:rPr lang="en-US" sz="1600" kern="100" dirty="0">
                          <a:effectLst/>
                          <a:latin typeface="微軟正黑體" pitchFamily="34" charset="-120"/>
                          <a:ea typeface="微軟正黑體" pitchFamily="34" charset="-120"/>
                          <a:cs typeface="Times New Roman" panose="02020603050405020304" pitchFamily="18" charset="0"/>
                        </a:rPr>
                        <a:t>40</a:t>
                      </a:r>
                      <a:r>
                        <a:rPr lang="zh-TW" sz="1600" kern="100" dirty="0">
                          <a:effectLst/>
                          <a:latin typeface="微軟正黑體" pitchFamily="34" charset="-120"/>
                          <a:ea typeface="微軟正黑體" pitchFamily="34" charset="-120"/>
                          <a:cs typeface="Times New Roman" panose="02020603050405020304" pitchFamily="18" charset="0"/>
                        </a:rPr>
                        <a:t>㎡，土地所有權人</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人，建物所有權人</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人，建築一棟共</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戶，地上</a:t>
                      </a:r>
                      <a:r>
                        <a:rPr lang="en-US" sz="1600" kern="100" dirty="0">
                          <a:effectLst/>
                          <a:latin typeface="微軟正黑體" pitchFamily="34" charset="-120"/>
                          <a:ea typeface="微軟正黑體" pitchFamily="34" charset="-120"/>
                          <a:cs typeface="Times New Roman" panose="02020603050405020304" pitchFamily="18" charset="0"/>
                        </a:rPr>
                        <a:t>3</a:t>
                      </a:r>
                      <a:r>
                        <a:rPr lang="zh-TW" sz="1600" kern="100" dirty="0">
                          <a:effectLst/>
                          <a:latin typeface="微軟正黑體" pitchFamily="34" charset="-120"/>
                          <a:ea typeface="微軟正黑體" pitchFamily="34" charset="-120"/>
                          <a:cs typeface="Times New Roman" panose="02020603050405020304" pitchFamily="18" charset="0"/>
                        </a:rPr>
                        <a:t>層。</a:t>
                      </a:r>
                    </a:p>
                  </a:txBody>
                  <a:tcPr marL="68580" marR="68580" marT="0" marB="0"/>
                </a:tc>
                <a:extLst>
                  <a:ext uri="{0D108BD9-81ED-4DB2-BD59-A6C34878D82A}">
                    <a16:rowId xmlns:a16="http://schemas.microsoft.com/office/drawing/2014/main" xmlns="" val="2943454661"/>
                  </a:ext>
                </a:extLst>
              </a:tr>
            </a:tbl>
          </a:graphicData>
        </a:graphic>
      </p:graphicFrame>
      <p:pic>
        <p:nvPicPr>
          <p:cNvPr id="25" name="Picture 9">
            <a:extLst>
              <a:ext uri="{FF2B5EF4-FFF2-40B4-BE49-F238E27FC236}">
                <a16:creationId xmlns:a16="http://schemas.microsoft.com/office/drawing/2014/main" xmlns="" id="{19E66497-E720-42A9-ADA3-AC256DD79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482" y="3944841"/>
            <a:ext cx="1245051" cy="1212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a:extLst>
              <a:ext uri="{FF2B5EF4-FFF2-40B4-BE49-F238E27FC236}">
                <a16:creationId xmlns:a16="http://schemas.microsoft.com/office/drawing/2014/main" xmlns="" id="{235FEA13-BF29-450C-A7F6-94E53DB0C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0440" y="3145685"/>
            <a:ext cx="2401026" cy="3192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xmlns="" id="{DD47D308-AFE6-43BC-949B-A638CDD974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603" r="40158" b="4820"/>
          <a:stretch>
            <a:fillRect/>
          </a:stretch>
        </p:blipFill>
        <p:spPr bwMode="auto">
          <a:xfrm>
            <a:off x="6274653" y="3147120"/>
            <a:ext cx="1600236" cy="315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34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7914385" y="545465"/>
            <a:ext cx="954798" cy="756538"/>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7874889" y="948240"/>
            <a:ext cx="1008380" cy="392415"/>
          </a:xfrm>
          <a:prstGeom prst="rect">
            <a:avLst/>
          </a:prstGeom>
        </p:spPr>
        <p:txBody>
          <a:bodyPr vert="horz" wrap="square" lIns="0" tIns="0" rIns="0" bIns="0" rtlCol="0">
            <a:spAutoFit/>
          </a:bodyPr>
          <a:lstStyle/>
          <a:p>
            <a:pPr marL="12700">
              <a:lnSpc>
                <a:spcPct val="100000"/>
              </a:lnSpc>
            </a:pPr>
            <a:r>
              <a:rPr lang="zh-TW" altLang="en-US" sz="2550" b="1" spc="25" dirty="0" smtClean="0">
                <a:solidFill>
                  <a:srgbClr val="404040"/>
                </a:solidFill>
                <a:latin typeface="微軟正黑體"/>
                <a:cs typeface="微軟正黑體"/>
              </a:rPr>
              <a:t>大溪</a:t>
            </a:r>
            <a:r>
              <a:rPr sz="2550" b="1" spc="25" dirty="0" smtClean="0">
                <a:solidFill>
                  <a:srgbClr val="404040"/>
                </a:solidFill>
                <a:latin typeface="微軟正黑體"/>
                <a:cs typeface="微軟正黑體"/>
              </a:rPr>
              <a:t>區</a:t>
            </a:r>
            <a:endParaRPr sz="2550" dirty="0">
              <a:latin typeface="微軟正黑體"/>
              <a:cs typeface="微軟正黑體"/>
            </a:endParaRPr>
          </a:p>
        </p:txBody>
      </p:sp>
      <p:sp>
        <p:nvSpPr>
          <p:cNvPr id="17" name="object 17"/>
          <p:cNvSpPr/>
          <p:nvPr/>
        </p:nvSpPr>
        <p:spPr>
          <a:xfrm>
            <a:off x="0" y="0"/>
            <a:ext cx="9144000" cy="6858000"/>
          </a:xfrm>
          <a:custGeom>
            <a:avLst/>
            <a:gdLst/>
            <a:ahLst/>
            <a:cxnLst/>
            <a:rect l="l" t="t" r="r" b="b"/>
            <a:pathLst>
              <a:path w="9144000" h="6858000">
                <a:moveTo>
                  <a:pt x="0" y="6858000"/>
                </a:moveTo>
                <a:lnTo>
                  <a:pt x="9144000" y="6858000"/>
                </a:lnTo>
              </a:path>
              <a:path w="9144000" h="6858000">
                <a:moveTo>
                  <a:pt x="9144000" y="0"/>
                </a:moveTo>
                <a:lnTo>
                  <a:pt x="0" y="0"/>
                </a:lnTo>
                <a:lnTo>
                  <a:pt x="0" y="6858000"/>
                </a:lnTo>
              </a:path>
            </a:pathLst>
          </a:custGeom>
          <a:ln w="24384">
            <a:solidFill>
              <a:srgbClr val="000000"/>
            </a:solidFill>
          </a:ln>
        </p:spPr>
        <p:txBody>
          <a:bodyPr wrap="square" lIns="0" tIns="0" rIns="0" bIns="0" rtlCol="0"/>
          <a:lstStyle/>
          <a:p>
            <a:endParaRPr/>
          </a:p>
        </p:txBody>
      </p:sp>
      <p:grpSp>
        <p:nvGrpSpPr>
          <p:cNvPr id="20" name="群組 19"/>
          <p:cNvGrpSpPr/>
          <p:nvPr/>
        </p:nvGrpSpPr>
        <p:grpSpPr>
          <a:xfrm>
            <a:off x="6737603" y="372275"/>
            <a:ext cx="851535" cy="742315"/>
            <a:chOff x="6682993" y="767770"/>
            <a:chExt cx="851535" cy="742315"/>
          </a:xfrm>
        </p:grpSpPr>
        <p:sp>
          <p:nvSpPr>
            <p:cNvPr id="21" name="object 14"/>
            <p:cNvSpPr/>
            <p:nvPr/>
          </p:nvSpPr>
          <p:spPr>
            <a:xfrm>
              <a:off x="6682993" y="767770"/>
              <a:ext cx="851535" cy="742315"/>
            </a:xfrm>
            <a:custGeom>
              <a:avLst/>
              <a:gdLst/>
              <a:ahLst/>
              <a:cxnLst/>
              <a:rect l="l" t="t" r="r" b="b"/>
              <a:pathLst>
                <a:path w="851534" h="742315">
                  <a:moveTo>
                    <a:pt x="767935" y="602686"/>
                  </a:moveTo>
                  <a:lnTo>
                    <a:pt x="175132" y="602686"/>
                  </a:lnTo>
                  <a:lnTo>
                    <a:pt x="190079" y="619899"/>
                  </a:lnTo>
                  <a:lnTo>
                    <a:pt x="222614" y="651143"/>
                  </a:lnTo>
                  <a:lnTo>
                    <a:pt x="258292" y="678026"/>
                  </a:lnTo>
                  <a:lnTo>
                    <a:pt x="296657" y="700412"/>
                  </a:lnTo>
                  <a:lnTo>
                    <a:pt x="337256" y="718163"/>
                  </a:lnTo>
                  <a:lnTo>
                    <a:pt x="379633" y="731140"/>
                  </a:lnTo>
                  <a:lnTo>
                    <a:pt x="423333" y="739205"/>
                  </a:lnTo>
                  <a:lnTo>
                    <a:pt x="467901" y="742221"/>
                  </a:lnTo>
                  <a:lnTo>
                    <a:pt x="490369" y="741792"/>
                  </a:lnTo>
                  <a:lnTo>
                    <a:pt x="535387" y="736976"/>
                  </a:lnTo>
                  <a:lnTo>
                    <a:pt x="580135" y="726765"/>
                  </a:lnTo>
                  <a:lnTo>
                    <a:pt x="637689" y="704913"/>
                  </a:lnTo>
                  <a:lnTo>
                    <a:pt x="689527" y="675119"/>
                  </a:lnTo>
                  <a:lnTo>
                    <a:pt x="735123" y="638335"/>
                  </a:lnTo>
                  <a:lnTo>
                    <a:pt x="767935" y="602686"/>
                  </a:lnTo>
                  <a:close/>
                </a:path>
                <a:path w="851534" h="742315">
                  <a:moveTo>
                    <a:pt x="483722" y="0"/>
                  </a:moveTo>
                  <a:lnTo>
                    <a:pt x="423644" y="2863"/>
                  </a:lnTo>
                  <a:lnTo>
                    <a:pt x="363220" y="15438"/>
                  </a:lnTo>
                  <a:lnTo>
                    <a:pt x="305666" y="37289"/>
                  </a:lnTo>
                  <a:lnTo>
                    <a:pt x="253828" y="67083"/>
                  </a:lnTo>
                  <a:lnTo>
                    <a:pt x="208232" y="103867"/>
                  </a:lnTo>
                  <a:lnTo>
                    <a:pt x="169405" y="146691"/>
                  </a:lnTo>
                  <a:lnTo>
                    <a:pt x="137874" y="194603"/>
                  </a:lnTo>
                  <a:lnTo>
                    <a:pt x="114164" y="246653"/>
                  </a:lnTo>
                  <a:lnTo>
                    <a:pt x="98803" y="301889"/>
                  </a:lnTo>
                  <a:lnTo>
                    <a:pt x="92317" y="359362"/>
                  </a:lnTo>
                  <a:lnTo>
                    <a:pt x="92567" y="388639"/>
                  </a:lnTo>
                  <a:lnTo>
                    <a:pt x="95233" y="418119"/>
                  </a:lnTo>
                  <a:lnTo>
                    <a:pt x="100381" y="447682"/>
                  </a:lnTo>
                  <a:lnTo>
                    <a:pt x="108076" y="477210"/>
                  </a:lnTo>
                  <a:lnTo>
                    <a:pt x="0" y="612338"/>
                  </a:lnTo>
                  <a:lnTo>
                    <a:pt x="175132" y="602686"/>
                  </a:lnTo>
                  <a:lnTo>
                    <a:pt x="767935" y="602686"/>
                  </a:lnTo>
                  <a:lnTo>
                    <a:pt x="773950" y="595512"/>
                  </a:lnTo>
                  <a:lnTo>
                    <a:pt x="805481" y="547599"/>
                  </a:lnTo>
                  <a:lnTo>
                    <a:pt x="829191" y="495549"/>
                  </a:lnTo>
                  <a:lnTo>
                    <a:pt x="844552" y="440313"/>
                  </a:lnTo>
                  <a:lnTo>
                    <a:pt x="851038" y="382840"/>
                  </a:lnTo>
                  <a:lnTo>
                    <a:pt x="850788" y="353563"/>
                  </a:lnTo>
                  <a:lnTo>
                    <a:pt x="842974" y="294520"/>
                  </a:lnTo>
                  <a:lnTo>
                    <a:pt x="825190" y="236168"/>
                  </a:lnTo>
                  <a:lnTo>
                    <a:pt x="798680" y="182589"/>
                  </a:lnTo>
                  <a:lnTo>
                    <a:pt x="764538" y="134863"/>
                  </a:lnTo>
                  <a:lnTo>
                    <a:pt x="723733" y="93506"/>
                  </a:lnTo>
                  <a:lnTo>
                    <a:pt x="677238" y="59032"/>
                  </a:lnTo>
                  <a:lnTo>
                    <a:pt x="626024" y="31955"/>
                  </a:lnTo>
                  <a:lnTo>
                    <a:pt x="571064" y="12789"/>
                  </a:lnTo>
                  <a:lnTo>
                    <a:pt x="513328" y="2049"/>
                  </a:lnTo>
                  <a:lnTo>
                    <a:pt x="483722" y="0"/>
                  </a:lnTo>
                  <a:close/>
                </a:path>
              </a:pathLst>
            </a:custGeom>
            <a:solidFill>
              <a:srgbClr val="B80049"/>
            </a:solidFill>
          </p:spPr>
          <p:txBody>
            <a:bodyPr wrap="square" lIns="0" tIns="0" rIns="0" bIns="0" rtlCol="0"/>
            <a:lstStyle/>
            <a:p>
              <a:endParaRPr/>
            </a:p>
          </p:txBody>
        </p:sp>
        <p:sp>
          <p:nvSpPr>
            <p:cNvPr id="22" name="object 15"/>
            <p:cNvSpPr txBox="1"/>
            <p:nvPr/>
          </p:nvSpPr>
          <p:spPr>
            <a:xfrm>
              <a:off x="6868414" y="1008972"/>
              <a:ext cx="589915" cy="307975"/>
            </a:xfrm>
            <a:prstGeom prst="rect">
              <a:avLst/>
            </a:prstGeom>
          </p:spPr>
          <p:txBody>
            <a:bodyPr vert="horz" wrap="square" lIns="0" tIns="0" rIns="0" bIns="0" rtlCol="0">
              <a:spAutoFit/>
            </a:bodyPr>
            <a:lstStyle/>
            <a:p>
              <a:pPr marL="12700">
                <a:lnSpc>
                  <a:spcPct val="100000"/>
                </a:lnSpc>
              </a:pPr>
              <a:r>
                <a:rPr sz="2200" b="1" spc="20" dirty="0">
                  <a:solidFill>
                    <a:srgbClr val="FFFFFF"/>
                  </a:solidFill>
                  <a:latin typeface="微軟正黑體"/>
                  <a:cs typeface="微軟正黑體"/>
                </a:rPr>
                <a:t>市府</a:t>
              </a:r>
              <a:endParaRPr sz="2200" dirty="0">
                <a:latin typeface="微軟正黑體"/>
                <a:cs typeface="微軟正黑體"/>
              </a:endParaRPr>
            </a:p>
          </p:txBody>
        </p:sp>
      </p:grpSp>
      <p:sp>
        <p:nvSpPr>
          <p:cNvPr id="23" name="object 38"/>
          <p:cNvSpPr txBox="1"/>
          <p:nvPr/>
        </p:nvSpPr>
        <p:spPr>
          <a:xfrm>
            <a:off x="1587627" y="591307"/>
            <a:ext cx="4432300" cy="448309"/>
          </a:xfrm>
          <a:prstGeom prst="rect">
            <a:avLst/>
          </a:prstGeom>
        </p:spPr>
        <p:txBody>
          <a:bodyPr vert="horz" wrap="square" lIns="0" tIns="0" rIns="0" bIns="0" rtlCol="0">
            <a:spAutoFit/>
          </a:bodyPr>
          <a:lstStyle/>
          <a:p>
            <a:pPr marL="12700">
              <a:lnSpc>
                <a:spcPct val="100000"/>
              </a:lnSpc>
            </a:pPr>
            <a:r>
              <a:rPr sz="3300" b="1" dirty="0">
                <a:solidFill>
                  <a:srgbClr val="856204"/>
                </a:solidFill>
                <a:latin typeface="微軟正黑體"/>
                <a:cs typeface="微軟正黑體"/>
              </a:rPr>
              <a:t>案例介</a:t>
            </a:r>
            <a:r>
              <a:rPr sz="3300" b="1" spc="-10" dirty="0">
                <a:solidFill>
                  <a:srgbClr val="856204"/>
                </a:solidFill>
                <a:latin typeface="微軟正黑體"/>
                <a:cs typeface="微軟正黑體"/>
              </a:rPr>
              <a:t>紹</a:t>
            </a:r>
            <a:r>
              <a:rPr sz="3300" b="1" spc="-5" dirty="0">
                <a:solidFill>
                  <a:srgbClr val="856204"/>
                </a:solidFill>
                <a:latin typeface="微軟正黑體"/>
                <a:cs typeface="微軟正黑體"/>
              </a:rPr>
              <a:t>-</a:t>
            </a:r>
            <a:r>
              <a:rPr sz="3300" b="1" dirty="0">
                <a:solidFill>
                  <a:srgbClr val="856204"/>
                </a:solidFill>
                <a:latin typeface="微軟正黑體"/>
                <a:cs typeface="微軟正黑體"/>
              </a:rPr>
              <a:t>申請整維補助</a:t>
            </a:r>
            <a:endParaRPr sz="3300" dirty="0">
              <a:latin typeface="微軟正黑體"/>
              <a:cs typeface="微軟正黑體"/>
            </a:endParaRPr>
          </a:p>
        </p:txBody>
      </p:sp>
      <p:sp>
        <p:nvSpPr>
          <p:cNvPr id="28" name="文字方塊 27"/>
          <p:cNvSpPr txBox="1"/>
          <p:nvPr/>
        </p:nvSpPr>
        <p:spPr>
          <a:xfrm>
            <a:off x="8229467" y="6475590"/>
            <a:ext cx="460999" cy="369332"/>
          </a:xfrm>
          <a:prstGeom prst="rect">
            <a:avLst/>
          </a:prstGeom>
          <a:noFill/>
        </p:spPr>
        <p:txBody>
          <a:bodyPr wrap="square" rtlCol="0">
            <a:spAutoFit/>
          </a:bodyPr>
          <a:lstStyle/>
          <a:p>
            <a:r>
              <a:rPr lang="en-US" altLang="zh-TW" b="1" dirty="0"/>
              <a:t>17</a:t>
            </a:r>
            <a:endParaRPr lang="zh-TW" altLang="en-US" b="1" dirty="0"/>
          </a:p>
        </p:txBody>
      </p:sp>
      <p:graphicFrame>
        <p:nvGraphicFramePr>
          <p:cNvPr id="29" name="表格 28">
            <a:extLst>
              <a:ext uri="{FF2B5EF4-FFF2-40B4-BE49-F238E27FC236}">
                <a16:creationId xmlns:a16="http://schemas.microsoft.com/office/drawing/2014/main" xmlns="" id="{D2FE171F-BA60-4A92-B92C-E3864D93313D}"/>
              </a:ext>
            </a:extLst>
          </p:cNvPr>
          <p:cNvGraphicFramePr>
            <a:graphicFrameLocks noGrp="1"/>
          </p:cNvGraphicFramePr>
          <p:nvPr>
            <p:extLst>
              <p:ext uri="{D42A27DB-BD31-4B8C-83A1-F6EECF244321}">
                <p14:modId xmlns:p14="http://schemas.microsoft.com/office/powerpoint/2010/main" val="2418699335"/>
              </p:ext>
            </p:extLst>
          </p:nvPr>
        </p:nvGraphicFramePr>
        <p:xfrm>
          <a:off x="1071878" y="1302003"/>
          <a:ext cx="7288808" cy="1328547"/>
        </p:xfrm>
        <a:graphic>
          <a:graphicData uri="http://schemas.openxmlformats.org/drawingml/2006/table">
            <a:tbl>
              <a:tblPr firstRow="1" firstCol="1" bandRow="1">
                <a:tableStyleId>{3B4B98B0-60AC-42C2-AFA5-B58CD77FA1E5}</a:tableStyleId>
              </a:tblPr>
              <a:tblGrid>
                <a:gridCol w="7288808">
                  <a:extLst>
                    <a:ext uri="{9D8B030D-6E8A-4147-A177-3AD203B41FA5}">
                      <a16:colId xmlns:a16="http://schemas.microsoft.com/office/drawing/2014/main" xmlns="" val="203254236"/>
                    </a:ext>
                  </a:extLst>
                </a:gridCol>
              </a:tblGrid>
              <a:tr h="151264">
                <a:tc>
                  <a:txBody>
                    <a:bodyPr/>
                    <a:lstStyle/>
                    <a:p>
                      <a:pPr algn="ctr">
                        <a:lnSpc>
                          <a:spcPct val="150000"/>
                        </a:lnSpc>
                        <a:spcAft>
                          <a:spcPts val="0"/>
                        </a:spcAft>
                      </a:pPr>
                      <a:r>
                        <a:rPr lang="zh-TW" sz="1600" b="1" kern="100" dirty="0" smtClean="0">
                          <a:effectLst/>
                          <a:latin typeface="微軟正黑體" pitchFamily="34" charset="-120"/>
                          <a:ea typeface="微軟正黑體" pitchFamily="34" charset="-120"/>
                          <a:cs typeface="Times New Roman" panose="02020603050405020304" pitchFamily="18" charset="0"/>
                        </a:rPr>
                        <a:t>大溪</a:t>
                      </a:r>
                      <a:r>
                        <a:rPr lang="zh-TW" sz="1600" b="1" kern="100" dirty="0">
                          <a:effectLst/>
                          <a:latin typeface="微軟正黑體" pitchFamily="34" charset="-120"/>
                          <a:ea typeface="微軟正黑體" pitchFamily="34" charset="-120"/>
                          <a:cs typeface="Times New Roman" panose="02020603050405020304" pitchFamily="18" charset="0"/>
                        </a:rPr>
                        <a:t>區武嶺段</a:t>
                      </a:r>
                      <a:r>
                        <a:rPr lang="en-US" sz="1600" b="1" kern="100" dirty="0">
                          <a:effectLst/>
                          <a:latin typeface="微軟正黑體" pitchFamily="34" charset="-120"/>
                          <a:ea typeface="微軟正黑體" pitchFamily="34" charset="-120"/>
                          <a:cs typeface="Times New Roman" panose="02020603050405020304" pitchFamily="18" charset="0"/>
                        </a:rPr>
                        <a:t>205</a:t>
                      </a:r>
                      <a:r>
                        <a:rPr lang="zh-TW" sz="1600" b="1" kern="100" dirty="0">
                          <a:effectLst/>
                          <a:latin typeface="微軟正黑體" pitchFamily="34" charset="-120"/>
                          <a:ea typeface="微軟正黑體" pitchFamily="34" charset="-120"/>
                          <a:cs typeface="Times New Roman" panose="02020603050405020304" pitchFamily="18" charset="0"/>
                        </a:rPr>
                        <a:t>地號等</a:t>
                      </a:r>
                      <a:r>
                        <a:rPr lang="en-US" sz="1600" b="1" kern="100" dirty="0">
                          <a:effectLst/>
                          <a:latin typeface="微軟正黑體" pitchFamily="34" charset="-120"/>
                          <a:ea typeface="微軟正黑體" pitchFamily="34" charset="-120"/>
                          <a:cs typeface="Times New Roman" panose="02020603050405020304" pitchFamily="18" charset="0"/>
                        </a:rPr>
                        <a:t>1</a:t>
                      </a:r>
                      <a:r>
                        <a:rPr lang="zh-TW" sz="1600" b="1" kern="100" dirty="0">
                          <a:effectLst/>
                          <a:latin typeface="微軟正黑體" pitchFamily="34" charset="-120"/>
                          <a:ea typeface="微軟正黑體" pitchFamily="34" charset="-120"/>
                          <a:cs typeface="Times New Roman" panose="02020603050405020304" pitchFamily="18" charset="0"/>
                        </a:rPr>
                        <a:t>筆土地整建維護補助案</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xmlns="" val="1185961641"/>
                  </a:ext>
                </a:extLst>
              </a:tr>
              <a:tr h="302528">
                <a:tc>
                  <a:txBody>
                    <a:bodyPr/>
                    <a:lstStyle/>
                    <a:p>
                      <a:pPr marL="987425" indent="-987425">
                        <a:lnSpc>
                          <a:spcPct val="150000"/>
                        </a:lnSpc>
                        <a:spcAft>
                          <a:spcPts val="0"/>
                        </a:spcAft>
                      </a:pPr>
                      <a:r>
                        <a:rPr lang="zh-TW" sz="1600" b="1" kern="100" dirty="0">
                          <a:effectLst/>
                          <a:latin typeface="微軟正黑體" pitchFamily="34" charset="-120"/>
                          <a:ea typeface="微軟正黑體" pitchFamily="34" charset="-120"/>
                          <a:cs typeface="Times New Roman" panose="02020603050405020304" pitchFamily="18" charset="0"/>
                        </a:rPr>
                        <a:t>輔導歷程：</a:t>
                      </a:r>
                      <a:r>
                        <a:rPr lang="en-US" sz="1600" kern="100" dirty="0">
                          <a:effectLst/>
                          <a:latin typeface="微軟正黑體" pitchFamily="34" charset="-120"/>
                          <a:ea typeface="微軟正黑體" pitchFamily="34" charset="-120"/>
                          <a:cs typeface="Times New Roman" panose="02020603050405020304" pitchFamily="18" charset="0"/>
                        </a:rPr>
                        <a:t>106</a:t>
                      </a:r>
                      <a:r>
                        <a:rPr lang="zh-TW" sz="1600" kern="100" dirty="0">
                          <a:effectLst/>
                          <a:latin typeface="微軟正黑體" pitchFamily="34" charset="-120"/>
                          <a:ea typeface="微軟正黑體" pitchFamily="34" charset="-120"/>
                          <a:cs typeface="Times New Roman" panose="02020603050405020304" pitchFamily="18" charset="0"/>
                        </a:rPr>
                        <a:t>年</a:t>
                      </a:r>
                      <a:r>
                        <a:rPr lang="en-US" sz="1600" kern="100" dirty="0">
                          <a:effectLst/>
                          <a:latin typeface="微軟正黑體" pitchFamily="34" charset="-120"/>
                          <a:ea typeface="微軟正黑體" pitchFamily="34" charset="-120"/>
                          <a:cs typeface="Times New Roman" panose="02020603050405020304" pitchFamily="18" charset="0"/>
                        </a:rPr>
                        <a:t>7</a:t>
                      </a:r>
                      <a:r>
                        <a:rPr lang="zh-TW" sz="1600" kern="100" dirty="0">
                          <a:effectLst/>
                          <a:latin typeface="微軟正黑體" pitchFamily="34" charset="-120"/>
                          <a:ea typeface="微軟正黑體" pitchFamily="34" charset="-120"/>
                          <a:cs typeface="Times New Roman" panose="02020603050405020304" pitchFamily="18" charset="0"/>
                        </a:rPr>
                        <a:t>月輔導開始</a:t>
                      </a:r>
                      <a:r>
                        <a:rPr lang="zh-TW" sz="1600" kern="100" dirty="0" smtClean="0">
                          <a:effectLst/>
                          <a:latin typeface="微軟正黑體" pitchFamily="34" charset="-120"/>
                          <a:ea typeface="微軟正黑體" pitchFamily="34" charset="-120"/>
                          <a:cs typeface="Times New Roman" panose="02020603050405020304" pitchFamily="18" charset="0"/>
                        </a:rPr>
                        <a:t>，</a:t>
                      </a:r>
                      <a:r>
                        <a:rPr lang="en-US" altLang="zh-TW" sz="1600" kern="100" dirty="0" smtClean="0">
                          <a:effectLst/>
                          <a:latin typeface="微軟正黑體" pitchFamily="34" charset="-120"/>
                          <a:ea typeface="微軟正黑體" pitchFamily="34" charset="-120"/>
                          <a:cs typeface="Times New Roman" panose="02020603050405020304" pitchFamily="18" charset="0"/>
                        </a:rPr>
                        <a:t>107</a:t>
                      </a:r>
                      <a:r>
                        <a:rPr lang="zh-TW" altLang="en-US" sz="1600" kern="100" dirty="0" smtClean="0">
                          <a:effectLst/>
                          <a:latin typeface="微軟正黑體" pitchFamily="34" charset="-120"/>
                          <a:ea typeface="微軟正黑體" pitchFamily="34" charset="-120"/>
                          <a:cs typeface="Times New Roman" panose="02020603050405020304" pitchFamily="18" charset="0"/>
                        </a:rPr>
                        <a:t>年</a:t>
                      </a:r>
                      <a:r>
                        <a:rPr lang="en-US" altLang="zh-TW" sz="1600" kern="100" dirty="0" smtClean="0">
                          <a:effectLst/>
                          <a:latin typeface="微軟正黑體" pitchFamily="34" charset="-120"/>
                          <a:ea typeface="微軟正黑體" pitchFamily="34" charset="-120"/>
                          <a:cs typeface="Times New Roman" panose="02020603050405020304" pitchFamily="18" charset="0"/>
                        </a:rPr>
                        <a:t>3</a:t>
                      </a:r>
                      <a:r>
                        <a:rPr lang="zh-TW" altLang="en-US" sz="1600" kern="100" dirty="0" smtClean="0">
                          <a:effectLst/>
                          <a:latin typeface="微軟正黑體" pitchFamily="34" charset="-120"/>
                          <a:ea typeface="微軟正黑體" pitchFamily="34" charset="-120"/>
                          <a:cs typeface="Times New Roman" panose="02020603050405020304" pitchFamily="18" charset="0"/>
                        </a:rPr>
                        <a:t>月</a:t>
                      </a:r>
                      <a:r>
                        <a:rPr lang="en-US" altLang="zh-TW" sz="1600" kern="100" dirty="0" smtClean="0">
                          <a:effectLst/>
                          <a:latin typeface="微軟正黑體" pitchFamily="34" charset="-120"/>
                          <a:ea typeface="微軟正黑體" pitchFamily="34" charset="-120"/>
                          <a:cs typeface="Times New Roman" panose="02020603050405020304" pitchFamily="18" charset="0"/>
                        </a:rPr>
                        <a:t>29</a:t>
                      </a:r>
                      <a:r>
                        <a:rPr lang="zh-TW" altLang="en-US" sz="1600" kern="100" dirty="0" smtClean="0">
                          <a:effectLst/>
                          <a:latin typeface="微軟正黑體" pitchFamily="34" charset="-120"/>
                          <a:ea typeface="微軟正黑體" pitchFamily="34" charset="-120"/>
                          <a:cs typeface="Times New Roman" panose="02020603050405020304" pitchFamily="18" charset="0"/>
                        </a:rPr>
                        <a:t>日</a:t>
                      </a:r>
                      <a:r>
                        <a:rPr lang="zh-TW" sz="1600" kern="100" dirty="0" smtClean="0">
                          <a:effectLst/>
                          <a:latin typeface="微軟正黑體" pitchFamily="34" charset="-120"/>
                          <a:ea typeface="微軟正黑體" pitchFamily="34" charset="-120"/>
                          <a:cs typeface="Times New Roman" panose="02020603050405020304" pitchFamily="18" charset="0"/>
                        </a:rPr>
                        <a:t>核定</a:t>
                      </a:r>
                      <a:r>
                        <a:rPr lang="zh-TW" sz="1600" kern="100" dirty="0">
                          <a:effectLst/>
                          <a:latin typeface="微軟正黑體" pitchFamily="34" charset="-120"/>
                          <a:ea typeface="微軟正黑體" pitchFamily="34" charset="-120"/>
                          <a:cs typeface="Times New Roman" panose="02020603050405020304" pitchFamily="18" charset="0"/>
                        </a:rPr>
                        <a:t>補助</a:t>
                      </a:r>
                      <a:r>
                        <a:rPr lang="en-US" sz="1600" kern="100" dirty="0" smtClean="0">
                          <a:effectLst/>
                          <a:latin typeface="微軟正黑體" pitchFamily="34" charset="-120"/>
                          <a:ea typeface="微軟正黑體" pitchFamily="34" charset="-120"/>
                          <a:cs typeface="Times New Roman" panose="02020603050405020304" pitchFamily="18" charset="0"/>
                        </a:rPr>
                        <a:t>13</a:t>
                      </a:r>
                      <a:r>
                        <a:rPr lang="en-US" altLang="zh-TW" sz="1600" kern="100" dirty="0" smtClean="0">
                          <a:effectLst/>
                          <a:latin typeface="微軟正黑體" pitchFamily="34" charset="-120"/>
                          <a:ea typeface="微軟正黑體" pitchFamily="34" charset="-120"/>
                          <a:cs typeface="Times New Roman" panose="02020603050405020304" pitchFamily="18" charset="0"/>
                        </a:rPr>
                        <a:t>1</a:t>
                      </a:r>
                      <a:r>
                        <a:rPr lang="zh-TW" sz="1600" kern="100" dirty="0" smtClean="0">
                          <a:effectLst/>
                          <a:latin typeface="微軟正黑體" pitchFamily="34" charset="-120"/>
                          <a:ea typeface="微軟正黑體" pitchFamily="34" charset="-120"/>
                          <a:cs typeface="Times New Roman" panose="02020603050405020304" pitchFamily="18" charset="0"/>
                        </a:rPr>
                        <a:t>萬</a:t>
                      </a:r>
                      <a:r>
                        <a:rPr lang="en-US" altLang="zh-TW" sz="1600" kern="100" dirty="0" smtClean="0">
                          <a:effectLst/>
                          <a:latin typeface="微軟正黑體" pitchFamily="34" charset="-120"/>
                          <a:ea typeface="微軟正黑體" pitchFamily="34" charset="-120"/>
                          <a:cs typeface="Times New Roman" panose="02020603050405020304" pitchFamily="18" charset="0"/>
                        </a:rPr>
                        <a:t>2929</a:t>
                      </a:r>
                      <a:r>
                        <a:rPr lang="zh-TW" sz="1600" kern="100" dirty="0" smtClean="0">
                          <a:effectLst/>
                          <a:latin typeface="微軟正黑體" pitchFamily="34" charset="-120"/>
                          <a:ea typeface="微軟正黑體" pitchFamily="34" charset="-120"/>
                          <a:cs typeface="Times New Roman" panose="02020603050405020304" pitchFamily="18" charset="0"/>
                        </a:rPr>
                        <a:t>元</a:t>
                      </a:r>
                      <a:r>
                        <a:rPr lang="zh-TW" sz="1600" kern="100" dirty="0">
                          <a:effectLst/>
                          <a:latin typeface="微軟正黑體" pitchFamily="34" charset="-120"/>
                          <a:ea typeface="微軟正黑體" pitchFamily="34" charset="-120"/>
                          <a:cs typeface="Times New Roman" panose="02020603050405020304" pitchFamily="18" charset="0"/>
                        </a:rPr>
                        <a:t>。</a:t>
                      </a:r>
                    </a:p>
                  </a:txBody>
                  <a:tcPr marL="68580" marR="68580" marT="0" marB="0"/>
                </a:tc>
                <a:extLst>
                  <a:ext uri="{0D108BD9-81ED-4DB2-BD59-A6C34878D82A}">
                    <a16:rowId xmlns:a16="http://schemas.microsoft.com/office/drawing/2014/main" xmlns="" val="2924207095"/>
                  </a:ext>
                </a:extLst>
              </a:tr>
              <a:tr h="302528">
                <a:tc>
                  <a:txBody>
                    <a:bodyPr/>
                    <a:lstStyle/>
                    <a:p>
                      <a:pPr marL="987425" indent="-987425">
                        <a:lnSpc>
                          <a:spcPct val="150000"/>
                        </a:lnSpc>
                        <a:spcAft>
                          <a:spcPts val="0"/>
                        </a:spcAft>
                      </a:pPr>
                      <a:r>
                        <a:rPr lang="zh-TW" sz="1600" b="1" kern="100" dirty="0">
                          <a:effectLst/>
                          <a:latin typeface="微軟正黑體" pitchFamily="34" charset="-120"/>
                          <a:ea typeface="微軟正黑體" pitchFamily="34" charset="-120"/>
                          <a:cs typeface="Times New Roman" panose="02020603050405020304" pitchFamily="18" charset="0"/>
                        </a:rPr>
                        <a:t>基本資料：</a:t>
                      </a:r>
                      <a:r>
                        <a:rPr lang="zh-TW" sz="1600" kern="100" dirty="0">
                          <a:effectLst/>
                          <a:latin typeface="微軟正黑體" pitchFamily="34" charset="-120"/>
                          <a:ea typeface="微軟正黑體" pitchFamily="34" charset="-120"/>
                          <a:cs typeface="Times New Roman" panose="02020603050405020304" pitchFamily="18" charset="0"/>
                        </a:rPr>
                        <a:t>屋齡</a:t>
                      </a:r>
                      <a:r>
                        <a:rPr lang="en-US" sz="1600" kern="100" dirty="0">
                          <a:effectLst/>
                          <a:latin typeface="微軟正黑體" pitchFamily="34" charset="-120"/>
                          <a:ea typeface="微軟正黑體" pitchFamily="34" charset="-120"/>
                          <a:cs typeface="Times New Roman" panose="02020603050405020304" pitchFamily="18" charset="0"/>
                        </a:rPr>
                        <a:t>48</a:t>
                      </a:r>
                      <a:r>
                        <a:rPr lang="zh-TW" sz="1600" kern="100" dirty="0">
                          <a:effectLst/>
                          <a:latin typeface="微軟正黑體" pitchFamily="34" charset="-120"/>
                          <a:ea typeface="微軟正黑體" pitchFamily="34" charset="-120"/>
                          <a:cs typeface="Times New Roman" panose="02020603050405020304" pitchFamily="18" charset="0"/>
                        </a:rPr>
                        <a:t>年，基地總面積</a:t>
                      </a:r>
                      <a:r>
                        <a:rPr lang="en-US" sz="1600" kern="100" dirty="0">
                          <a:effectLst/>
                          <a:latin typeface="微軟正黑體" pitchFamily="34" charset="-120"/>
                          <a:ea typeface="微軟正黑體" pitchFamily="34" charset="-120"/>
                          <a:cs typeface="Times New Roman" panose="02020603050405020304" pitchFamily="18" charset="0"/>
                        </a:rPr>
                        <a:t>40</a:t>
                      </a:r>
                      <a:r>
                        <a:rPr lang="zh-TW" sz="1600" kern="100" dirty="0">
                          <a:effectLst/>
                          <a:latin typeface="微軟正黑體" pitchFamily="34" charset="-120"/>
                          <a:ea typeface="微軟正黑體" pitchFamily="34" charset="-120"/>
                          <a:cs typeface="Times New Roman" panose="02020603050405020304" pitchFamily="18" charset="0"/>
                        </a:rPr>
                        <a:t>㎡，土地所有權人</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人，建物所有權人</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人，建築一棟共</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戶，地上</a:t>
                      </a:r>
                      <a:r>
                        <a:rPr lang="en-US" sz="1600" kern="100" dirty="0">
                          <a:effectLst/>
                          <a:latin typeface="微軟正黑體" pitchFamily="34" charset="-120"/>
                          <a:ea typeface="微軟正黑體" pitchFamily="34" charset="-120"/>
                          <a:cs typeface="Times New Roman" panose="02020603050405020304" pitchFamily="18" charset="0"/>
                        </a:rPr>
                        <a:t>3</a:t>
                      </a:r>
                      <a:r>
                        <a:rPr lang="zh-TW" sz="1600" kern="100" dirty="0">
                          <a:effectLst/>
                          <a:latin typeface="微軟正黑體" pitchFamily="34" charset="-120"/>
                          <a:ea typeface="微軟正黑體" pitchFamily="34" charset="-120"/>
                          <a:cs typeface="Times New Roman" panose="02020603050405020304" pitchFamily="18" charset="0"/>
                        </a:rPr>
                        <a:t>層。</a:t>
                      </a:r>
                    </a:p>
                  </a:txBody>
                  <a:tcPr marL="68580" marR="68580" marT="0" marB="0"/>
                </a:tc>
                <a:extLst>
                  <a:ext uri="{0D108BD9-81ED-4DB2-BD59-A6C34878D82A}">
                    <a16:rowId xmlns:a16="http://schemas.microsoft.com/office/drawing/2014/main" xmlns="" val="2943454661"/>
                  </a:ext>
                </a:extLst>
              </a:tr>
            </a:tbl>
          </a:graphicData>
        </a:graphic>
      </p:graphicFrame>
      <p:pic>
        <p:nvPicPr>
          <p:cNvPr id="30" name="Picture 9">
            <a:extLst>
              <a:ext uri="{FF2B5EF4-FFF2-40B4-BE49-F238E27FC236}">
                <a16:creationId xmlns:a16="http://schemas.microsoft.com/office/drawing/2014/main" xmlns="" id="{19E66497-E720-42A9-ADA3-AC256DD79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836" y="3895372"/>
            <a:ext cx="1232169" cy="119985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a:extLst>
              <a:ext uri="{FF2B5EF4-FFF2-40B4-BE49-F238E27FC236}">
                <a16:creationId xmlns:a16="http://schemas.microsoft.com/office/drawing/2014/main" xmlns="" id="{235FEA13-BF29-450C-A7F6-94E53DB0C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986" y="3332721"/>
            <a:ext cx="2278213" cy="3028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xmlns="" id="{DD47D308-AFE6-43BC-949B-A638CDD974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603" r="40158" b="4820"/>
          <a:stretch>
            <a:fillRect/>
          </a:stretch>
        </p:blipFill>
        <p:spPr bwMode="auto">
          <a:xfrm>
            <a:off x="6068289" y="3216689"/>
            <a:ext cx="1645549" cy="324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7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7914385" y="545465"/>
            <a:ext cx="954798" cy="756538"/>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7874889" y="948240"/>
            <a:ext cx="1008380" cy="392415"/>
          </a:xfrm>
          <a:prstGeom prst="rect">
            <a:avLst/>
          </a:prstGeom>
        </p:spPr>
        <p:txBody>
          <a:bodyPr vert="horz" wrap="square" lIns="0" tIns="0" rIns="0" bIns="0" rtlCol="0">
            <a:spAutoFit/>
          </a:bodyPr>
          <a:lstStyle/>
          <a:p>
            <a:pPr marL="12700">
              <a:lnSpc>
                <a:spcPct val="100000"/>
              </a:lnSpc>
            </a:pPr>
            <a:r>
              <a:rPr lang="zh-TW" altLang="en-US" sz="2550" b="1" spc="25" dirty="0">
                <a:solidFill>
                  <a:srgbClr val="404040"/>
                </a:solidFill>
                <a:latin typeface="微軟正黑體" pitchFamily="34" charset="-120"/>
                <a:ea typeface="微軟正黑體" pitchFamily="34" charset="-120"/>
                <a:cs typeface="微軟正黑體"/>
              </a:rPr>
              <a:t>楊梅</a:t>
            </a:r>
            <a:r>
              <a:rPr sz="2550" b="1" spc="25" dirty="0" smtClean="0">
                <a:solidFill>
                  <a:srgbClr val="404040"/>
                </a:solidFill>
                <a:latin typeface="微軟正黑體" pitchFamily="34" charset="-120"/>
                <a:ea typeface="微軟正黑體" pitchFamily="34" charset="-120"/>
                <a:cs typeface="微軟正黑體"/>
              </a:rPr>
              <a:t>區</a:t>
            </a:r>
            <a:endParaRPr sz="2550" dirty="0">
              <a:latin typeface="微軟正黑體" pitchFamily="34" charset="-120"/>
              <a:ea typeface="微軟正黑體" pitchFamily="34" charset="-120"/>
              <a:cs typeface="微軟正黑體"/>
            </a:endParaRPr>
          </a:p>
        </p:txBody>
      </p:sp>
      <p:sp>
        <p:nvSpPr>
          <p:cNvPr id="17" name="object 17"/>
          <p:cNvSpPr/>
          <p:nvPr/>
        </p:nvSpPr>
        <p:spPr>
          <a:xfrm>
            <a:off x="0" y="0"/>
            <a:ext cx="9144000" cy="6858000"/>
          </a:xfrm>
          <a:custGeom>
            <a:avLst/>
            <a:gdLst/>
            <a:ahLst/>
            <a:cxnLst/>
            <a:rect l="l" t="t" r="r" b="b"/>
            <a:pathLst>
              <a:path w="9144000" h="6858000">
                <a:moveTo>
                  <a:pt x="0" y="6858000"/>
                </a:moveTo>
                <a:lnTo>
                  <a:pt x="9144000" y="6858000"/>
                </a:lnTo>
              </a:path>
              <a:path w="9144000" h="6858000">
                <a:moveTo>
                  <a:pt x="9144000" y="0"/>
                </a:moveTo>
                <a:lnTo>
                  <a:pt x="0" y="0"/>
                </a:lnTo>
                <a:lnTo>
                  <a:pt x="0" y="6858000"/>
                </a:lnTo>
              </a:path>
            </a:pathLst>
          </a:custGeom>
          <a:ln w="24384">
            <a:solidFill>
              <a:srgbClr val="000000"/>
            </a:solidFill>
          </a:ln>
        </p:spPr>
        <p:txBody>
          <a:bodyPr wrap="square" lIns="0" tIns="0" rIns="0" bIns="0" rtlCol="0"/>
          <a:lstStyle/>
          <a:p>
            <a:endParaRPr/>
          </a:p>
        </p:txBody>
      </p:sp>
      <p:grpSp>
        <p:nvGrpSpPr>
          <p:cNvPr id="20" name="群組 19"/>
          <p:cNvGrpSpPr/>
          <p:nvPr/>
        </p:nvGrpSpPr>
        <p:grpSpPr>
          <a:xfrm>
            <a:off x="6737603" y="372275"/>
            <a:ext cx="851535" cy="742315"/>
            <a:chOff x="6682993" y="767770"/>
            <a:chExt cx="851535" cy="742315"/>
          </a:xfrm>
        </p:grpSpPr>
        <p:sp>
          <p:nvSpPr>
            <p:cNvPr id="21" name="object 14"/>
            <p:cNvSpPr/>
            <p:nvPr/>
          </p:nvSpPr>
          <p:spPr>
            <a:xfrm>
              <a:off x="6682993" y="767770"/>
              <a:ext cx="851535" cy="742315"/>
            </a:xfrm>
            <a:custGeom>
              <a:avLst/>
              <a:gdLst/>
              <a:ahLst/>
              <a:cxnLst/>
              <a:rect l="l" t="t" r="r" b="b"/>
              <a:pathLst>
                <a:path w="851534" h="742315">
                  <a:moveTo>
                    <a:pt x="767935" y="602686"/>
                  </a:moveTo>
                  <a:lnTo>
                    <a:pt x="175132" y="602686"/>
                  </a:lnTo>
                  <a:lnTo>
                    <a:pt x="190079" y="619899"/>
                  </a:lnTo>
                  <a:lnTo>
                    <a:pt x="222614" y="651143"/>
                  </a:lnTo>
                  <a:lnTo>
                    <a:pt x="258292" y="678026"/>
                  </a:lnTo>
                  <a:lnTo>
                    <a:pt x="296657" y="700412"/>
                  </a:lnTo>
                  <a:lnTo>
                    <a:pt x="337256" y="718163"/>
                  </a:lnTo>
                  <a:lnTo>
                    <a:pt x="379633" y="731140"/>
                  </a:lnTo>
                  <a:lnTo>
                    <a:pt x="423333" y="739205"/>
                  </a:lnTo>
                  <a:lnTo>
                    <a:pt x="467901" y="742221"/>
                  </a:lnTo>
                  <a:lnTo>
                    <a:pt x="490369" y="741792"/>
                  </a:lnTo>
                  <a:lnTo>
                    <a:pt x="535387" y="736976"/>
                  </a:lnTo>
                  <a:lnTo>
                    <a:pt x="580135" y="726765"/>
                  </a:lnTo>
                  <a:lnTo>
                    <a:pt x="637689" y="704913"/>
                  </a:lnTo>
                  <a:lnTo>
                    <a:pt x="689527" y="675119"/>
                  </a:lnTo>
                  <a:lnTo>
                    <a:pt x="735123" y="638335"/>
                  </a:lnTo>
                  <a:lnTo>
                    <a:pt x="767935" y="602686"/>
                  </a:lnTo>
                  <a:close/>
                </a:path>
                <a:path w="851534" h="742315">
                  <a:moveTo>
                    <a:pt x="483722" y="0"/>
                  </a:moveTo>
                  <a:lnTo>
                    <a:pt x="423644" y="2863"/>
                  </a:lnTo>
                  <a:lnTo>
                    <a:pt x="363220" y="15438"/>
                  </a:lnTo>
                  <a:lnTo>
                    <a:pt x="305666" y="37289"/>
                  </a:lnTo>
                  <a:lnTo>
                    <a:pt x="253828" y="67083"/>
                  </a:lnTo>
                  <a:lnTo>
                    <a:pt x="208232" y="103867"/>
                  </a:lnTo>
                  <a:lnTo>
                    <a:pt x="169405" y="146691"/>
                  </a:lnTo>
                  <a:lnTo>
                    <a:pt x="137874" y="194603"/>
                  </a:lnTo>
                  <a:lnTo>
                    <a:pt x="114164" y="246653"/>
                  </a:lnTo>
                  <a:lnTo>
                    <a:pt x="98803" y="301889"/>
                  </a:lnTo>
                  <a:lnTo>
                    <a:pt x="92317" y="359362"/>
                  </a:lnTo>
                  <a:lnTo>
                    <a:pt x="92567" y="388639"/>
                  </a:lnTo>
                  <a:lnTo>
                    <a:pt x="95233" y="418119"/>
                  </a:lnTo>
                  <a:lnTo>
                    <a:pt x="100381" y="447682"/>
                  </a:lnTo>
                  <a:lnTo>
                    <a:pt x="108076" y="477210"/>
                  </a:lnTo>
                  <a:lnTo>
                    <a:pt x="0" y="612338"/>
                  </a:lnTo>
                  <a:lnTo>
                    <a:pt x="175132" y="602686"/>
                  </a:lnTo>
                  <a:lnTo>
                    <a:pt x="767935" y="602686"/>
                  </a:lnTo>
                  <a:lnTo>
                    <a:pt x="773950" y="595512"/>
                  </a:lnTo>
                  <a:lnTo>
                    <a:pt x="805481" y="547599"/>
                  </a:lnTo>
                  <a:lnTo>
                    <a:pt x="829191" y="495549"/>
                  </a:lnTo>
                  <a:lnTo>
                    <a:pt x="844552" y="440313"/>
                  </a:lnTo>
                  <a:lnTo>
                    <a:pt x="851038" y="382840"/>
                  </a:lnTo>
                  <a:lnTo>
                    <a:pt x="850788" y="353563"/>
                  </a:lnTo>
                  <a:lnTo>
                    <a:pt x="842974" y="294520"/>
                  </a:lnTo>
                  <a:lnTo>
                    <a:pt x="825190" y="236168"/>
                  </a:lnTo>
                  <a:lnTo>
                    <a:pt x="798680" y="182589"/>
                  </a:lnTo>
                  <a:lnTo>
                    <a:pt x="764538" y="134863"/>
                  </a:lnTo>
                  <a:lnTo>
                    <a:pt x="723733" y="93506"/>
                  </a:lnTo>
                  <a:lnTo>
                    <a:pt x="677238" y="59032"/>
                  </a:lnTo>
                  <a:lnTo>
                    <a:pt x="626024" y="31955"/>
                  </a:lnTo>
                  <a:lnTo>
                    <a:pt x="571064" y="12789"/>
                  </a:lnTo>
                  <a:lnTo>
                    <a:pt x="513328" y="2049"/>
                  </a:lnTo>
                  <a:lnTo>
                    <a:pt x="483722" y="0"/>
                  </a:lnTo>
                  <a:close/>
                </a:path>
              </a:pathLst>
            </a:custGeom>
            <a:solidFill>
              <a:srgbClr val="B80049"/>
            </a:solidFill>
          </p:spPr>
          <p:txBody>
            <a:bodyPr wrap="square" lIns="0" tIns="0" rIns="0" bIns="0" rtlCol="0"/>
            <a:lstStyle/>
            <a:p>
              <a:endParaRPr/>
            </a:p>
          </p:txBody>
        </p:sp>
        <p:sp>
          <p:nvSpPr>
            <p:cNvPr id="22" name="object 15"/>
            <p:cNvSpPr txBox="1"/>
            <p:nvPr/>
          </p:nvSpPr>
          <p:spPr>
            <a:xfrm>
              <a:off x="6868414" y="1008972"/>
              <a:ext cx="589915" cy="307975"/>
            </a:xfrm>
            <a:prstGeom prst="rect">
              <a:avLst/>
            </a:prstGeom>
          </p:spPr>
          <p:txBody>
            <a:bodyPr vert="horz" wrap="square" lIns="0" tIns="0" rIns="0" bIns="0" rtlCol="0">
              <a:spAutoFit/>
            </a:bodyPr>
            <a:lstStyle/>
            <a:p>
              <a:pPr marL="12700">
                <a:lnSpc>
                  <a:spcPct val="100000"/>
                </a:lnSpc>
              </a:pPr>
              <a:r>
                <a:rPr sz="2200" b="1" spc="20" dirty="0">
                  <a:solidFill>
                    <a:srgbClr val="FFFFFF"/>
                  </a:solidFill>
                  <a:latin typeface="微軟正黑體"/>
                  <a:cs typeface="微軟正黑體"/>
                </a:rPr>
                <a:t>市府</a:t>
              </a:r>
              <a:endParaRPr sz="2200" dirty="0">
                <a:latin typeface="微軟正黑體"/>
                <a:cs typeface="微軟正黑體"/>
              </a:endParaRPr>
            </a:p>
          </p:txBody>
        </p:sp>
      </p:grpSp>
      <p:sp>
        <p:nvSpPr>
          <p:cNvPr id="23" name="object 38"/>
          <p:cNvSpPr txBox="1"/>
          <p:nvPr/>
        </p:nvSpPr>
        <p:spPr>
          <a:xfrm>
            <a:off x="1587627" y="591307"/>
            <a:ext cx="4432300" cy="448309"/>
          </a:xfrm>
          <a:prstGeom prst="rect">
            <a:avLst/>
          </a:prstGeom>
        </p:spPr>
        <p:txBody>
          <a:bodyPr vert="horz" wrap="square" lIns="0" tIns="0" rIns="0" bIns="0" rtlCol="0">
            <a:spAutoFit/>
          </a:bodyPr>
          <a:lstStyle/>
          <a:p>
            <a:pPr marL="12700">
              <a:lnSpc>
                <a:spcPct val="100000"/>
              </a:lnSpc>
            </a:pPr>
            <a:r>
              <a:rPr sz="3300" b="1" dirty="0">
                <a:solidFill>
                  <a:srgbClr val="856204"/>
                </a:solidFill>
                <a:latin typeface="微軟正黑體"/>
                <a:cs typeface="微軟正黑體"/>
              </a:rPr>
              <a:t>案例介</a:t>
            </a:r>
            <a:r>
              <a:rPr sz="3300" b="1" spc="-10" dirty="0">
                <a:solidFill>
                  <a:srgbClr val="856204"/>
                </a:solidFill>
                <a:latin typeface="微軟正黑體"/>
                <a:cs typeface="微軟正黑體"/>
              </a:rPr>
              <a:t>紹</a:t>
            </a:r>
            <a:r>
              <a:rPr sz="3300" b="1" spc="-5" dirty="0">
                <a:solidFill>
                  <a:srgbClr val="856204"/>
                </a:solidFill>
                <a:latin typeface="微軟正黑體"/>
                <a:cs typeface="微軟正黑體"/>
              </a:rPr>
              <a:t>-</a:t>
            </a:r>
            <a:r>
              <a:rPr sz="3300" b="1" dirty="0">
                <a:solidFill>
                  <a:srgbClr val="856204"/>
                </a:solidFill>
                <a:latin typeface="微軟正黑體"/>
                <a:cs typeface="微軟正黑體"/>
              </a:rPr>
              <a:t>申請整維補助</a:t>
            </a:r>
            <a:endParaRPr sz="3300" dirty="0">
              <a:latin typeface="微軟正黑體"/>
              <a:cs typeface="微軟正黑體"/>
            </a:endParaRPr>
          </a:p>
        </p:txBody>
      </p:sp>
      <p:graphicFrame>
        <p:nvGraphicFramePr>
          <p:cNvPr id="24" name="表格 23">
            <a:extLst>
              <a:ext uri="{FF2B5EF4-FFF2-40B4-BE49-F238E27FC236}">
                <a16:creationId xmlns:a16="http://schemas.microsoft.com/office/drawing/2014/main" xmlns="" id="{D2FE171F-BA60-4A92-B92C-E3864D93313D}"/>
              </a:ext>
            </a:extLst>
          </p:cNvPr>
          <p:cNvGraphicFramePr>
            <a:graphicFrameLocks noGrp="1"/>
          </p:cNvGraphicFramePr>
          <p:nvPr>
            <p:extLst>
              <p:ext uri="{D42A27DB-BD31-4B8C-83A1-F6EECF244321}">
                <p14:modId xmlns:p14="http://schemas.microsoft.com/office/powerpoint/2010/main" val="2641359520"/>
              </p:ext>
            </p:extLst>
          </p:nvPr>
        </p:nvGraphicFramePr>
        <p:xfrm>
          <a:off x="1289870" y="1383190"/>
          <a:ext cx="7370538" cy="1549350"/>
        </p:xfrm>
        <a:graphic>
          <a:graphicData uri="http://schemas.openxmlformats.org/drawingml/2006/table">
            <a:tbl>
              <a:tblPr firstRow="1" firstCol="1" bandRow="1">
                <a:tableStyleId>{3B4B98B0-60AC-42C2-AFA5-B58CD77FA1E5}</a:tableStyleId>
              </a:tblPr>
              <a:tblGrid>
                <a:gridCol w="7370538">
                  <a:extLst>
                    <a:ext uri="{9D8B030D-6E8A-4147-A177-3AD203B41FA5}">
                      <a16:colId xmlns:a16="http://schemas.microsoft.com/office/drawing/2014/main" xmlns="" val="203254236"/>
                    </a:ext>
                  </a:extLst>
                </a:gridCol>
              </a:tblGrid>
              <a:tr h="270866">
                <a:tc>
                  <a:txBody>
                    <a:bodyPr/>
                    <a:lstStyle/>
                    <a:p>
                      <a:pPr algn="ctr">
                        <a:lnSpc>
                          <a:spcPct val="150000"/>
                        </a:lnSpc>
                        <a:spcAft>
                          <a:spcPts val="0"/>
                        </a:spcAft>
                      </a:pPr>
                      <a:r>
                        <a:rPr lang="zh-TW" sz="1600" b="1" kern="100" dirty="0" smtClean="0">
                          <a:effectLst/>
                          <a:latin typeface="微軟正黑體" pitchFamily="34" charset="-120"/>
                          <a:ea typeface="微軟正黑體" pitchFamily="34" charset="-120"/>
                          <a:cs typeface="Times New Roman" panose="02020603050405020304" pitchFamily="18" charset="0"/>
                        </a:rPr>
                        <a:t>楊梅</a:t>
                      </a:r>
                      <a:r>
                        <a:rPr lang="zh-TW" sz="1600" b="1" kern="100" dirty="0">
                          <a:effectLst/>
                          <a:latin typeface="微軟正黑體" pitchFamily="34" charset="-120"/>
                          <a:ea typeface="微軟正黑體" pitchFamily="34" charset="-120"/>
                          <a:cs typeface="Times New Roman" panose="02020603050405020304" pitchFamily="18" charset="0"/>
                        </a:rPr>
                        <a:t>區新明段</a:t>
                      </a:r>
                      <a:r>
                        <a:rPr lang="en-US" sz="1600" b="1" kern="100" dirty="0">
                          <a:effectLst/>
                          <a:latin typeface="微軟正黑體" pitchFamily="34" charset="-120"/>
                          <a:ea typeface="微軟正黑體" pitchFamily="34" charset="-120"/>
                          <a:cs typeface="Times New Roman" panose="02020603050405020304" pitchFamily="18" charset="0"/>
                        </a:rPr>
                        <a:t>259</a:t>
                      </a:r>
                      <a:r>
                        <a:rPr lang="zh-TW" sz="1600" b="1" kern="100" dirty="0">
                          <a:effectLst/>
                          <a:latin typeface="微軟正黑體" pitchFamily="34" charset="-120"/>
                          <a:ea typeface="微軟正黑體" pitchFamily="34" charset="-120"/>
                          <a:cs typeface="Times New Roman" panose="02020603050405020304" pitchFamily="18" charset="0"/>
                        </a:rPr>
                        <a:t>地號等</a:t>
                      </a:r>
                      <a:r>
                        <a:rPr lang="en-US" sz="1600" b="1" kern="100" dirty="0">
                          <a:effectLst/>
                          <a:latin typeface="微軟正黑體" pitchFamily="34" charset="-120"/>
                          <a:ea typeface="微軟正黑體" pitchFamily="34" charset="-120"/>
                          <a:cs typeface="Times New Roman" panose="02020603050405020304" pitchFamily="18" charset="0"/>
                        </a:rPr>
                        <a:t>1</a:t>
                      </a:r>
                      <a:r>
                        <a:rPr lang="zh-TW" sz="1600" b="1" kern="100" dirty="0">
                          <a:effectLst/>
                          <a:latin typeface="微軟正黑體" pitchFamily="34" charset="-120"/>
                          <a:ea typeface="微軟正黑體" pitchFamily="34" charset="-120"/>
                          <a:cs typeface="Times New Roman" panose="02020603050405020304" pitchFamily="18" charset="0"/>
                        </a:rPr>
                        <a:t>筆土地整建維護補助案</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xmlns="" val="1185961641"/>
                  </a:ext>
                </a:extLst>
              </a:tr>
              <a:tr h="541732">
                <a:tc>
                  <a:txBody>
                    <a:bodyPr/>
                    <a:lstStyle/>
                    <a:p>
                      <a:pPr marL="900113" indent="-900113">
                        <a:lnSpc>
                          <a:spcPct val="150000"/>
                        </a:lnSpc>
                        <a:spcAft>
                          <a:spcPts val="0"/>
                        </a:spcAft>
                        <a:tabLst>
                          <a:tab pos="900113" algn="l"/>
                        </a:tabLst>
                      </a:pPr>
                      <a:r>
                        <a:rPr lang="zh-TW" sz="1600" b="1" kern="100" dirty="0">
                          <a:effectLst/>
                          <a:latin typeface="微軟正黑體" pitchFamily="34" charset="-120"/>
                          <a:ea typeface="微軟正黑體" pitchFamily="34" charset="-120"/>
                          <a:cs typeface="Times New Roman" panose="02020603050405020304" pitchFamily="18" charset="0"/>
                        </a:rPr>
                        <a:t>輔導歷程</a:t>
                      </a:r>
                      <a:r>
                        <a:rPr lang="en-US" altLang="zh-TW" sz="1600" b="1" kern="100" dirty="0">
                          <a:effectLst/>
                          <a:latin typeface="微軟正黑體" pitchFamily="34" charset="-120"/>
                          <a:ea typeface="微軟正黑體" pitchFamily="34" charset="-120"/>
                          <a:cs typeface="Times New Roman" panose="02020603050405020304" pitchFamily="18" charset="0"/>
                        </a:rPr>
                        <a:t>:</a:t>
                      </a:r>
                      <a:r>
                        <a:rPr lang="en-US" sz="1600" kern="100" dirty="0">
                          <a:effectLst/>
                          <a:latin typeface="微軟正黑體" pitchFamily="34" charset="-120"/>
                          <a:ea typeface="微軟正黑體" pitchFamily="34" charset="-120"/>
                          <a:cs typeface="Times New Roman" panose="02020603050405020304" pitchFamily="18" charset="0"/>
                        </a:rPr>
                        <a:t>106</a:t>
                      </a:r>
                      <a:r>
                        <a:rPr lang="zh-TW" sz="1600" kern="100" dirty="0">
                          <a:effectLst/>
                          <a:latin typeface="微軟正黑體" pitchFamily="34" charset="-120"/>
                          <a:ea typeface="微軟正黑體" pitchFamily="34" charset="-120"/>
                          <a:cs typeface="Times New Roman" panose="02020603050405020304" pitchFamily="18" charset="0"/>
                        </a:rPr>
                        <a:t>年</a:t>
                      </a:r>
                      <a:r>
                        <a:rPr lang="en-US" sz="1600" kern="100" dirty="0">
                          <a:effectLst/>
                          <a:latin typeface="微軟正黑體" pitchFamily="34" charset="-120"/>
                          <a:ea typeface="微軟正黑體" pitchFamily="34" charset="-120"/>
                          <a:cs typeface="Times New Roman" panose="02020603050405020304" pitchFamily="18" charset="0"/>
                        </a:rPr>
                        <a:t>6</a:t>
                      </a:r>
                      <a:r>
                        <a:rPr lang="zh-TW" sz="1600" kern="100" dirty="0">
                          <a:effectLst/>
                          <a:latin typeface="微軟正黑體" pitchFamily="34" charset="-120"/>
                          <a:ea typeface="微軟正黑體" pitchFamily="34" charset="-120"/>
                          <a:cs typeface="Times New Roman" panose="02020603050405020304" pitchFamily="18" charset="0"/>
                        </a:rPr>
                        <a:t>月輔導開始</a:t>
                      </a:r>
                      <a:r>
                        <a:rPr lang="zh-TW" sz="1600" kern="100" dirty="0" smtClean="0">
                          <a:effectLst/>
                          <a:latin typeface="微軟正黑體" pitchFamily="34" charset="-120"/>
                          <a:ea typeface="微軟正黑體" pitchFamily="34" charset="-120"/>
                          <a:cs typeface="Times New Roman" panose="02020603050405020304" pitchFamily="18" charset="0"/>
                        </a:rPr>
                        <a:t>，</a:t>
                      </a:r>
                      <a:r>
                        <a:rPr lang="en-US" altLang="zh-TW"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107</a:t>
                      </a:r>
                      <a:r>
                        <a:rPr lang="zh-TW" altLang="en-US"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年</a:t>
                      </a:r>
                      <a:r>
                        <a:rPr lang="en-US" altLang="zh-TW"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3</a:t>
                      </a:r>
                      <a:r>
                        <a:rPr lang="zh-TW" altLang="en-US"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月</a:t>
                      </a:r>
                      <a:r>
                        <a:rPr lang="en-US" altLang="zh-TW"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29</a:t>
                      </a:r>
                      <a:r>
                        <a:rPr lang="zh-TW" altLang="en-US"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日</a:t>
                      </a:r>
                      <a:r>
                        <a:rPr lang="zh-TW" altLang="zh-TW"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核定補助</a:t>
                      </a:r>
                      <a:r>
                        <a:rPr lang="en-US" sz="1600" kern="100" dirty="0" smtClean="0">
                          <a:effectLst/>
                          <a:latin typeface="微軟正黑體" pitchFamily="34" charset="-120"/>
                          <a:ea typeface="微軟正黑體" pitchFamily="34" charset="-120"/>
                          <a:cs typeface="Times New Roman" panose="02020603050405020304" pitchFamily="18" charset="0"/>
                        </a:rPr>
                        <a:t>83</a:t>
                      </a:r>
                      <a:r>
                        <a:rPr lang="zh-TW" sz="1600" kern="100" dirty="0">
                          <a:effectLst/>
                          <a:latin typeface="微軟正黑體" pitchFamily="34" charset="-120"/>
                          <a:ea typeface="微軟正黑體" pitchFamily="34" charset="-120"/>
                          <a:cs typeface="Times New Roman" panose="02020603050405020304" pitchFamily="18" charset="0"/>
                        </a:rPr>
                        <a:t>萬</a:t>
                      </a:r>
                      <a:r>
                        <a:rPr lang="en-US" sz="1600" kern="100" dirty="0">
                          <a:effectLst/>
                          <a:latin typeface="微軟正黑體" pitchFamily="34" charset="-120"/>
                          <a:ea typeface="微軟正黑體" pitchFamily="34" charset="-120"/>
                          <a:cs typeface="Times New Roman" panose="02020603050405020304" pitchFamily="18" charset="0"/>
                        </a:rPr>
                        <a:t>3555</a:t>
                      </a:r>
                      <a:r>
                        <a:rPr lang="zh-TW" sz="1600" kern="100" dirty="0">
                          <a:effectLst/>
                          <a:latin typeface="微軟正黑體" pitchFamily="34" charset="-120"/>
                          <a:ea typeface="微軟正黑體" pitchFamily="34" charset="-120"/>
                          <a:cs typeface="Times New Roman" panose="02020603050405020304" pitchFamily="18" charset="0"/>
                        </a:rPr>
                        <a:t>元。</a:t>
                      </a:r>
                    </a:p>
                  </a:txBody>
                  <a:tcPr marL="68580" marR="68580" marT="0" marB="0"/>
                </a:tc>
                <a:extLst>
                  <a:ext uri="{0D108BD9-81ED-4DB2-BD59-A6C34878D82A}">
                    <a16:rowId xmlns:a16="http://schemas.microsoft.com/office/drawing/2014/main" xmlns="" val="2924207095"/>
                  </a:ext>
                </a:extLst>
              </a:tr>
              <a:tr h="541732">
                <a:tc>
                  <a:txBody>
                    <a:bodyPr/>
                    <a:lstStyle/>
                    <a:p>
                      <a:pPr marL="987425" indent="-987425">
                        <a:lnSpc>
                          <a:spcPct val="150000"/>
                        </a:lnSpc>
                        <a:spcAft>
                          <a:spcPts val="0"/>
                        </a:spcAft>
                      </a:pPr>
                      <a:r>
                        <a:rPr lang="zh-TW" sz="1600" b="1" kern="100" dirty="0">
                          <a:effectLst/>
                          <a:latin typeface="微軟正黑體" pitchFamily="34" charset="-120"/>
                          <a:ea typeface="微軟正黑體" pitchFamily="34" charset="-120"/>
                          <a:cs typeface="Times New Roman" panose="02020603050405020304" pitchFamily="18" charset="0"/>
                        </a:rPr>
                        <a:t>基本資料：</a:t>
                      </a:r>
                      <a:r>
                        <a:rPr lang="zh-TW" sz="1600" kern="100" dirty="0">
                          <a:effectLst/>
                          <a:latin typeface="微軟正黑體" pitchFamily="34" charset="-120"/>
                          <a:ea typeface="微軟正黑體" pitchFamily="34" charset="-120"/>
                          <a:cs typeface="Times New Roman" panose="02020603050405020304" pitchFamily="18" charset="0"/>
                        </a:rPr>
                        <a:t>屋齡</a:t>
                      </a:r>
                      <a:r>
                        <a:rPr lang="en-US" sz="1600" kern="100" dirty="0">
                          <a:effectLst/>
                          <a:latin typeface="微軟正黑體" pitchFamily="34" charset="-120"/>
                          <a:ea typeface="微軟正黑體" pitchFamily="34" charset="-120"/>
                          <a:cs typeface="Times New Roman" panose="02020603050405020304" pitchFamily="18" charset="0"/>
                        </a:rPr>
                        <a:t>46</a:t>
                      </a:r>
                      <a:r>
                        <a:rPr lang="zh-TW" sz="1600" kern="100" dirty="0">
                          <a:effectLst/>
                          <a:latin typeface="微軟正黑體" pitchFamily="34" charset="-120"/>
                          <a:ea typeface="微軟正黑體" pitchFamily="34" charset="-120"/>
                          <a:cs typeface="Times New Roman" panose="02020603050405020304" pitchFamily="18" charset="0"/>
                        </a:rPr>
                        <a:t>年，基地總面積</a:t>
                      </a:r>
                      <a:r>
                        <a:rPr lang="en-US" sz="1600" kern="100" dirty="0">
                          <a:effectLst/>
                          <a:latin typeface="微軟正黑體" pitchFamily="34" charset="-120"/>
                          <a:ea typeface="微軟正黑體" pitchFamily="34" charset="-120"/>
                          <a:cs typeface="Times New Roman" panose="02020603050405020304" pitchFamily="18" charset="0"/>
                        </a:rPr>
                        <a:t>138.61</a:t>
                      </a:r>
                      <a:r>
                        <a:rPr lang="zh-TW" sz="1600" kern="100" dirty="0">
                          <a:effectLst/>
                          <a:latin typeface="微軟正黑體" pitchFamily="34" charset="-120"/>
                          <a:ea typeface="微軟正黑體" pitchFamily="34" charset="-120"/>
                          <a:cs typeface="Times New Roman" panose="02020603050405020304" pitchFamily="18" charset="0"/>
                        </a:rPr>
                        <a:t>㎡，土地所有權人</a:t>
                      </a:r>
                      <a:r>
                        <a:rPr lang="en-US" sz="1600" kern="100" dirty="0">
                          <a:effectLst/>
                          <a:latin typeface="微軟正黑體" pitchFamily="34" charset="-120"/>
                          <a:ea typeface="微軟正黑體" pitchFamily="34" charset="-120"/>
                          <a:cs typeface="Times New Roman" panose="02020603050405020304" pitchFamily="18" charset="0"/>
                        </a:rPr>
                        <a:t>2</a:t>
                      </a:r>
                      <a:r>
                        <a:rPr lang="zh-TW" sz="1600" kern="100" dirty="0">
                          <a:effectLst/>
                          <a:latin typeface="微軟正黑體" pitchFamily="34" charset="-120"/>
                          <a:ea typeface="微軟正黑體" pitchFamily="34" charset="-120"/>
                          <a:cs typeface="Times New Roman" panose="02020603050405020304" pitchFamily="18" charset="0"/>
                        </a:rPr>
                        <a:t>人，建物所有權人</a:t>
                      </a:r>
                      <a:r>
                        <a:rPr lang="en-US" sz="1600" kern="100" dirty="0">
                          <a:effectLst/>
                          <a:latin typeface="微軟正黑體" pitchFamily="34" charset="-120"/>
                          <a:ea typeface="微軟正黑體" pitchFamily="34" charset="-120"/>
                          <a:cs typeface="Times New Roman" panose="02020603050405020304" pitchFamily="18" charset="0"/>
                        </a:rPr>
                        <a:t>2</a:t>
                      </a:r>
                      <a:r>
                        <a:rPr lang="zh-TW" sz="1600" kern="100" dirty="0">
                          <a:effectLst/>
                          <a:latin typeface="微軟正黑體" pitchFamily="34" charset="-120"/>
                          <a:ea typeface="微軟正黑體" pitchFamily="34" charset="-120"/>
                          <a:cs typeface="Times New Roman" panose="02020603050405020304" pitchFamily="18" charset="0"/>
                        </a:rPr>
                        <a:t>人，建築一棟共</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戶，地上</a:t>
                      </a:r>
                      <a:r>
                        <a:rPr lang="en-US" sz="1600" kern="100" dirty="0">
                          <a:effectLst/>
                          <a:latin typeface="微軟正黑體" pitchFamily="34" charset="-120"/>
                          <a:ea typeface="微軟正黑體" pitchFamily="34" charset="-120"/>
                          <a:cs typeface="Times New Roman" panose="02020603050405020304" pitchFamily="18" charset="0"/>
                        </a:rPr>
                        <a:t>2</a:t>
                      </a:r>
                      <a:r>
                        <a:rPr lang="zh-TW" sz="1600" kern="100" dirty="0">
                          <a:effectLst/>
                          <a:latin typeface="微軟正黑體" pitchFamily="34" charset="-120"/>
                          <a:ea typeface="微軟正黑體" pitchFamily="34" charset="-120"/>
                          <a:cs typeface="Times New Roman" panose="02020603050405020304" pitchFamily="18" charset="0"/>
                        </a:rPr>
                        <a:t>層。</a:t>
                      </a:r>
                    </a:p>
                  </a:txBody>
                  <a:tcPr marL="68580" marR="68580" marT="0" marB="0"/>
                </a:tc>
                <a:extLst>
                  <a:ext uri="{0D108BD9-81ED-4DB2-BD59-A6C34878D82A}">
                    <a16:rowId xmlns:a16="http://schemas.microsoft.com/office/drawing/2014/main" xmlns="" val="2943454661"/>
                  </a:ext>
                </a:extLst>
              </a:tr>
            </a:tbl>
          </a:graphicData>
        </a:graphic>
      </p:graphicFrame>
      <p:pic>
        <p:nvPicPr>
          <p:cNvPr id="25" name="Picture 9">
            <a:extLst>
              <a:ext uri="{FF2B5EF4-FFF2-40B4-BE49-F238E27FC236}">
                <a16:creationId xmlns:a16="http://schemas.microsoft.com/office/drawing/2014/main" xmlns="" id="{19E66497-E720-42A9-ADA3-AC256DD79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647" y="4085977"/>
            <a:ext cx="1245985" cy="12133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a:extLst>
              <a:ext uri="{FF2B5EF4-FFF2-40B4-BE49-F238E27FC236}">
                <a16:creationId xmlns:a16="http://schemas.microsoft.com/office/drawing/2014/main" xmlns="" id="{532A50CC-4D4E-4B79-BE71-0975FFF74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980" y="3625531"/>
            <a:ext cx="1747478" cy="239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204" y="3360257"/>
            <a:ext cx="1737991" cy="326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16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7914385" y="545465"/>
            <a:ext cx="954798" cy="756538"/>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7874889" y="948240"/>
            <a:ext cx="1008380" cy="392415"/>
          </a:xfrm>
          <a:prstGeom prst="rect">
            <a:avLst/>
          </a:prstGeom>
        </p:spPr>
        <p:txBody>
          <a:bodyPr vert="horz" wrap="square" lIns="0" tIns="0" rIns="0" bIns="0" rtlCol="0">
            <a:spAutoFit/>
          </a:bodyPr>
          <a:lstStyle/>
          <a:p>
            <a:pPr marL="12700">
              <a:lnSpc>
                <a:spcPct val="100000"/>
              </a:lnSpc>
            </a:pPr>
            <a:r>
              <a:rPr lang="zh-TW" altLang="en-US" sz="2550" b="1" spc="25" dirty="0">
                <a:solidFill>
                  <a:srgbClr val="404040"/>
                </a:solidFill>
                <a:latin typeface="微軟正黑體" pitchFamily="34" charset="-120"/>
                <a:ea typeface="微軟正黑體" pitchFamily="34" charset="-120"/>
                <a:cs typeface="微軟正黑體"/>
              </a:rPr>
              <a:t>楊梅</a:t>
            </a:r>
            <a:r>
              <a:rPr sz="2550" b="1" spc="25" dirty="0" smtClean="0">
                <a:solidFill>
                  <a:srgbClr val="404040"/>
                </a:solidFill>
                <a:latin typeface="微軟正黑體"/>
                <a:cs typeface="微軟正黑體"/>
              </a:rPr>
              <a:t>區</a:t>
            </a:r>
            <a:endParaRPr sz="2550" dirty="0">
              <a:latin typeface="微軟正黑體"/>
              <a:cs typeface="微軟正黑體"/>
            </a:endParaRPr>
          </a:p>
        </p:txBody>
      </p:sp>
      <p:sp>
        <p:nvSpPr>
          <p:cNvPr id="17" name="object 17"/>
          <p:cNvSpPr/>
          <p:nvPr/>
        </p:nvSpPr>
        <p:spPr>
          <a:xfrm>
            <a:off x="0" y="0"/>
            <a:ext cx="9144000" cy="6858000"/>
          </a:xfrm>
          <a:custGeom>
            <a:avLst/>
            <a:gdLst/>
            <a:ahLst/>
            <a:cxnLst/>
            <a:rect l="l" t="t" r="r" b="b"/>
            <a:pathLst>
              <a:path w="9144000" h="6858000">
                <a:moveTo>
                  <a:pt x="0" y="6858000"/>
                </a:moveTo>
                <a:lnTo>
                  <a:pt x="9144000" y="6858000"/>
                </a:lnTo>
              </a:path>
              <a:path w="9144000" h="6858000">
                <a:moveTo>
                  <a:pt x="9144000" y="0"/>
                </a:moveTo>
                <a:lnTo>
                  <a:pt x="0" y="0"/>
                </a:lnTo>
                <a:lnTo>
                  <a:pt x="0" y="6858000"/>
                </a:lnTo>
              </a:path>
            </a:pathLst>
          </a:custGeom>
          <a:ln w="24384">
            <a:solidFill>
              <a:srgbClr val="000000"/>
            </a:solidFill>
          </a:ln>
        </p:spPr>
        <p:txBody>
          <a:bodyPr wrap="square" lIns="0" tIns="0" rIns="0" bIns="0" rtlCol="0"/>
          <a:lstStyle/>
          <a:p>
            <a:endParaRPr/>
          </a:p>
        </p:txBody>
      </p:sp>
      <p:grpSp>
        <p:nvGrpSpPr>
          <p:cNvPr id="20" name="群組 19"/>
          <p:cNvGrpSpPr/>
          <p:nvPr/>
        </p:nvGrpSpPr>
        <p:grpSpPr>
          <a:xfrm>
            <a:off x="6737603" y="372275"/>
            <a:ext cx="851535" cy="742315"/>
            <a:chOff x="6682993" y="767770"/>
            <a:chExt cx="851535" cy="742315"/>
          </a:xfrm>
        </p:grpSpPr>
        <p:sp>
          <p:nvSpPr>
            <p:cNvPr id="21" name="object 14"/>
            <p:cNvSpPr/>
            <p:nvPr/>
          </p:nvSpPr>
          <p:spPr>
            <a:xfrm>
              <a:off x="6682993" y="767770"/>
              <a:ext cx="851535" cy="742315"/>
            </a:xfrm>
            <a:custGeom>
              <a:avLst/>
              <a:gdLst/>
              <a:ahLst/>
              <a:cxnLst/>
              <a:rect l="l" t="t" r="r" b="b"/>
              <a:pathLst>
                <a:path w="851534" h="742315">
                  <a:moveTo>
                    <a:pt x="767935" y="602686"/>
                  </a:moveTo>
                  <a:lnTo>
                    <a:pt x="175132" y="602686"/>
                  </a:lnTo>
                  <a:lnTo>
                    <a:pt x="190079" y="619899"/>
                  </a:lnTo>
                  <a:lnTo>
                    <a:pt x="222614" y="651143"/>
                  </a:lnTo>
                  <a:lnTo>
                    <a:pt x="258292" y="678026"/>
                  </a:lnTo>
                  <a:lnTo>
                    <a:pt x="296657" y="700412"/>
                  </a:lnTo>
                  <a:lnTo>
                    <a:pt x="337256" y="718163"/>
                  </a:lnTo>
                  <a:lnTo>
                    <a:pt x="379633" y="731140"/>
                  </a:lnTo>
                  <a:lnTo>
                    <a:pt x="423333" y="739205"/>
                  </a:lnTo>
                  <a:lnTo>
                    <a:pt x="467901" y="742221"/>
                  </a:lnTo>
                  <a:lnTo>
                    <a:pt x="490369" y="741792"/>
                  </a:lnTo>
                  <a:lnTo>
                    <a:pt x="535387" y="736976"/>
                  </a:lnTo>
                  <a:lnTo>
                    <a:pt x="580135" y="726765"/>
                  </a:lnTo>
                  <a:lnTo>
                    <a:pt x="637689" y="704913"/>
                  </a:lnTo>
                  <a:lnTo>
                    <a:pt x="689527" y="675119"/>
                  </a:lnTo>
                  <a:lnTo>
                    <a:pt x="735123" y="638335"/>
                  </a:lnTo>
                  <a:lnTo>
                    <a:pt x="767935" y="602686"/>
                  </a:lnTo>
                  <a:close/>
                </a:path>
                <a:path w="851534" h="742315">
                  <a:moveTo>
                    <a:pt x="483722" y="0"/>
                  </a:moveTo>
                  <a:lnTo>
                    <a:pt x="423644" y="2863"/>
                  </a:lnTo>
                  <a:lnTo>
                    <a:pt x="363220" y="15438"/>
                  </a:lnTo>
                  <a:lnTo>
                    <a:pt x="305666" y="37289"/>
                  </a:lnTo>
                  <a:lnTo>
                    <a:pt x="253828" y="67083"/>
                  </a:lnTo>
                  <a:lnTo>
                    <a:pt x="208232" y="103867"/>
                  </a:lnTo>
                  <a:lnTo>
                    <a:pt x="169405" y="146691"/>
                  </a:lnTo>
                  <a:lnTo>
                    <a:pt x="137874" y="194603"/>
                  </a:lnTo>
                  <a:lnTo>
                    <a:pt x="114164" y="246653"/>
                  </a:lnTo>
                  <a:lnTo>
                    <a:pt x="98803" y="301889"/>
                  </a:lnTo>
                  <a:lnTo>
                    <a:pt x="92317" y="359362"/>
                  </a:lnTo>
                  <a:lnTo>
                    <a:pt x="92567" y="388639"/>
                  </a:lnTo>
                  <a:lnTo>
                    <a:pt x="95233" y="418119"/>
                  </a:lnTo>
                  <a:lnTo>
                    <a:pt x="100381" y="447682"/>
                  </a:lnTo>
                  <a:lnTo>
                    <a:pt x="108076" y="477210"/>
                  </a:lnTo>
                  <a:lnTo>
                    <a:pt x="0" y="612338"/>
                  </a:lnTo>
                  <a:lnTo>
                    <a:pt x="175132" y="602686"/>
                  </a:lnTo>
                  <a:lnTo>
                    <a:pt x="767935" y="602686"/>
                  </a:lnTo>
                  <a:lnTo>
                    <a:pt x="773950" y="595512"/>
                  </a:lnTo>
                  <a:lnTo>
                    <a:pt x="805481" y="547599"/>
                  </a:lnTo>
                  <a:lnTo>
                    <a:pt x="829191" y="495549"/>
                  </a:lnTo>
                  <a:lnTo>
                    <a:pt x="844552" y="440313"/>
                  </a:lnTo>
                  <a:lnTo>
                    <a:pt x="851038" y="382840"/>
                  </a:lnTo>
                  <a:lnTo>
                    <a:pt x="850788" y="353563"/>
                  </a:lnTo>
                  <a:lnTo>
                    <a:pt x="842974" y="294520"/>
                  </a:lnTo>
                  <a:lnTo>
                    <a:pt x="825190" y="236168"/>
                  </a:lnTo>
                  <a:lnTo>
                    <a:pt x="798680" y="182589"/>
                  </a:lnTo>
                  <a:lnTo>
                    <a:pt x="764538" y="134863"/>
                  </a:lnTo>
                  <a:lnTo>
                    <a:pt x="723733" y="93506"/>
                  </a:lnTo>
                  <a:lnTo>
                    <a:pt x="677238" y="59032"/>
                  </a:lnTo>
                  <a:lnTo>
                    <a:pt x="626024" y="31955"/>
                  </a:lnTo>
                  <a:lnTo>
                    <a:pt x="571064" y="12789"/>
                  </a:lnTo>
                  <a:lnTo>
                    <a:pt x="513328" y="2049"/>
                  </a:lnTo>
                  <a:lnTo>
                    <a:pt x="483722" y="0"/>
                  </a:lnTo>
                  <a:close/>
                </a:path>
              </a:pathLst>
            </a:custGeom>
            <a:solidFill>
              <a:srgbClr val="B80049"/>
            </a:solidFill>
          </p:spPr>
          <p:txBody>
            <a:bodyPr wrap="square" lIns="0" tIns="0" rIns="0" bIns="0" rtlCol="0"/>
            <a:lstStyle/>
            <a:p>
              <a:endParaRPr/>
            </a:p>
          </p:txBody>
        </p:sp>
        <p:sp>
          <p:nvSpPr>
            <p:cNvPr id="22" name="object 15"/>
            <p:cNvSpPr txBox="1"/>
            <p:nvPr/>
          </p:nvSpPr>
          <p:spPr>
            <a:xfrm>
              <a:off x="6868414" y="1008972"/>
              <a:ext cx="589915" cy="307975"/>
            </a:xfrm>
            <a:prstGeom prst="rect">
              <a:avLst/>
            </a:prstGeom>
          </p:spPr>
          <p:txBody>
            <a:bodyPr vert="horz" wrap="square" lIns="0" tIns="0" rIns="0" bIns="0" rtlCol="0">
              <a:spAutoFit/>
            </a:bodyPr>
            <a:lstStyle/>
            <a:p>
              <a:pPr marL="12700">
                <a:lnSpc>
                  <a:spcPct val="100000"/>
                </a:lnSpc>
              </a:pPr>
              <a:r>
                <a:rPr sz="2200" b="1" spc="20" dirty="0">
                  <a:solidFill>
                    <a:srgbClr val="FFFFFF"/>
                  </a:solidFill>
                  <a:latin typeface="微軟正黑體"/>
                  <a:cs typeface="微軟正黑體"/>
                </a:rPr>
                <a:t>市府</a:t>
              </a:r>
              <a:endParaRPr sz="2200" dirty="0">
                <a:latin typeface="微軟正黑體"/>
                <a:cs typeface="微軟正黑體"/>
              </a:endParaRPr>
            </a:p>
          </p:txBody>
        </p:sp>
      </p:grpSp>
      <p:sp>
        <p:nvSpPr>
          <p:cNvPr id="23" name="object 38"/>
          <p:cNvSpPr txBox="1"/>
          <p:nvPr/>
        </p:nvSpPr>
        <p:spPr>
          <a:xfrm>
            <a:off x="1587627" y="591307"/>
            <a:ext cx="4432300" cy="448309"/>
          </a:xfrm>
          <a:prstGeom prst="rect">
            <a:avLst/>
          </a:prstGeom>
        </p:spPr>
        <p:txBody>
          <a:bodyPr vert="horz" wrap="square" lIns="0" tIns="0" rIns="0" bIns="0" rtlCol="0">
            <a:spAutoFit/>
          </a:bodyPr>
          <a:lstStyle/>
          <a:p>
            <a:pPr marL="12700">
              <a:lnSpc>
                <a:spcPct val="100000"/>
              </a:lnSpc>
            </a:pPr>
            <a:r>
              <a:rPr sz="3300" b="1" dirty="0">
                <a:solidFill>
                  <a:srgbClr val="856204"/>
                </a:solidFill>
                <a:latin typeface="微軟正黑體"/>
                <a:cs typeface="微軟正黑體"/>
              </a:rPr>
              <a:t>案例介</a:t>
            </a:r>
            <a:r>
              <a:rPr sz="3300" b="1" spc="-10" dirty="0">
                <a:solidFill>
                  <a:srgbClr val="856204"/>
                </a:solidFill>
                <a:latin typeface="微軟正黑體"/>
                <a:cs typeface="微軟正黑體"/>
              </a:rPr>
              <a:t>紹</a:t>
            </a:r>
            <a:r>
              <a:rPr sz="3300" b="1" spc="-5" dirty="0">
                <a:solidFill>
                  <a:srgbClr val="856204"/>
                </a:solidFill>
                <a:latin typeface="微軟正黑體"/>
                <a:cs typeface="微軟正黑體"/>
              </a:rPr>
              <a:t>-</a:t>
            </a:r>
            <a:r>
              <a:rPr sz="3300" b="1" dirty="0">
                <a:solidFill>
                  <a:srgbClr val="856204"/>
                </a:solidFill>
                <a:latin typeface="微軟正黑體"/>
                <a:cs typeface="微軟正黑體"/>
              </a:rPr>
              <a:t>申請整維補助</a:t>
            </a:r>
            <a:endParaRPr sz="3300" dirty="0">
              <a:latin typeface="微軟正黑體"/>
              <a:cs typeface="微軟正黑體"/>
            </a:endParaRPr>
          </a:p>
        </p:txBody>
      </p:sp>
      <p:graphicFrame>
        <p:nvGraphicFramePr>
          <p:cNvPr id="24" name="表格 23">
            <a:extLst>
              <a:ext uri="{FF2B5EF4-FFF2-40B4-BE49-F238E27FC236}">
                <a16:creationId xmlns:a16="http://schemas.microsoft.com/office/drawing/2014/main" xmlns="" id="{D2FE171F-BA60-4A92-B92C-E3864D93313D}"/>
              </a:ext>
            </a:extLst>
          </p:cNvPr>
          <p:cNvGraphicFramePr>
            <a:graphicFrameLocks noGrp="1"/>
          </p:cNvGraphicFramePr>
          <p:nvPr>
            <p:extLst>
              <p:ext uri="{D42A27DB-BD31-4B8C-83A1-F6EECF244321}">
                <p14:modId xmlns:p14="http://schemas.microsoft.com/office/powerpoint/2010/main" val="3755130355"/>
              </p:ext>
            </p:extLst>
          </p:nvPr>
        </p:nvGraphicFramePr>
        <p:xfrm>
          <a:off x="804152" y="1383190"/>
          <a:ext cx="7856256" cy="1549350"/>
        </p:xfrm>
        <a:graphic>
          <a:graphicData uri="http://schemas.openxmlformats.org/drawingml/2006/table">
            <a:tbl>
              <a:tblPr firstRow="1" firstCol="1" bandRow="1">
                <a:tableStyleId>{3B4B98B0-60AC-42C2-AFA5-B58CD77FA1E5}</a:tableStyleId>
              </a:tblPr>
              <a:tblGrid>
                <a:gridCol w="7856256">
                  <a:extLst>
                    <a:ext uri="{9D8B030D-6E8A-4147-A177-3AD203B41FA5}">
                      <a16:colId xmlns:a16="http://schemas.microsoft.com/office/drawing/2014/main" xmlns="" val="203254236"/>
                    </a:ext>
                  </a:extLst>
                </a:gridCol>
              </a:tblGrid>
              <a:tr h="270866">
                <a:tc>
                  <a:txBody>
                    <a:bodyPr/>
                    <a:lstStyle/>
                    <a:p>
                      <a:pPr algn="ctr">
                        <a:lnSpc>
                          <a:spcPct val="150000"/>
                        </a:lnSpc>
                        <a:spcAft>
                          <a:spcPts val="0"/>
                        </a:spcAft>
                      </a:pPr>
                      <a:r>
                        <a:rPr lang="zh-TW" sz="1600" b="1" kern="100" dirty="0" smtClean="0">
                          <a:effectLst/>
                          <a:latin typeface="微軟正黑體" pitchFamily="34" charset="-120"/>
                          <a:ea typeface="微軟正黑體" pitchFamily="34" charset="-120"/>
                          <a:cs typeface="Times New Roman" panose="02020603050405020304" pitchFamily="18" charset="0"/>
                        </a:rPr>
                        <a:t>楊梅</a:t>
                      </a:r>
                      <a:r>
                        <a:rPr lang="zh-TW" sz="1600" b="1" kern="100" dirty="0">
                          <a:effectLst/>
                          <a:latin typeface="微軟正黑體" pitchFamily="34" charset="-120"/>
                          <a:ea typeface="微軟正黑體" pitchFamily="34" charset="-120"/>
                          <a:cs typeface="Times New Roman" panose="02020603050405020304" pitchFamily="18" charset="0"/>
                        </a:rPr>
                        <a:t>區新明段</a:t>
                      </a:r>
                      <a:r>
                        <a:rPr lang="en-US" sz="1600" b="1" kern="100" dirty="0">
                          <a:effectLst/>
                          <a:latin typeface="微軟正黑體" pitchFamily="34" charset="-120"/>
                          <a:ea typeface="微軟正黑體" pitchFamily="34" charset="-120"/>
                          <a:cs typeface="Times New Roman" panose="02020603050405020304" pitchFamily="18" charset="0"/>
                        </a:rPr>
                        <a:t>206</a:t>
                      </a:r>
                      <a:r>
                        <a:rPr lang="zh-TW" sz="1600" b="1" kern="100" dirty="0">
                          <a:effectLst/>
                          <a:latin typeface="微軟正黑體" pitchFamily="34" charset="-120"/>
                          <a:ea typeface="微軟正黑體" pitchFamily="34" charset="-120"/>
                          <a:cs typeface="Times New Roman" panose="02020603050405020304" pitchFamily="18" charset="0"/>
                        </a:rPr>
                        <a:t>地號等</a:t>
                      </a:r>
                      <a:r>
                        <a:rPr lang="en-US" sz="1600" b="1" kern="100" dirty="0">
                          <a:effectLst/>
                          <a:latin typeface="微軟正黑體" pitchFamily="34" charset="-120"/>
                          <a:ea typeface="微軟正黑體" pitchFamily="34" charset="-120"/>
                          <a:cs typeface="Times New Roman" panose="02020603050405020304" pitchFamily="18" charset="0"/>
                        </a:rPr>
                        <a:t>1</a:t>
                      </a:r>
                      <a:r>
                        <a:rPr lang="zh-TW" sz="1600" b="1" kern="100" dirty="0">
                          <a:effectLst/>
                          <a:latin typeface="微軟正黑體" pitchFamily="34" charset="-120"/>
                          <a:ea typeface="微軟正黑體" pitchFamily="34" charset="-120"/>
                          <a:cs typeface="Times New Roman" panose="02020603050405020304" pitchFamily="18" charset="0"/>
                        </a:rPr>
                        <a:t>筆土地整建維護補助案</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xmlns="" val="1185961641"/>
                  </a:ext>
                </a:extLst>
              </a:tr>
              <a:tr h="541732">
                <a:tc>
                  <a:txBody>
                    <a:bodyPr/>
                    <a:lstStyle/>
                    <a:p>
                      <a:pPr marL="987425" indent="-987425">
                        <a:lnSpc>
                          <a:spcPct val="150000"/>
                        </a:lnSpc>
                        <a:spcAft>
                          <a:spcPts val="0"/>
                        </a:spcAft>
                      </a:pPr>
                      <a:r>
                        <a:rPr lang="zh-TW" sz="1600" b="1" kern="100" dirty="0">
                          <a:effectLst/>
                          <a:latin typeface="微軟正黑體" pitchFamily="34" charset="-120"/>
                          <a:ea typeface="微軟正黑體" pitchFamily="34" charset="-120"/>
                          <a:cs typeface="Times New Roman" panose="02020603050405020304" pitchFamily="18" charset="0"/>
                        </a:rPr>
                        <a:t>輔導歷程：</a:t>
                      </a:r>
                      <a:r>
                        <a:rPr lang="en-US" sz="1600" kern="100" dirty="0">
                          <a:effectLst/>
                          <a:latin typeface="微軟正黑體" pitchFamily="34" charset="-120"/>
                          <a:ea typeface="微軟正黑體" pitchFamily="34" charset="-120"/>
                          <a:cs typeface="Times New Roman" panose="02020603050405020304" pitchFamily="18" charset="0"/>
                        </a:rPr>
                        <a:t>106</a:t>
                      </a:r>
                      <a:r>
                        <a:rPr lang="zh-TW" sz="1600" kern="100" dirty="0">
                          <a:effectLst/>
                          <a:latin typeface="微軟正黑體" pitchFamily="34" charset="-120"/>
                          <a:ea typeface="微軟正黑體" pitchFamily="34" charset="-120"/>
                          <a:cs typeface="Times New Roman" panose="02020603050405020304" pitchFamily="18" charset="0"/>
                        </a:rPr>
                        <a:t>年</a:t>
                      </a:r>
                      <a:r>
                        <a:rPr lang="en-US" sz="1600" kern="100" dirty="0">
                          <a:effectLst/>
                          <a:latin typeface="微軟正黑體" pitchFamily="34" charset="-120"/>
                          <a:ea typeface="微軟正黑體" pitchFamily="34" charset="-120"/>
                          <a:cs typeface="Times New Roman" panose="02020603050405020304" pitchFamily="18" charset="0"/>
                        </a:rPr>
                        <a:t>6</a:t>
                      </a:r>
                      <a:r>
                        <a:rPr lang="zh-TW" sz="1600" kern="100" dirty="0">
                          <a:effectLst/>
                          <a:latin typeface="微軟正黑體" pitchFamily="34" charset="-120"/>
                          <a:ea typeface="微軟正黑體" pitchFamily="34" charset="-120"/>
                          <a:cs typeface="Times New Roman" panose="02020603050405020304" pitchFamily="18" charset="0"/>
                        </a:rPr>
                        <a:t>月輔導開始</a:t>
                      </a:r>
                      <a:r>
                        <a:rPr lang="zh-TW" sz="1600" kern="100" dirty="0" smtClean="0">
                          <a:effectLst/>
                          <a:latin typeface="微軟正黑體" pitchFamily="34" charset="-120"/>
                          <a:ea typeface="微軟正黑體" pitchFamily="34" charset="-120"/>
                          <a:cs typeface="Times New Roman" panose="02020603050405020304" pitchFamily="18" charset="0"/>
                        </a:rPr>
                        <a:t>，</a:t>
                      </a:r>
                      <a:r>
                        <a:rPr lang="en-US" altLang="zh-TW"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107</a:t>
                      </a:r>
                      <a:r>
                        <a:rPr lang="zh-TW" altLang="en-US"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年</a:t>
                      </a:r>
                      <a:r>
                        <a:rPr lang="en-US" altLang="zh-TW"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3</a:t>
                      </a:r>
                      <a:r>
                        <a:rPr lang="zh-TW" altLang="en-US"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月</a:t>
                      </a:r>
                      <a:r>
                        <a:rPr lang="en-US" altLang="zh-TW"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29</a:t>
                      </a:r>
                      <a:r>
                        <a:rPr lang="zh-TW" altLang="en-US"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日</a:t>
                      </a:r>
                      <a:r>
                        <a:rPr lang="zh-TW" altLang="zh-TW" sz="1600" b="1" kern="100" dirty="0" smtClean="0">
                          <a:solidFill>
                            <a:schemeClr val="tx1"/>
                          </a:solidFill>
                          <a:effectLst/>
                          <a:latin typeface="微軟正黑體" pitchFamily="34" charset="-120"/>
                          <a:ea typeface="微軟正黑體" pitchFamily="34" charset="-120"/>
                          <a:cs typeface="Times New Roman" panose="02020603050405020304" pitchFamily="18" charset="0"/>
                        </a:rPr>
                        <a:t>核定補助</a:t>
                      </a:r>
                      <a:r>
                        <a:rPr lang="en-US" sz="1600" kern="100" dirty="0" smtClean="0">
                          <a:effectLst/>
                          <a:latin typeface="微軟正黑體" pitchFamily="34" charset="-120"/>
                          <a:ea typeface="微軟正黑體" pitchFamily="34" charset="-120"/>
                          <a:cs typeface="Times New Roman" panose="02020603050405020304" pitchFamily="18" charset="0"/>
                        </a:rPr>
                        <a:t>41</a:t>
                      </a:r>
                      <a:r>
                        <a:rPr lang="zh-TW" sz="1600" kern="100" dirty="0">
                          <a:effectLst/>
                          <a:latin typeface="微軟正黑體" pitchFamily="34" charset="-120"/>
                          <a:ea typeface="微軟正黑體" pitchFamily="34" charset="-120"/>
                          <a:cs typeface="Times New Roman" panose="02020603050405020304" pitchFamily="18" charset="0"/>
                        </a:rPr>
                        <a:t>萬</a:t>
                      </a:r>
                      <a:r>
                        <a:rPr lang="en-US" sz="1600" kern="100" dirty="0">
                          <a:effectLst/>
                          <a:latin typeface="微軟正黑體" pitchFamily="34" charset="-120"/>
                          <a:ea typeface="微軟正黑體" pitchFamily="34" charset="-120"/>
                          <a:cs typeface="Times New Roman" panose="02020603050405020304" pitchFamily="18" charset="0"/>
                        </a:rPr>
                        <a:t>5887</a:t>
                      </a:r>
                      <a:r>
                        <a:rPr lang="zh-TW" sz="1600" kern="100" dirty="0">
                          <a:effectLst/>
                          <a:latin typeface="微軟正黑體" pitchFamily="34" charset="-120"/>
                          <a:ea typeface="微軟正黑體" pitchFamily="34" charset="-120"/>
                          <a:cs typeface="Times New Roman" panose="02020603050405020304" pitchFamily="18" charset="0"/>
                        </a:rPr>
                        <a:t>元。</a:t>
                      </a:r>
                    </a:p>
                  </a:txBody>
                  <a:tcPr marL="68580" marR="68580" marT="0" marB="0"/>
                </a:tc>
                <a:extLst>
                  <a:ext uri="{0D108BD9-81ED-4DB2-BD59-A6C34878D82A}">
                    <a16:rowId xmlns:a16="http://schemas.microsoft.com/office/drawing/2014/main" xmlns="" val="2924207095"/>
                  </a:ext>
                </a:extLst>
              </a:tr>
              <a:tr h="541732">
                <a:tc>
                  <a:txBody>
                    <a:bodyPr/>
                    <a:lstStyle/>
                    <a:p>
                      <a:pPr marL="987425" indent="-987425">
                        <a:lnSpc>
                          <a:spcPct val="150000"/>
                        </a:lnSpc>
                        <a:spcAft>
                          <a:spcPts val="0"/>
                        </a:spcAft>
                      </a:pPr>
                      <a:r>
                        <a:rPr lang="zh-TW" sz="1600" b="1" kern="100" dirty="0">
                          <a:effectLst/>
                          <a:latin typeface="微軟正黑體" pitchFamily="34" charset="-120"/>
                          <a:ea typeface="微軟正黑體" pitchFamily="34" charset="-120"/>
                          <a:cs typeface="Times New Roman" panose="02020603050405020304" pitchFamily="18" charset="0"/>
                        </a:rPr>
                        <a:t>基本資料：</a:t>
                      </a:r>
                      <a:r>
                        <a:rPr lang="zh-TW" sz="1600" kern="100" dirty="0">
                          <a:effectLst/>
                          <a:latin typeface="微軟正黑體" pitchFamily="34" charset="-120"/>
                          <a:ea typeface="微軟正黑體" pitchFamily="34" charset="-120"/>
                          <a:cs typeface="Times New Roman" panose="02020603050405020304" pitchFamily="18" charset="0"/>
                        </a:rPr>
                        <a:t>屋齡</a:t>
                      </a:r>
                      <a:r>
                        <a:rPr lang="en-US" sz="1600" kern="100" dirty="0">
                          <a:effectLst/>
                          <a:latin typeface="微軟正黑體" pitchFamily="34" charset="-120"/>
                          <a:ea typeface="微軟正黑體" pitchFamily="34" charset="-120"/>
                          <a:cs typeface="Times New Roman" panose="02020603050405020304" pitchFamily="18" charset="0"/>
                        </a:rPr>
                        <a:t>71</a:t>
                      </a:r>
                      <a:r>
                        <a:rPr lang="zh-TW" sz="1600" kern="100" dirty="0">
                          <a:effectLst/>
                          <a:latin typeface="微軟正黑體" pitchFamily="34" charset="-120"/>
                          <a:ea typeface="微軟正黑體" pitchFamily="34" charset="-120"/>
                          <a:cs typeface="Times New Roman" panose="02020603050405020304" pitchFamily="18" charset="0"/>
                        </a:rPr>
                        <a:t>年，基地總面積</a:t>
                      </a:r>
                      <a:r>
                        <a:rPr lang="en-US" sz="1600" kern="100" dirty="0">
                          <a:effectLst/>
                          <a:latin typeface="微軟正黑體" pitchFamily="34" charset="-120"/>
                          <a:ea typeface="微軟正黑體" pitchFamily="34" charset="-120"/>
                          <a:cs typeface="Times New Roman" panose="02020603050405020304" pitchFamily="18" charset="0"/>
                        </a:rPr>
                        <a:t>201.06</a:t>
                      </a:r>
                      <a:r>
                        <a:rPr lang="zh-TW" sz="1600" kern="100" dirty="0">
                          <a:effectLst/>
                          <a:latin typeface="微軟正黑體" pitchFamily="34" charset="-120"/>
                          <a:ea typeface="微軟正黑體" pitchFamily="34" charset="-120"/>
                          <a:cs typeface="Times New Roman" panose="02020603050405020304" pitchFamily="18" charset="0"/>
                        </a:rPr>
                        <a:t>㎡，土地所有權人</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人，建物所有權人</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人，建築一棟共</a:t>
                      </a:r>
                      <a:r>
                        <a:rPr lang="en-US" sz="1600" kern="100" dirty="0">
                          <a:effectLst/>
                          <a:latin typeface="微軟正黑體" pitchFamily="34" charset="-120"/>
                          <a:ea typeface="微軟正黑體" pitchFamily="34" charset="-120"/>
                          <a:cs typeface="Times New Roman" panose="02020603050405020304" pitchFamily="18" charset="0"/>
                        </a:rPr>
                        <a:t>1</a:t>
                      </a:r>
                      <a:r>
                        <a:rPr lang="zh-TW" sz="1600" kern="100" dirty="0">
                          <a:effectLst/>
                          <a:latin typeface="微軟正黑體" pitchFamily="34" charset="-120"/>
                          <a:ea typeface="微軟正黑體" pitchFamily="34" charset="-120"/>
                          <a:cs typeface="Times New Roman" panose="02020603050405020304" pitchFamily="18" charset="0"/>
                        </a:rPr>
                        <a:t>戶，地上</a:t>
                      </a:r>
                      <a:r>
                        <a:rPr lang="en-US" sz="1600" kern="100" dirty="0">
                          <a:effectLst/>
                          <a:latin typeface="微軟正黑體" pitchFamily="34" charset="-120"/>
                          <a:ea typeface="微軟正黑體" pitchFamily="34" charset="-120"/>
                          <a:cs typeface="Times New Roman" panose="02020603050405020304" pitchFamily="18" charset="0"/>
                        </a:rPr>
                        <a:t>3</a:t>
                      </a:r>
                      <a:r>
                        <a:rPr lang="zh-TW" sz="1600" kern="100" dirty="0">
                          <a:effectLst/>
                          <a:latin typeface="微軟正黑體" pitchFamily="34" charset="-120"/>
                          <a:ea typeface="微軟正黑體" pitchFamily="34" charset="-120"/>
                          <a:cs typeface="Times New Roman" panose="02020603050405020304" pitchFamily="18" charset="0"/>
                        </a:rPr>
                        <a:t>層。</a:t>
                      </a:r>
                    </a:p>
                  </a:txBody>
                  <a:tcPr marL="68580" marR="68580" marT="0" marB="0"/>
                </a:tc>
                <a:extLst>
                  <a:ext uri="{0D108BD9-81ED-4DB2-BD59-A6C34878D82A}">
                    <a16:rowId xmlns:a16="http://schemas.microsoft.com/office/drawing/2014/main" xmlns="" val="2943454661"/>
                  </a:ext>
                </a:extLst>
              </a:tr>
            </a:tbl>
          </a:graphicData>
        </a:graphic>
      </p:graphicFrame>
      <p:pic>
        <p:nvPicPr>
          <p:cNvPr id="25" name="Picture 9">
            <a:extLst>
              <a:ext uri="{FF2B5EF4-FFF2-40B4-BE49-F238E27FC236}">
                <a16:creationId xmlns:a16="http://schemas.microsoft.com/office/drawing/2014/main" xmlns="" id="{19E66497-E720-42A9-ADA3-AC256DD79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36" y="4006019"/>
            <a:ext cx="1328096" cy="12932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xmlns="" id="{DB4C08A6-5D0B-4A45-BCE1-FE79FEFC1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039" y="3225911"/>
            <a:ext cx="2384664" cy="2998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3">
            <a:extLst>
              <a:ext uri="{FF2B5EF4-FFF2-40B4-BE49-F238E27FC236}">
                <a16:creationId xmlns:a16="http://schemas.microsoft.com/office/drawing/2014/main" xmlns="" id="{503E8F06-0455-4B48-BECA-3546C80183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2618" y="3386416"/>
            <a:ext cx="2736350" cy="2835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16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7914385" y="545465"/>
            <a:ext cx="954798" cy="756538"/>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7874889" y="948240"/>
            <a:ext cx="1008380" cy="392415"/>
          </a:xfrm>
          <a:prstGeom prst="rect">
            <a:avLst/>
          </a:prstGeom>
        </p:spPr>
        <p:txBody>
          <a:bodyPr vert="horz" wrap="square" lIns="0" tIns="0" rIns="0" bIns="0" rtlCol="0">
            <a:spAutoFit/>
          </a:bodyPr>
          <a:lstStyle/>
          <a:p>
            <a:pPr marL="12700">
              <a:lnSpc>
                <a:spcPct val="100000"/>
              </a:lnSpc>
            </a:pPr>
            <a:r>
              <a:rPr lang="zh-TW" altLang="en-US" sz="2550" b="1" spc="25" dirty="0" smtClean="0">
                <a:solidFill>
                  <a:srgbClr val="404040"/>
                </a:solidFill>
                <a:latin typeface="微軟正黑體" pitchFamily="34" charset="-120"/>
                <a:ea typeface="微軟正黑體" pitchFamily="34" charset="-120"/>
                <a:cs typeface="微軟正黑體"/>
              </a:rPr>
              <a:t>楊梅</a:t>
            </a:r>
            <a:r>
              <a:rPr sz="2550" b="1" spc="25" dirty="0" smtClean="0">
                <a:solidFill>
                  <a:srgbClr val="404040"/>
                </a:solidFill>
                <a:latin typeface="微軟正黑體"/>
                <a:cs typeface="微軟正黑體"/>
              </a:rPr>
              <a:t>區</a:t>
            </a:r>
            <a:endParaRPr sz="2550" dirty="0">
              <a:latin typeface="微軟正黑體"/>
              <a:cs typeface="微軟正黑體"/>
            </a:endParaRPr>
          </a:p>
        </p:txBody>
      </p:sp>
      <p:sp>
        <p:nvSpPr>
          <p:cNvPr id="17" name="object 17"/>
          <p:cNvSpPr/>
          <p:nvPr/>
        </p:nvSpPr>
        <p:spPr>
          <a:xfrm>
            <a:off x="0" y="0"/>
            <a:ext cx="9144000" cy="6858000"/>
          </a:xfrm>
          <a:custGeom>
            <a:avLst/>
            <a:gdLst/>
            <a:ahLst/>
            <a:cxnLst/>
            <a:rect l="l" t="t" r="r" b="b"/>
            <a:pathLst>
              <a:path w="9144000" h="6858000">
                <a:moveTo>
                  <a:pt x="0" y="6858000"/>
                </a:moveTo>
                <a:lnTo>
                  <a:pt x="9144000" y="6858000"/>
                </a:lnTo>
              </a:path>
              <a:path w="9144000" h="6858000">
                <a:moveTo>
                  <a:pt x="9144000" y="0"/>
                </a:moveTo>
                <a:lnTo>
                  <a:pt x="0" y="0"/>
                </a:lnTo>
                <a:lnTo>
                  <a:pt x="0" y="6858000"/>
                </a:lnTo>
              </a:path>
            </a:pathLst>
          </a:custGeom>
          <a:ln w="24384">
            <a:solidFill>
              <a:srgbClr val="000000"/>
            </a:solidFill>
          </a:ln>
        </p:spPr>
        <p:txBody>
          <a:bodyPr wrap="square" lIns="0" tIns="0" rIns="0" bIns="0" rtlCol="0"/>
          <a:lstStyle/>
          <a:p>
            <a:endParaRPr/>
          </a:p>
        </p:txBody>
      </p:sp>
      <p:grpSp>
        <p:nvGrpSpPr>
          <p:cNvPr id="20" name="群組 19"/>
          <p:cNvGrpSpPr/>
          <p:nvPr/>
        </p:nvGrpSpPr>
        <p:grpSpPr>
          <a:xfrm>
            <a:off x="6737603" y="372275"/>
            <a:ext cx="851535" cy="742315"/>
            <a:chOff x="6682993" y="767770"/>
            <a:chExt cx="851535" cy="742315"/>
          </a:xfrm>
        </p:grpSpPr>
        <p:sp>
          <p:nvSpPr>
            <p:cNvPr id="21" name="object 14"/>
            <p:cNvSpPr/>
            <p:nvPr/>
          </p:nvSpPr>
          <p:spPr>
            <a:xfrm>
              <a:off x="6682993" y="767770"/>
              <a:ext cx="851535" cy="742315"/>
            </a:xfrm>
            <a:custGeom>
              <a:avLst/>
              <a:gdLst/>
              <a:ahLst/>
              <a:cxnLst/>
              <a:rect l="l" t="t" r="r" b="b"/>
              <a:pathLst>
                <a:path w="851534" h="742315">
                  <a:moveTo>
                    <a:pt x="767935" y="602686"/>
                  </a:moveTo>
                  <a:lnTo>
                    <a:pt x="175132" y="602686"/>
                  </a:lnTo>
                  <a:lnTo>
                    <a:pt x="190079" y="619899"/>
                  </a:lnTo>
                  <a:lnTo>
                    <a:pt x="222614" y="651143"/>
                  </a:lnTo>
                  <a:lnTo>
                    <a:pt x="258292" y="678026"/>
                  </a:lnTo>
                  <a:lnTo>
                    <a:pt x="296657" y="700412"/>
                  </a:lnTo>
                  <a:lnTo>
                    <a:pt x="337256" y="718163"/>
                  </a:lnTo>
                  <a:lnTo>
                    <a:pt x="379633" y="731140"/>
                  </a:lnTo>
                  <a:lnTo>
                    <a:pt x="423333" y="739205"/>
                  </a:lnTo>
                  <a:lnTo>
                    <a:pt x="467901" y="742221"/>
                  </a:lnTo>
                  <a:lnTo>
                    <a:pt x="490369" y="741792"/>
                  </a:lnTo>
                  <a:lnTo>
                    <a:pt x="535387" y="736976"/>
                  </a:lnTo>
                  <a:lnTo>
                    <a:pt x="580135" y="726765"/>
                  </a:lnTo>
                  <a:lnTo>
                    <a:pt x="637689" y="704913"/>
                  </a:lnTo>
                  <a:lnTo>
                    <a:pt x="689527" y="675119"/>
                  </a:lnTo>
                  <a:lnTo>
                    <a:pt x="735123" y="638335"/>
                  </a:lnTo>
                  <a:lnTo>
                    <a:pt x="767935" y="602686"/>
                  </a:lnTo>
                  <a:close/>
                </a:path>
                <a:path w="851534" h="742315">
                  <a:moveTo>
                    <a:pt x="483722" y="0"/>
                  </a:moveTo>
                  <a:lnTo>
                    <a:pt x="423644" y="2863"/>
                  </a:lnTo>
                  <a:lnTo>
                    <a:pt x="363220" y="15438"/>
                  </a:lnTo>
                  <a:lnTo>
                    <a:pt x="305666" y="37289"/>
                  </a:lnTo>
                  <a:lnTo>
                    <a:pt x="253828" y="67083"/>
                  </a:lnTo>
                  <a:lnTo>
                    <a:pt x="208232" y="103867"/>
                  </a:lnTo>
                  <a:lnTo>
                    <a:pt x="169405" y="146691"/>
                  </a:lnTo>
                  <a:lnTo>
                    <a:pt x="137874" y="194603"/>
                  </a:lnTo>
                  <a:lnTo>
                    <a:pt x="114164" y="246653"/>
                  </a:lnTo>
                  <a:lnTo>
                    <a:pt x="98803" y="301889"/>
                  </a:lnTo>
                  <a:lnTo>
                    <a:pt x="92317" y="359362"/>
                  </a:lnTo>
                  <a:lnTo>
                    <a:pt x="92567" y="388639"/>
                  </a:lnTo>
                  <a:lnTo>
                    <a:pt x="95233" y="418119"/>
                  </a:lnTo>
                  <a:lnTo>
                    <a:pt x="100381" y="447682"/>
                  </a:lnTo>
                  <a:lnTo>
                    <a:pt x="108076" y="477210"/>
                  </a:lnTo>
                  <a:lnTo>
                    <a:pt x="0" y="612338"/>
                  </a:lnTo>
                  <a:lnTo>
                    <a:pt x="175132" y="602686"/>
                  </a:lnTo>
                  <a:lnTo>
                    <a:pt x="767935" y="602686"/>
                  </a:lnTo>
                  <a:lnTo>
                    <a:pt x="773950" y="595512"/>
                  </a:lnTo>
                  <a:lnTo>
                    <a:pt x="805481" y="547599"/>
                  </a:lnTo>
                  <a:lnTo>
                    <a:pt x="829191" y="495549"/>
                  </a:lnTo>
                  <a:lnTo>
                    <a:pt x="844552" y="440313"/>
                  </a:lnTo>
                  <a:lnTo>
                    <a:pt x="851038" y="382840"/>
                  </a:lnTo>
                  <a:lnTo>
                    <a:pt x="850788" y="353563"/>
                  </a:lnTo>
                  <a:lnTo>
                    <a:pt x="842974" y="294520"/>
                  </a:lnTo>
                  <a:lnTo>
                    <a:pt x="825190" y="236168"/>
                  </a:lnTo>
                  <a:lnTo>
                    <a:pt x="798680" y="182589"/>
                  </a:lnTo>
                  <a:lnTo>
                    <a:pt x="764538" y="134863"/>
                  </a:lnTo>
                  <a:lnTo>
                    <a:pt x="723733" y="93506"/>
                  </a:lnTo>
                  <a:lnTo>
                    <a:pt x="677238" y="59032"/>
                  </a:lnTo>
                  <a:lnTo>
                    <a:pt x="626024" y="31955"/>
                  </a:lnTo>
                  <a:lnTo>
                    <a:pt x="571064" y="12789"/>
                  </a:lnTo>
                  <a:lnTo>
                    <a:pt x="513328" y="2049"/>
                  </a:lnTo>
                  <a:lnTo>
                    <a:pt x="483722" y="0"/>
                  </a:lnTo>
                  <a:close/>
                </a:path>
              </a:pathLst>
            </a:custGeom>
            <a:solidFill>
              <a:srgbClr val="B80049"/>
            </a:solidFill>
          </p:spPr>
          <p:txBody>
            <a:bodyPr wrap="square" lIns="0" tIns="0" rIns="0" bIns="0" rtlCol="0"/>
            <a:lstStyle/>
            <a:p>
              <a:endParaRPr/>
            </a:p>
          </p:txBody>
        </p:sp>
        <p:sp>
          <p:nvSpPr>
            <p:cNvPr id="22" name="object 15"/>
            <p:cNvSpPr txBox="1"/>
            <p:nvPr/>
          </p:nvSpPr>
          <p:spPr>
            <a:xfrm>
              <a:off x="6868414" y="1008972"/>
              <a:ext cx="589915" cy="307975"/>
            </a:xfrm>
            <a:prstGeom prst="rect">
              <a:avLst/>
            </a:prstGeom>
          </p:spPr>
          <p:txBody>
            <a:bodyPr vert="horz" wrap="square" lIns="0" tIns="0" rIns="0" bIns="0" rtlCol="0">
              <a:spAutoFit/>
            </a:bodyPr>
            <a:lstStyle/>
            <a:p>
              <a:pPr marL="12700">
                <a:lnSpc>
                  <a:spcPct val="100000"/>
                </a:lnSpc>
              </a:pPr>
              <a:r>
                <a:rPr sz="2200" b="1" spc="20" dirty="0">
                  <a:solidFill>
                    <a:srgbClr val="FFFFFF"/>
                  </a:solidFill>
                  <a:latin typeface="微軟正黑體"/>
                  <a:cs typeface="微軟正黑體"/>
                </a:rPr>
                <a:t>市府</a:t>
              </a:r>
              <a:endParaRPr sz="2200" dirty="0">
                <a:latin typeface="微軟正黑體"/>
                <a:cs typeface="微軟正黑體"/>
              </a:endParaRPr>
            </a:p>
          </p:txBody>
        </p:sp>
      </p:grpSp>
      <p:sp>
        <p:nvSpPr>
          <p:cNvPr id="23" name="object 38"/>
          <p:cNvSpPr txBox="1"/>
          <p:nvPr/>
        </p:nvSpPr>
        <p:spPr>
          <a:xfrm>
            <a:off x="1587627" y="591307"/>
            <a:ext cx="4432300" cy="448309"/>
          </a:xfrm>
          <a:prstGeom prst="rect">
            <a:avLst/>
          </a:prstGeom>
        </p:spPr>
        <p:txBody>
          <a:bodyPr vert="horz" wrap="square" lIns="0" tIns="0" rIns="0" bIns="0" rtlCol="0">
            <a:spAutoFit/>
          </a:bodyPr>
          <a:lstStyle/>
          <a:p>
            <a:pPr marL="12700">
              <a:lnSpc>
                <a:spcPct val="100000"/>
              </a:lnSpc>
            </a:pPr>
            <a:r>
              <a:rPr sz="3300" b="1" dirty="0">
                <a:solidFill>
                  <a:srgbClr val="856204"/>
                </a:solidFill>
                <a:latin typeface="微軟正黑體"/>
                <a:cs typeface="微軟正黑體"/>
              </a:rPr>
              <a:t>案例介</a:t>
            </a:r>
            <a:r>
              <a:rPr sz="3300" b="1" spc="-10" dirty="0">
                <a:solidFill>
                  <a:srgbClr val="856204"/>
                </a:solidFill>
                <a:latin typeface="微軟正黑體"/>
                <a:cs typeface="微軟正黑體"/>
              </a:rPr>
              <a:t>紹</a:t>
            </a:r>
            <a:r>
              <a:rPr sz="3300" b="1" spc="-5" dirty="0">
                <a:solidFill>
                  <a:srgbClr val="856204"/>
                </a:solidFill>
                <a:latin typeface="微軟正黑體"/>
                <a:cs typeface="微軟正黑體"/>
              </a:rPr>
              <a:t>-</a:t>
            </a:r>
            <a:r>
              <a:rPr sz="3300" b="1" dirty="0">
                <a:solidFill>
                  <a:srgbClr val="856204"/>
                </a:solidFill>
                <a:latin typeface="微軟正黑體"/>
                <a:cs typeface="微軟正黑體"/>
              </a:rPr>
              <a:t>申請整維補助</a:t>
            </a:r>
            <a:endParaRPr sz="3300" dirty="0">
              <a:latin typeface="微軟正黑體"/>
              <a:cs typeface="微軟正黑體"/>
            </a:endParaRPr>
          </a:p>
        </p:txBody>
      </p:sp>
      <p:graphicFrame>
        <p:nvGraphicFramePr>
          <p:cNvPr id="24" name="表格 23">
            <a:extLst>
              <a:ext uri="{FF2B5EF4-FFF2-40B4-BE49-F238E27FC236}">
                <a16:creationId xmlns:a16="http://schemas.microsoft.com/office/drawing/2014/main" xmlns="" id="{D2FE171F-BA60-4A92-B92C-E3864D93313D}"/>
              </a:ext>
            </a:extLst>
          </p:cNvPr>
          <p:cNvGraphicFramePr>
            <a:graphicFrameLocks noGrp="1"/>
          </p:cNvGraphicFramePr>
          <p:nvPr>
            <p:extLst>
              <p:ext uri="{D42A27DB-BD31-4B8C-83A1-F6EECF244321}">
                <p14:modId xmlns:p14="http://schemas.microsoft.com/office/powerpoint/2010/main" val="3792835641"/>
              </p:ext>
            </p:extLst>
          </p:nvPr>
        </p:nvGraphicFramePr>
        <p:xfrm>
          <a:off x="1137744" y="1410115"/>
          <a:ext cx="7517408" cy="1371106"/>
        </p:xfrm>
        <a:graphic>
          <a:graphicData uri="http://schemas.openxmlformats.org/drawingml/2006/table">
            <a:tbl>
              <a:tblPr firstRow="1" firstCol="1" bandRow="1">
                <a:tableStyleId>{3B4B98B0-60AC-42C2-AFA5-B58CD77FA1E5}</a:tableStyleId>
              </a:tblPr>
              <a:tblGrid>
                <a:gridCol w="7517408">
                  <a:extLst>
                    <a:ext uri="{9D8B030D-6E8A-4147-A177-3AD203B41FA5}">
                      <a16:colId xmlns:a16="http://schemas.microsoft.com/office/drawing/2014/main" xmlns="" val="203254236"/>
                    </a:ext>
                  </a:extLst>
                </a:gridCol>
              </a:tblGrid>
              <a:tr h="181744">
                <a:tc>
                  <a:txBody>
                    <a:bodyPr/>
                    <a:lstStyle/>
                    <a:p>
                      <a:pPr algn="ctr">
                        <a:lnSpc>
                          <a:spcPct val="150000"/>
                        </a:lnSpc>
                        <a:spcAft>
                          <a:spcPts val="0"/>
                        </a:spcAft>
                      </a:pPr>
                      <a:r>
                        <a:rPr lang="zh-TW" sz="1600" b="1" kern="100" dirty="0" smtClean="0">
                          <a:effectLst/>
                          <a:latin typeface="微軟正黑體" pitchFamily="34" charset="-120"/>
                          <a:ea typeface="微軟正黑體" pitchFamily="34" charset="-120"/>
                          <a:cs typeface="Times New Roman" panose="02020603050405020304" pitchFamily="18" charset="0"/>
                        </a:rPr>
                        <a:t>楊梅區新明段地</a:t>
                      </a:r>
                      <a:r>
                        <a:rPr lang="en-US" sz="1600" b="1" kern="100" dirty="0" smtClean="0">
                          <a:effectLst/>
                          <a:latin typeface="微軟正黑體" pitchFamily="34" charset="-120"/>
                          <a:ea typeface="微軟正黑體" pitchFamily="34" charset="-120"/>
                          <a:cs typeface="Times New Roman" panose="02020603050405020304" pitchFamily="18" charset="0"/>
                        </a:rPr>
                        <a:t>289</a:t>
                      </a:r>
                      <a:r>
                        <a:rPr lang="zh-TW" sz="1600" b="1" kern="100" dirty="0" smtClean="0">
                          <a:effectLst/>
                          <a:latin typeface="微軟正黑體" pitchFamily="34" charset="-120"/>
                          <a:ea typeface="微軟正黑體" pitchFamily="34" charset="-120"/>
                          <a:cs typeface="Times New Roman" panose="02020603050405020304" pitchFamily="18" charset="0"/>
                        </a:rPr>
                        <a:t>號等</a:t>
                      </a:r>
                      <a:r>
                        <a:rPr lang="en-US" sz="1600" b="1" kern="100" dirty="0" smtClean="0">
                          <a:effectLst/>
                          <a:latin typeface="微軟正黑體" pitchFamily="34" charset="-120"/>
                          <a:ea typeface="微軟正黑體" pitchFamily="34" charset="-120"/>
                          <a:cs typeface="Times New Roman" panose="02020603050405020304" pitchFamily="18" charset="0"/>
                        </a:rPr>
                        <a:t>5</a:t>
                      </a:r>
                      <a:r>
                        <a:rPr lang="zh-TW" sz="1600" b="1" kern="100" dirty="0" smtClean="0">
                          <a:effectLst/>
                          <a:latin typeface="微軟正黑體" pitchFamily="34" charset="-120"/>
                          <a:ea typeface="微軟正黑體" pitchFamily="34" charset="-120"/>
                          <a:cs typeface="Times New Roman" panose="02020603050405020304" pitchFamily="18" charset="0"/>
                        </a:rPr>
                        <a:t>筆土地整建維護補助案</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xmlns="" val="1185961641"/>
                  </a:ext>
                </a:extLst>
              </a:tr>
              <a:tr h="363488">
                <a:tc>
                  <a:txBody>
                    <a:bodyPr/>
                    <a:lstStyle/>
                    <a:p>
                      <a:pPr marL="987425" indent="-987425">
                        <a:lnSpc>
                          <a:spcPct val="150000"/>
                        </a:lnSpc>
                        <a:spcAft>
                          <a:spcPts val="0"/>
                        </a:spcAft>
                      </a:pPr>
                      <a:r>
                        <a:rPr lang="zh-TW" sz="1600" b="1" kern="100" dirty="0" smtClean="0">
                          <a:effectLst/>
                          <a:latin typeface="微軟正黑體" pitchFamily="34" charset="-120"/>
                          <a:ea typeface="微軟正黑體" pitchFamily="34" charset="-120"/>
                          <a:cs typeface="Times New Roman" panose="02020603050405020304" pitchFamily="18" charset="0"/>
                        </a:rPr>
                        <a:t>輔導歷程：</a:t>
                      </a:r>
                      <a:r>
                        <a:rPr lang="en-US" sz="1600" kern="100" dirty="0" smtClean="0">
                          <a:effectLst/>
                          <a:latin typeface="微軟正黑體" pitchFamily="34" charset="-120"/>
                          <a:ea typeface="微軟正黑體" pitchFamily="34" charset="-120"/>
                          <a:cs typeface="Times New Roman" panose="02020603050405020304" pitchFamily="18" charset="0"/>
                        </a:rPr>
                        <a:t>106</a:t>
                      </a:r>
                      <a:r>
                        <a:rPr lang="zh-TW" sz="1600" kern="100" dirty="0" smtClean="0">
                          <a:effectLst/>
                          <a:latin typeface="微軟正黑體" pitchFamily="34" charset="-120"/>
                          <a:ea typeface="微軟正黑體" pitchFamily="34" charset="-120"/>
                          <a:cs typeface="Times New Roman" panose="02020603050405020304" pitchFamily="18" charset="0"/>
                        </a:rPr>
                        <a:t>年</a:t>
                      </a:r>
                      <a:r>
                        <a:rPr lang="en-US" sz="1600" kern="100" dirty="0" smtClean="0">
                          <a:effectLst/>
                          <a:latin typeface="微軟正黑體" pitchFamily="34" charset="-120"/>
                          <a:ea typeface="微軟正黑體" pitchFamily="34" charset="-120"/>
                          <a:cs typeface="Times New Roman" panose="02020603050405020304" pitchFamily="18" charset="0"/>
                        </a:rPr>
                        <a:t>6</a:t>
                      </a:r>
                      <a:r>
                        <a:rPr lang="zh-TW" sz="1600" kern="100" dirty="0" smtClean="0">
                          <a:effectLst/>
                          <a:latin typeface="微軟正黑體" pitchFamily="34" charset="-120"/>
                          <a:ea typeface="微軟正黑體" pitchFamily="34" charset="-120"/>
                          <a:cs typeface="Times New Roman" panose="02020603050405020304" pitchFamily="18" charset="0"/>
                        </a:rPr>
                        <a:t>月輔導開始，</a:t>
                      </a:r>
                      <a:r>
                        <a:rPr lang="en-US" altLang="zh-TW" sz="1600" kern="100" dirty="0" smtClean="0">
                          <a:effectLst/>
                          <a:latin typeface="微軟正黑體" pitchFamily="34" charset="-120"/>
                          <a:ea typeface="微軟正黑體" pitchFamily="34" charset="-120"/>
                          <a:cs typeface="Times New Roman" panose="02020603050405020304" pitchFamily="18" charset="0"/>
                        </a:rPr>
                        <a:t>107</a:t>
                      </a:r>
                      <a:r>
                        <a:rPr lang="zh-TW" altLang="en-US" sz="1600" kern="100" dirty="0" smtClean="0">
                          <a:effectLst/>
                          <a:latin typeface="微軟正黑體" pitchFamily="34" charset="-120"/>
                          <a:ea typeface="微軟正黑體" pitchFamily="34" charset="-120"/>
                          <a:cs typeface="Times New Roman" panose="02020603050405020304" pitchFamily="18" charset="0"/>
                        </a:rPr>
                        <a:t>年</a:t>
                      </a:r>
                      <a:r>
                        <a:rPr lang="en-US" altLang="zh-TW" sz="1600" kern="100" dirty="0" smtClean="0">
                          <a:effectLst/>
                          <a:latin typeface="微軟正黑體" pitchFamily="34" charset="-120"/>
                          <a:ea typeface="微軟正黑體" pitchFamily="34" charset="-120"/>
                          <a:cs typeface="Times New Roman" panose="02020603050405020304" pitchFamily="18" charset="0"/>
                        </a:rPr>
                        <a:t>3</a:t>
                      </a:r>
                      <a:r>
                        <a:rPr lang="zh-TW" altLang="en-US" sz="1600" kern="100" dirty="0" smtClean="0">
                          <a:effectLst/>
                          <a:latin typeface="微軟正黑體" pitchFamily="34" charset="-120"/>
                          <a:ea typeface="微軟正黑體" pitchFamily="34" charset="-120"/>
                          <a:cs typeface="Times New Roman" panose="02020603050405020304" pitchFamily="18" charset="0"/>
                        </a:rPr>
                        <a:t>月</a:t>
                      </a:r>
                      <a:r>
                        <a:rPr lang="en-US" altLang="zh-TW" sz="1600" kern="100" dirty="0" smtClean="0">
                          <a:effectLst/>
                          <a:latin typeface="微軟正黑體" pitchFamily="34" charset="-120"/>
                          <a:ea typeface="微軟正黑體" pitchFamily="34" charset="-120"/>
                          <a:cs typeface="Times New Roman" panose="02020603050405020304" pitchFamily="18" charset="0"/>
                        </a:rPr>
                        <a:t>29</a:t>
                      </a:r>
                      <a:r>
                        <a:rPr lang="zh-TW" altLang="en-US" sz="1600" kern="100" dirty="0" smtClean="0">
                          <a:effectLst/>
                          <a:latin typeface="微軟正黑體" pitchFamily="34" charset="-120"/>
                          <a:ea typeface="微軟正黑體" pitchFamily="34" charset="-120"/>
                          <a:cs typeface="Times New Roman" panose="02020603050405020304" pitchFamily="18" charset="0"/>
                        </a:rPr>
                        <a:t>日核定補助</a:t>
                      </a:r>
                      <a:r>
                        <a:rPr lang="en-US" sz="1600" kern="100" dirty="0" smtClean="0">
                          <a:effectLst/>
                          <a:latin typeface="微軟正黑體" pitchFamily="34" charset="-120"/>
                          <a:ea typeface="微軟正黑體" pitchFamily="34" charset="-120"/>
                          <a:cs typeface="Times New Roman" panose="02020603050405020304" pitchFamily="18" charset="0"/>
                        </a:rPr>
                        <a:t>50</a:t>
                      </a:r>
                      <a:r>
                        <a:rPr lang="zh-TW" sz="1600" kern="100" dirty="0" smtClean="0">
                          <a:effectLst/>
                          <a:latin typeface="微軟正黑體" pitchFamily="34" charset="-120"/>
                          <a:ea typeface="微軟正黑體" pitchFamily="34" charset="-120"/>
                          <a:cs typeface="Times New Roman" panose="02020603050405020304" pitchFamily="18" charset="0"/>
                        </a:rPr>
                        <a:t>萬元。</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xmlns="" val="2924207095"/>
                  </a:ext>
                </a:extLst>
              </a:tr>
              <a:tr h="363488">
                <a:tc>
                  <a:txBody>
                    <a:bodyPr/>
                    <a:lstStyle/>
                    <a:p>
                      <a:pPr marL="987425" indent="-987425">
                        <a:lnSpc>
                          <a:spcPct val="150000"/>
                        </a:lnSpc>
                        <a:spcAft>
                          <a:spcPts val="0"/>
                        </a:spcAft>
                      </a:pPr>
                      <a:r>
                        <a:rPr lang="zh-TW" sz="1600" b="1" kern="100" dirty="0" smtClean="0">
                          <a:effectLst/>
                          <a:latin typeface="微軟正黑體" pitchFamily="34" charset="-120"/>
                          <a:ea typeface="微軟正黑體" pitchFamily="34" charset="-120"/>
                          <a:cs typeface="Times New Roman" panose="02020603050405020304" pitchFamily="18" charset="0"/>
                        </a:rPr>
                        <a:t>基本資料：</a:t>
                      </a:r>
                      <a:r>
                        <a:rPr lang="zh-TW" sz="1600" kern="100" dirty="0" smtClean="0">
                          <a:effectLst/>
                          <a:latin typeface="微軟正黑體" pitchFamily="34" charset="-120"/>
                          <a:ea typeface="微軟正黑體" pitchFamily="34" charset="-120"/>
                          <a:cs typeface="Times New Roman" panose="02020603050405020304" pitchFamily="18" charset="0"/>
                        </a:rPr>
                        <a:t>屋齡</a:t>
                      </a:r>
                      <a:r>
                        <a:rPr lang="en-US" sz="1600" kern="100" dirty="0" smtClean="0">
                          <a:effectLst/>
                          <a:latin typeface="微軟正黑體" pitchFamily="34" charset="-120"/>
                          <a:ea typeface="微軟正黑體" pitchFamily="34" charset="-120"/>
                          <a:cs typeface="Times New Roman" panose="02020603050405020304" pitchFamily="18" charset="0"/>
                        </a:rPr>
                        <a:t>87</a:t>
                      </a:r>
                      <a:r>
                        <a:rPr lang="zh-TW" sz="1600" kern="100" dirty="0" smtClean="0">
                          <a:effectLst/>
                          <a:latin typeface="微軟正黑體" pitchFamily="34" charset="-120"/>
                          <a:ea typeface="微軟正黑體" pitchFamily="34" charset="-120"/>
                          <a:cs typeface="Times New Roman" panose="02020603050405020304" pitchFamily="18" charset="0"/>
                        </a:rPr>
                        <a:t>年，基地總面積</a:t>
                      </a:r>
                      <a:r>
                        <a:rPr lang="en-US" sz="1600" kern="100" dirty="0" smtClean="0">
                          <a:effectLst/>
                          <a:latin typeface="微軟正黑體" pitchFamily="34" charset="-120"/>
                          <a:ea typeface="微軟正黑體" pitchFamily="34" charset="-120"/>
                          <a:cs typeface="Times New Roman" panose="02020603050405020304" pitchFamily="18" charset="0"/>
                        </a:rPr>
                        <a:t>874.42</a:t>
                      </a:r>
                      <a:r>
                        <a:rPr lang="zh-TW" sz="1600" kern="100" dirty="0" smtClean="0">
                          <a:effectLst/>
                          <a:latin typeface="微軟正黑體" pitchFamily="34" charset="-120"/>
                          <a:ea typeface="微軟正黑體" pitchFamily="34" charset="-120"/>
                          <a:cs typeface="Times New Roman" panose="02020603050405020304" pitchFamily="18" charset="0"/>
                        </a:rPr>
                        <a:t>㎡，土地所有權人</a:t>
                      </a:r>
                      <a:r>
                        <a:rPr lang="en-US" sz="1600" kern="100" dirty="0" smtClean="0">
                          <a:effectLst/>
                          <a:latin typeface="微軟正黑體" pitchFamily="34" charset="-120"/>
                          <a:ea typeface="微軟正黑體" pitchFamily="34" charset="-120"/>
                          <a:cs typeface="Times New Roman" panose="02020603050405020304" pitchFamily="18" charset="0"/>
                        </a:rPr>
                        <a:t>17</a:t>
                      </a:r>
                      <a:r>
                        <a:rPr lang="zh-TW" sz="1600" kern="100" dirty="0" smtClean="0">
                          <a:effectLst/>
                          <a:latin typeface="微軟正黑體" pitchFamily="34" charset="-120"/>
                          <a:ea typeface="微軟正黑體" pitchFamily="34" charset="-120"/>
                          <a:cs typeface="Times New Roman" panose="02020603050405020304" pitchFamily="18" charset="0"/>
                        </a:rPr>
                        <a:t>人，建物所有權人</a:t>
                      </a:r>
                      <a:r>
                        <a:rPr lang="en-US" sz="1600" kern="100" dirty="0" smtClean="0">
                          <a:effectLst/>
                          <a:latin typeface="微軟正黑體" pitchFamily="34" charset="-120"/>
                          <a:ea typeface="微軟正黑體" pitchFamily="34" charset="-120"/>
                          <a:cs typeface="Times New Roman" panose="02020603050405020304" pitchFamily="18" charset="0"/>
                        </a:rPr>
                        <a:t>13</a:t>
                      </a:r>
                      <a:r>
                        <a:rPr lang="zh-TW" sz="1600" kern="100" dirty="0" smtClean="0">
                          <a:effectLst/>
                          <a:latin typeface="微軟正黑體" pitchFamily="34" charset="-120"/>
                          <a:ea typeface="微軟正黑體" pitchFamily="34" charset="-120"/>
                          <a:cs typeface="Times New Roman" panose="02020603050405020304" pitchFamily="18" charset="0"/>
                        </a:rPr>
                        <a:t>人，建築</a:t>
                      </a:r>
                      <a:r>
                        <a:rPr lang="en-US" sz="1600" kern="100" dirty="0" smtClean="0">
                          <a:effectLst/>
                          <a:latin typeface="微軟正黑體" pitchFamily="34" charset="-120"/>
                          <a:ea typeface="微軟正黑體" pitchFamily="34" charset="-120"/>
                          <a:cs typeface="Times New Roman" panose="02020603050405020304" pitchFamily="18" charset="0"/>
                        </a:rPr>
                        <a:t>5</a:t>
                      </a:r>
                      <a:r>
                        <a:rPr lang="zh-TW" sz="1600" kern="100" dirty="0" smtClean="0">
                          <a:effectLst/>
                          <a:latin typeface="微軟正黑體" pitchFamily="34" charset="-120"/>
                          <a:ea typeface="微軟正黑體" pitchFamily="34" charset="-120"/>
                          <a:cs typeface="Times New Roman" panose="02020603050405020304" pitchFamily="18" charset="0"/>
                        </a:rPr>
                        <a:t>棟共</a:t>
                      </a:r>
                      <a:r>
                        <a:rPr lang="en-US" sz="1600" kern="100" dirty="0" smtClean="0">
                          <a:effectLst/>
                          <a:latin typeface="微軟正黑體" pitchFamily="34" charset="-120"/>
                          <a:ea typeface="微軟正黑體" pitchFamily="34" charset="-120"/>
                          <a:cs typeface="Times New Roman" panose="02020603050405020304" pitchFamily="18" charset="0"/>
                        </a:rPr>
                        <a:t>5</a:t>
                      </a:r>
                      <a:r>
                        <a:rPr lang="zh-TW" sz="1600" kern="100" dirty="0" smtClean="0">
                          <a:effectLst/>
                          <a:latin typeface="微軟正黑體" pitchFamily="34" charset="-120"/>
                          <a:ea typeface="微軟正黑體" pitchFamily="34" charset="-120"/>
                          <a:cs typeface="Times New Roman" panose="02020603050405020304" pitchFamily="18" charset="0"/>
                        </a:rPr>
                        <a:t>戶，地上</a:t>
                      </a:r>
                      <a:r>
                        <a:rPr lang="en-US" sz="1600" kern="100" dirty="0" smtClean="0">
                          <a:effectLst/>
                          <a:latin typeface="微軟正黑體" pitchFamily="34" charset="-120"/>
                          <a:ea typeface="微軟正黑體" pitchFamily="34" charset="-120"/>
                          <a:cs typeface="Times New Roman" panose="02020603050405020304" pitchFamily="18" charset="0"/>
                        </a:rPr>
                        <a:t>2</a:t>
                      </a:r>
                      <a:r>
                        <a:rPr lang="zh-TW" sz="1600" kern="100" dirty="0" smtClean="0">
                          <a:effectLst/>
                          <a:latin typeface="微軟正黑體" pitchFamily="34" charset="-120"/>
                          <a:ea typeface="微軟正黑體" pitchFamily="34" charset="-120"/>
                          <a:cs typeface="Times New Roman" panose="02020603050405020304" pitchFamily="18" charset="0"/>
                        </a:rPr>
                        <a:t>層。</a:t>
                      </a:r>
                      <a:endParaRPr lang="zh-TW" sz="1600" kern="100" dirty="0">
                        <a:effectLst/>
                        <a:latin typeface="微軟正黑體" pitchFamily="34" charset="-120"/>
                        <a:ea typeface="微軟正黑體"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xmlns="" val="2943454661"/>
                  </a:ext>
                </a:extLst>
              </a:tr>
            </a:tbl>
          </a:graphicData>
        </a:graphic>
      </p:graphicFrame>
      <p:pic>
        <p:nvPicPr>
          <p:cNvPr id="25" name="Picture 9">
            <a:extLst>
              <a:ext uri="{FF2B5EF4-FFF2-40B4-BE49-F238E27FC236}">
                <a16:creationId xmlns:a16="http://schemas.microsoft.com/office/drawing/2014/main" xmlns="" id="{19E66497-E720-42A9-ADA3-AC256DD79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106452"/>
            <a:ext cx="1270814" cy="12374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xmlns="" id="{E3C81502-A9F5-4F0A-8475-EE492171E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638" y="3730491"/>
            <a:ext cx="3486403" cy="19163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a:extLst>
              <a:ext uri="{FF2B5EF4-FFF2-40B4-BE49-F238E27FC236}">
                <a16:creationId xmlns:a16="http://schemas.microsoft.com/office/drawing/2014/main" xmlns="" id="{557CA6B7-60F6-4E7E-88BA-6BCAEAC05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9508" y="3730491"/>
            <a:ext cx="3026203" cy="170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0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2114968" y="3265144"/>
            <a:ext cx="2890856" cy="1200329"/>
          </a:xfrm>
        </p:spPr>
        <p:txBody>
          <a:bodyPr/>
          <a:lstStyle/>
          <a:p>
            <a:r>
              <a:rPr lang="en-US" altLang="zh-CN" sz="7200" dirty="0"/>
              <a:t>Thanks</a:t>
            </a:r>
            <a:endParaRPr lang="zh-CN" altLang="en-US" sz="7200" dirty="0"/>
          </a:p>
        </p:txBody>
      </p:sp>
      <p:sp>
        <p:nvSpPr>
          <p:cNvPr id="7" name="文字方塊 6"/>
          <p:cNvSpPr txBox="1"/>
          <p:nvPr/>
        </p:nvSpPr>
        <p:spPr>
          <a:xfrm>
            <a:off x="4860032" y="4747791"/>
            <a:ext cx="3960440" cy="769441"/>
          </a:xfrm>
          <a:prstGeom prst="rect">
            <a:avLst/>
          </a:prstGeom>
          <a:noFill/>
        </p:spPr>
        <p:txBody>
          <a:bodyPr wrap="square" rtlCol="0">
            <a:spAutoFit/>
          </a:bodyPr>
          <a:lstStyle/>
          <a:p>
            <a:pPr algn="ctr"/>
            <a:r>
              <a:rPr lang="zh-TW" altLang="en-US" sz="4400" dirty="0" smtClean="0">
                <a:solidFill>
                  <a:schemeClr val="accent4">
                    <a:lumMod val="75000"/>
                  </a:schemeClr>
                </a:solidFill>
                <a:latin typeface="Adobe 繁黑體 Std B" pitchFamily="34" charset="-120"/>
                <a:ea typeface="Adobe 繁黑體 Std B" pitchFamily="34" charset="-120"/>
              </a:rPr>
              <a:t>感謝聆聽</a:t>
            </a:r>
            <a:endParaRPr lang="zh-TW" altLang="en-US" sz="4400" dirty="0">
              <a:solidFill>
                <a:schemeClr val="accent4">
                  <a:lumMod val="75000"/>
                </a:schemeClr>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287471198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1252207" y="1320291"/>
            <a:ext cx="3136265" cy="482600"/>
          </a:xfrm>
          <a:custGeom>
            <a:avLst/>
            <a:gdLst/>
            <a:ahLst/>
            <a:cxnLst/>
            <a:rect l="l" t="t" r="r" b="b"/>
            <a:pathLst>
              <a:path w="3136265" h="482600">
                <a:moveTo>
                  <a:pt x="3055759" y="0"/>
                </a:moveTo>
                <a:lnTo>
                  <a:pt x="66624" y="1172"/>
                </a:lnTo>
                <a:lnTo>
                  <a:pt x="28902" y="18611"/>
                </a:lnTo>
                <a:lnTo>
                  <a:pt x="5084" y="52100"/>
                </a:lnTo>
                <a:lnTo>
                  <a:pt x="0" y="80263"/>
                </a:lnTo>
                <a:lnTo>
                  <a:pt x="1172" y="415570"/>
                </a:lnTo>
                <a:lnTo>
                  <a:pt x="18627" y="453219"/>
                </a:lnTo>
                <a:lnTo>
                  <a:pt x="52171" y="477010"/>
                </a:lnTo>
                <a:lnTo>
                  <a:pt x="80403" y="482092"/>
                </a:lnTo>
                <a:lnTo>
                  <a:pt x="3069529" y="480921"/>
                </a:lnTo>
                <a:lnTo>
                  <a:pt x="3107251" y="463484"/>
                </a:lnTo>
                <a:lnTo>
                  <a:pt x="3131066" y="429993"/>
                </a:lnTo>
                <a:lnTo>
                  <a:pt x="3136150" y="401828"/>
                </a:lnTo>
                <a:lnTo>
                  <a:pt x="3134979" y="66530"/>
                </a:lnTo>
                <a:lnTo>
                  <a:pt x="3117532" y="28876"/>
                </a:lnTo>
                <a:lnTo>
                  <a:pt x="3083992" y="5082"/>
                </a:lnTo>
                <a:lnTo>
                  <a:pt x="3055759" y="0"/>
                </a:lnTo>
                <a:close/>
              </a:path>
            </a:pathLst>
          </a:custGeom>
          <a:solidFill>
            <a:srgbClr val="FFFFFF"/>
          </a:solidFill>
        </p:spPr>
        <p:txBody>
          <a:bodyPr wrap="square" lIns="0" tIns="0" rIns="0" bIns="0" rtlCol="0"/>
          <a:lstStyle/>
          <a:p>
            <a:endParaRPr/>
          </a:p>
        </p:txBody>
      </p:sp>
      <p:sp>
        <p:nvSpPr>
          <p:cNvPr id="3" name="object 8"/>
          <p:cNvSpPr/>
          <p:nvPr/>
        </p:nvSpPr>
        <p:spPr>
          <a:xfrm>
            <a:off x="1252207" y="1320291"/>
            <a:ext cx="3136265" cy="482600"/>
          </a:xfrm>
          <a:custGeom>
            <a:avLst/>
            <a:gdLst/>
            <a:ahLst/>
            <a:cxnLst/>
            <a:rect l="l" t="t" r="r" b="b"/>
            <a:pathLst>
              <a:path w="3136265" h="482600">
                <a:moveTo>
                  <a:pt x="0" y="80263"/>
                </a:moveTo>
                <a:lnTo>
                  <a:pt x="11095" y="39539"/>
                </a:lnTo>
                <a:lnTo>
                  <a:pt x="40238" y="10706"/>
                </a:lnTo>
                <a:lnTo>
                  <a:pt x="3055759" y="0"/>
                </a:lnTo>
                <a:lnTo>
                  <a:pt x="3070310" y="1309"/>
                </a:lnTo>
                <a:lnTo>
                  <a:pt x="3107833" y="19097"/>
                </a:lnTo>
                <a:lnTo>
                  <a:pt x="3131335" y="52824"/>
                </a:lnTo>
                <a:lnTo>
                  <a:pt x="3136150" y="401828"/>
                </a:lnTo>
                <a:lnTo>
                  <a:pt x="3134841" y="416340"/>
                </a:lnTo>
                <a:lnTo>
                  <a:pt x="3117042" y="453796"/>
                </a:lnTo>
                <a:lnTo>
                  <a:pt x="3083265" y="477277"/>
                </a:lnTo>
                <a:lnTo>
                  <a:pt x="80403" y="482092"/>
                </a:lnTo>
                <a:lnTo>
                  <a:pt x="65853" y="480783"/>
                </a:lnTo>
                <a:lnTo>
                  <a:pt x="28327" y="462997"/>
                </a:lnTo>
                <a:lnTo>
                  <a:pt x="4819" y="429274"/>
                </a:lnTo>
                <a:lnTo>
                  <a:pt x="0" y="80263"/>
                </a:lnTo>
                <a:close/>
              </a:path>
            </a:pathLst>
          </a:custGeom>
          <a:ln w="28575">
            <a:solidFill>
              <a:srgbClr val="7E7E7E"/>
            </a:solidFill>
          </a:ln>
        </p:spPr>
        <p:txBody>
          <a:bodyPr wrap="square" lIns="0" tIns="0" rIns="0" bIns="0" rtlCol="0"/>
          <a:lstStyle/>
          <a:p>
            <a:endParaRPr/>
          </a:p>
        </p:txBody>
      </p:sp>
      <p:sp>
        <p:nvSpPr>
          <p:cNvPr id="4" name="object 9"/>
          <p:cNvSpPr txBox="1"/>
          <p:nvPr/>
        </p:nvSpPr>
        <p:spPr>
          <a:xfrm>
            <a:off x="2044064" y="1437803"/>
            <a:ext cx="1553210" cy="280035"/>
          </a:xfrm>
          <a:prstGeom prst="rect">
            <a:avLst/>
          </a:prstGeom>
        </p:spPr>
        <p:txBody>
          <a:bodyPr vert="horz" wrap="square" lIns="0" tIns="0" rIns="0" bIns="0" rtlCol="0">
            <a:spAutoFit/>
          </a:bodyPr>
          <a:lstStyle/>
          <a:p>
            <a:pPr marL="12700">
              <a:lnSpc>
                <a:spcPct val="100000"/>
              </a:lnSpc>
            </a:pPr>
            <a:r>
              <a:rPr sz="2000" b="1" dirty="0">
                <a:solidFill>
                  <a:srgbClr val="404040"/>
                </a:solidFill>
                <a:latin typeface="微軟正黑體"/>
                <a:cs typeface="微軟正黑體"/>
              </a:rPr>
              <a:t>都市更新意義</a:t>
            </a:r>
            <a:endParaRPr sz="2000" dirty="0">
              <a:latin typeface="微軟正黑體"/>
              <a:cs typeface="微軟正黑體"/>
            </a:endParaRPr>
          </a:p>
        </p:txBody>
      </p:sp>
      <p:sp>
        <p:nvSpPr>
          <p:cNvPr id="5" name="object 10"/>
          <p:cNvSpPr/>
          <p:nvPr/>
        </p:nvSpPr>
        <p:spPr>
          <a:xfrm>
            <a:off x="748245" y="1099134"/>
            <a:ext cx="885926" cy="850061"/>
          </a:xfrm>
          <a:prstGeom prst="rect">
            <a:avLst/>
          </a:prstGeom>
          <a:blipFill>
            <a:blip r:embed="rId2" cstate="print"/>
            <a:stretch>
              <a:fillRect/>
            </a:stretch>
          </a:blipFill>
        </p:spPr>
        <p:txBody>
          <a:bodyPr wrap="square" lIns="0" tIns="0" rIns="0" bIns="0" rtlCol="0"/>
          <a:lstStyle/>
          <a:p>
            <a:endParaRPr/>
          </a:p>
        </p:txBody>
      </p:sp>
      <p:sp>
        <p:nvSpPr>
          <p:cNvPr id="6" name="object 11"/>
          <p:cNvSpPr txBox="1"/>
          <p:nvPr/>
        </p:nvSpPr>
        <p:spPr>
          <a:xfrm>
            <a:off x="1273555" y="2181365"/>
            <a:ext cx="7232650" cy="1489710"/>
          </a:xfrm>
          <a:prstGeom prst="rect">
            <a:avLst/>
          </a:prstGeom>
        </p:spPr>
        <p:txBody>
          <a:bodyPr vert="horz" wrap="square" lIns="0" tIns="0" rIns="0" bIns="0" rtlCol="0">
            <a:spAutoFit/>
          </a:bodyPr>
          <a:lstStyle/>
          <a:p>
            <a:pPr marL="277495" marR="5080" indent="-265430" algn="just">
              <a:lnSpc>
                <a:spcPct val="150000"/>
              </a:lnSpc>
            </a:pPr>
            <a:r>
              <a:rPr sz="1800" dirty="0">
                <a:solidFill>
                  <a:srgbClr val="404040"/>
                </a:solidFill>
                <a:latin typeface="Wingdings"/>
                <a:cs typeface="Wingdings"/>
              </a:rPr>
              <a:t></a:t>
            </a:r>
            <a:r>
              <a:rPr sz="1800" dirty="0">
                <a:solidFill>
                  <a:srgbClr val="404040"/>
                </a:solidFill>
                <a:latin typeface="Times New Roman"/>
                <a:cs typeface="Times New Roman"/>
              </a:rPr>
              <a:t> </a:t>
            </a:r>
            <a:r>
              <a:rPr sz="1800" spc="-160" dirty="0">
                <a:solidFill>
                  <a:srgbClr val="404040"/>
                </a:solidFill>
                <a:latin typeface="Times New Roman"/>
                <a:cs typeface="Times New Roman"/>
              </a:rPr>
              <a:t> </a:t>
            </a:r>
            <a:r>
              <a:rPr sz="1800" spc="20" dirty="0">
                <a:solidFill>
                  <a:srgbClr val="404040"/>
                </a:solidFill>
                <a:latin typeface="微軟正黑體"/>
                <a:cs typeface="微軟正黑體"/>
              </a:rPr>
              <a:t>都市更新是</a:t>
            </a:r>
            <a:r>
              <a:rPr sz="1800" spc="10" dirty="0">
                <a:solidFill>
                  <a:srgbClr val="404040"/>
                </a:solidFill>
                <a:latin typeface="微軟正黑體"/>
                <a:cs typeface="微軟正黑體"/>
              </a:rPr>
              <a:t>都</a:t>
            </a:r>
            <a:r>
              <a:rPr sz="1800" spc="20" dirty="0">
                <a:solidFill>
                  <a:srgbClr val="404040"/>
                </a:solidFill>
                <a:latin typeface="微軟正黑體"/>
                <a:cs typeface="微軟正黑體"/>
              </a:rPr>
              <a:t>市計畫的一</a:t>
            </a:r>
            <a:r>
              <a:rPr sz="1800" spc="10" dirty="0">
                <a:solidFill>
                  <a:srgbClr val="404040"/>
                </a:solidFill>
                <a:latin typeface="微軟正黑體"/>
                <a:cs typeface="微軟正黑體"/>
              </a:rPr>
              <a:t>種</a:t>
            </a:r>
            <a:r>
              <a:rPr sz="1800" spc="20" dirty="0">
                <a:solidFill>
                  <a:srgbClr val="404040"/>
                </a:solidFill>
                <a:latin typeface="微軟正黑體"/>
                <a:cs typeface="微軟正黑體"/>
              </a:rPr>
              <a:t>開發手</a:t>
            </a:r>
            <a:r>
              <a:rPr sz="1800" spc="60" dirty="0">
                <a:solidFill>
                  <a:srgbClr val="404040"/>
                </a:solidFill>
                <a:latin typeface="微軟正黑體"/>
                <a:cs typeface="微軟正黑體"/>
              </a:rPr>
              <a:t>段</a:t>
            </a:r>
            <a:r>
              <a:rPr sz="1800" spc="20" dirty="0">
                <a:solidFill>
                  <a:srgbClr val="404040"/>
                </a:solidFill>
                <a:latin typeface="微軟正黑體"/>
                <a:cs typeface="微軟正黑體"/>
              </a:rPr>
              <a:t>，</a:t>
            </a:r>
            <a:r>
              <a:rPr sz="1800" spc="10" dirty="0">
                <a:solidFill>
                  <a:srgbClr val="404040"/>
                </a:solidFill>
                <a:latin typeface="微軟正黑體"/>
                <a:cs typeface="微軟正黑體"/>
              </a:rPr>
              <a:t>針</a:t>
            </a:r>
            <a:r>
              <a:rPr sz="1800" spc="20" dirty="0">
                <a:solidFill>
                  <a:srgbClr val="404040"/>
                </a:solidFill>
                <a:latin typeface="微軟正黑體"/>
                <a:cs typeface="微軟正黑體"/>
              </a:rPr>
              <a:t>對已有安全</a:t>
            </a:r>
            <a:r>
              <a:rPr sz="1800" spc="10" dirty="0">
                <a:solidFill>
                  <a:srgbClr val="404040"/>
                </a:solidFill>
                <a:latin typeface="微軟正黑體"/>
                <a:cs typeface="微軟正黑體"/>
              </a:rPr>
              <a:t>之</a:t>
            </a:r>
            <a:r>
              <a:rPr sz="1800" spc="20" dirty="0">
                <a:solidFill>
                  <a:srgbClr val="404040"/>
                </a:solidFill>
                <a:latin typeface="微軟正黑體"/>
                <a:cs typeface="微軟正黑體"/>
              </a:rPr>
              <a:t>虞或不符合</a:t>
            </a:r>
            <a:r>
              <a:rPr sz="1800" dirty="0">
                <a:solidFill>
                  <a:srgbClr val="404040"/>
                </a:solidFill>
                <a:latin typeface="微軟正黑體"/>
                <a:cs typeface="微軟正黑體"/>
              </a:rPr>
              <a:t>都 </a:t>
            </a:r>
            <a:r>
              <a:rPr sz="1800" spc="45" dirty="0">
                <a:solidFill>
                  <a:srgbClr val="404040"/>
                </a:solidFill>
                <a:latin typeface="微軟正黑體"/>
                <a:cs typeface="微軟正黑體"/>
              </a:rPr>
              <a:t>市未</a:t>
            </a:r>
            <a:r>
              <a:rPr sz="1800" spc="30" dirty="0">
                <a:solidFill>
                  <a:srgbClr val="404040"/>
                </a:solidFill>
                <a:latin typeface="微軟正黑體"/>
                <a:cs typeface="微軟正黑體"/>
              </a:rPr>
              <a:t>來</a:t>
            </a:r>
            <a:r>
              <a:rPr sz="1800" spc="45" dirty="0">
                <a:solidFill>
                  <a:srgbClr val="404040"/>
                </a:solidFill>
                <a:latin typeface="微軟正黑體"/>
                <a:cs typeface="微軟正黑體"/>
              </a:rPr>
              <a:t>發</a:t>
            </a:r>
            <a:r>
              <a:rPr sz="1800" spc="30" dirty="0">
                <a:solidFill>
                  <a:srgbClr val="404040"/>
                </a:solidFill>
                <a:latin typeface="微軟正黑體"/>
                <a:cs typeface="微軟正黑體"/>
              </a:rPr>
              <a:t>展的</a:t>
            </a:r>
            <a:r>
              <a:rPr sz="1800" spc="45" dirty="0">
                <a:solidFill>
                  <a:srgbClr val="404040"/>
                </a:solidFill>
                <a:latin typeface="微軟正黑體"/>
                <a:cs typeface="微軟正黑體"/>
              </a:rPr>
              <a:t>區</a:t>
            </a:r>
            <a:r>
              <a:rPr sz="1800" spc="60" dirty="0">
                <a:solidFill>
                  <a:srgbClr val="404040"/>
                </a:solidFill>
                <a:latin typeface="微軟正黑體"/>
                <a:cs typeface="微軟正黑體"/>
              </a:rPr>
              <a:t>域</a:t>
            </a:r>
            <a:r>
              <a:rPr sz="1800" spc="20" dirty="0">
                <a:solidFill>
                  <a:srgbClr val="404040"/>
                </a:solidFill>
                <a:latin typeface="微軟正黑體"/>
                <a:cs typeface="微軟正黑體"/>
              </a:rPr>
              <a:t>(</a:t>
            </a:r>
            <a:r>
              <a:rPr sz="1800" spc="45" dirty="0">
                <a:solidFill>
                  <a:srgbClr val="404040"/>
                </a:solidFill>
                <a:latin typeface="微軟正黑體"/>
                <a:cs typeface="微軟正黑體"/>
              </a:rPr>
              <a:t>例</a:t>
            </a:r>
            <a:r>
              <a:rPr sz="1800" spc="30" dirty="0">
                <a:solidFill>
                  <a:srgbClr val="404040"/>
                </a:solidFill>
                <a:latin typeface="微軟正黑體"/>
                <a:cs typeface="微軟正黑體"/>
              </a:rPr>
              <a:t>如</a:t>
            </a:r>
            <a:r>
              <a:rPr sz="1800" spc="45" dirty="0">
                <a:solidFill>
                  <a:srgbClr val="404040"/>
                </a:solidFill>
                <a:latin typeface="微軟正黑體"/>
                <a:cs typeface="微軟正黑體"/>
              </a:rPr>
              <a:t>建</a:t>
            </a:r>
            <a:r>
              <a:rPr sz="1800" spc="30" dirty="0">
                <a:solidFill>
                  <a:srgbClr val="404040"/>
                </a:solidFill>
                <a:latin typeface="微軟正黑體"/>
                <a:cs typeface="微軟正黑體"/>
              </a:rPr>
              <a:t>築</a:t>
            </a:r>
            <a:r>
              <a:rPr sz="1800" spc="45" dirty="0">
                <a:solidFill>
                  <a:srgbClr val="404040"/>
                </a:solidFill>
                <a:latin typeface="微軟正黑體"/>
                <a:cs typeface="微軟正黑體"/>
              </a:rPr>
              <a:t>老</a:t>
            </a:r>
            <a:r>
              <a:rPr sz="1800" spc="55" dirty="0">
                <a:solidFill>
                  <a:srgbClr val="404040"/>
                </a:solidFill>
                <a:latin typeface="微軟正黑體"/>
                <a:cs typeface="微軟正黑體"/>
              </a:rPr>
              <a:t>化</a:t>
            </a:r>
            <a:r>
              <a:rPr sz="1800" spc="20" dirty="0">
                <a:solidFill>
                  <a:srgbClr val="404040"/>
                </a:solidFill>
                <a:latin typeface="微軟正黑體"/>
                <a:cs typeface="微軟正黑體"/>
              </a:rPr>
              <a:t>)</a:t>
            </a:r>
            <a:r>
              <a:rPr sz="1800" spc="45" dirty="0">
                <a:solidFill>
                  <a:srgbClr val="404040"/>
                </a:solidFill>
                <a:latin typeface="微軟正黑體"/>
                <a:cs typeface="微軟正黑體"/>
              </a:rPr>
              <a:t>，</a:t>
            </a:r>
            <a:r>
              <a:rPr sz="1800" spc="35" dirty="0">
                <a:solidFill>
                  <a:srgbClr val="404040"/>
                </a:solidFill>
                <a:latin typeface="微軟正黑體"/>
                <a:cs typeface="微軟正黑體"/>
              </a:rPr>
              <a:t>進</a:t>
            </a:r>
            <a:r>
              <a:rPr sz="1800" spc="40" dirty="0">
                <a:solidFill>
                  <a:srgbClr val="404040"/>
                </a:solidFill>
                <a:latin typeface="微軟正黑體"/>
                <a:cs typeface="微軟正黑體"/>
              </a:rPr>
              <a:t>行</a:t>
            </a:r>
            <a:r>
              <a:rPr sz="1800" u="heavy" spc="-445" dirty="0">
                <a:solidFill>
                  <a:srgbClr val="C00000"/>
                </a:solidFill>
                <a:latin typeface="Times New Roman"/>
                <a:cs typeface="Times New Roman"/>
              </a:rPr>
              <a:t> </a:t>
            </a:r>
            <a:r>
              <a:rPr sz="1800" b="1" u="heavy" spc="35" dirty="0">
                <a:solidFill>
                  <a:srgbClr val="C00000"/>
                </a:solidFill>
                <a:latin typeface="微軟正黑體"/>
                <a:cs typeface="微軟正黑體"/>
              </a:rPr>
              <a:t>重建</a:t>
            </a:r>
            <a:r>
              <a:rPr sz="1800" u="heavy" spc="-440" dirty="0">
                <a:solidFill>
                  <a:srgbClr val="C00000"/>
                </a:solidFill>
                <a:latin typeface="Times New Roman"/>
                <a:cs typeface="Times New Roman"/>
              </a:rPr>
              <a:t> </a:t>
            </a:r>
            <a:r>
              <a:rPr sz="1800" b="1" u="heavy" dirty="0">
                <a:solidFill>
                  <a:srgbClr val="C00000"/>
                </a:solidFill>
                <a:latin typeface="微軟正黑體"/>
                <a:cs typeface="微軟正黑體"/>
              </a:rPr>
              <a:t>、</a:t>
            </a:r>
            <a:r>
              <a:rPr sz="1800" u="heavy" spc="-405" dirty="0">
                <a:solidFill>
                  <a:srgbClr val="C00000"/>
                </a:solidFill>
                <a:latin typeface="Times New Roman"/>
                <a:cs typeface="Times New Roman"/>
              </a:rPr>
              <a:t> </a:t>
            </a:r>
            <a:r>
              <a:rPr sz="1800" b="1" u="heavy" dirty="0">
                <a:solidFill>
                  <a:srgbClr val="C00000"/>
                </a:solidFill>
                <a:latin typeface="微軟正黑體"/>
                <a:cs typeface="微軟正黑體"/>
              </a:rPr>
              <a:t>整</a:t>
            </a:r>
            <a:r>
              <a:rPr sz="1800" u="heavy" spc="-420" dirty="0">
                <a:solidFill>
                  <a:srgbClr val="C00000"/>
                </a:solidFill>
                <a:latin typeface="Times New Roman"/>
                <a:cs typeface="Times New Roman"/>
              </a:rPr>
              <a:t> </a:t>
            </a:r>
            <a:r>
              <a:rPr sz="1800" b="1" u="heavy" dirty="0">
                <a:solidFill>
                  <a:srgbClr val="C00000"/>
                </a:solidFill>
                <a:latin typeface="微軟正黑體"/>
                <a:cs typeface="微軟正黑體"/>
              </a:rPr>
              <a:t>建</a:t>
            </a:r>
            <a:r>
              <a:rPr sz="1800" u="heavy" spc="-405" dirty="0">
                <a:solidFill>
                  <a:srgbClr val="C00000"/>
                </a:solidFill>
                <a:latin typeface="Times New Roman"/>
                <a:cs typeface="Times New Roman"/>
              </a:rPr>
              <a:t> </a:t>
            </a:r>
            <a:r>
              <a:rPr sz="1800" b="1" u="heavy" dirty="0">
                <a:solidFill>
                  <a:srgbClr val="C00000"/>
                </a:solidFill>
                <a:latin typeface="微軟正黑體"/>
                <a:cs typeface="微軟正黑體"/>
              </a:rPr>
              <a:t>與</a:t>
            </a:r>
            <a:r>
              <a:rPr sz="1800" u="heavy" spc="-420" dirty="0">
                <a:solidFill>
                  <a:srgbClr val="C00000"/>
                </a:solidFill>
                <a:latin typeface="Times New Roman"/>
                <a:cs typeface="Times New Roman"/>
              </a:rPr>
              <a:t> </a:t>
            </a:r>
            <a:r>
              <a:rPr sz="1800" b="1" u="heavy" dirty="0">
                <a:solidFill>
                  <a:srgbClr val="C00000"/>
                </a:solidFill>
                <a:latin typeface="微軟正黑體"/>
                <a:cs typeface="微軟正黑體"/>
              </a:rPr>
              <a:t>維</a:t>
            </a:r>
            <a:r>
              <a:rPr sz="1800" u="heavy" spc="-420" dirty="0">
                <a:solidFill>
                  <a:srgbClr val="C00000"/>
                </a:solidFill>
                <a:latin typeface="Times New Roman"/>
                <a:cs typeface="Times New Roman"/>
              </a:rPr>
              <a:t> </a:t>
            </a:r>
            <a:r>
              <a:rPr sz="1800" b="1" u="heavy" dirty="0">
                <a:solidFill>
                  <a:srgbClr val="C00000"/>
                </a:solidFill>
                <a:latin typeface="微軟正黑體"/>
                <a:cs typeface="微軟正黑體"/>
              </a:rPr>
              <a:t>護</a:t>
            </a:r>
            <a:r>
              <a:rPr sz="1800" u="heavy" spc="-395" dirty="0">
                <a:solidFill>
                  <a:srgbClr val="C00000"/>
                </a:solidFill>
                <a:latin typeface="Times New Roman"/>
                <a:cs typeface="Times New Roman"/>
              </a:rPr>
              <a:t> </a:t>
            </a:r>
            <a:r>
              <a:rPr sz="1800" spc="45" dirty="0">
                <a:solidFill>
                  <a:srgbClr val="404040"/>
                </a:solidFill>
                <a:latin typeface="微軟正黑體"/>
                <a:cs typeface="微軟正黑體"/>
              </a:rPr>
              <a:t>，</a:t>
            </a:r>
            <a:r>
              <a:rPr sz="1800" spc="30" dirty="0">
                <a:solidFill>
                  <a:srgbClr val="404040"/>
                </a:solidFill>
                <a:latin typeface="微軟正黑體"/>
                <a:cs typeface="微軟正黑體"/>
              </a:rPr>
              <a:t>目</a:t>
            </a:r>
            <a:r>
              <a:rPr sz="1800" spc="55" dirty="0">
                <a:solidFill>
                  <a:srgbClr val="404040"/>
                </a:solidFill>
                <a:latin typeface="微軟正黑體"/>
                <a:cs typeface="微軟正黑體"/>
              </a:rPr>
              <a:t>的</a:t>
            </a:r>
            <a:r>
              <a:rPr sz="1800" dirty="0">
                <a:solidFill>
                  <a:srgbClr val="404040"/>
                </a:solidFill>
                <a:latin typeface="微軟正黑體"/>
                <a:cs typeface="微軟正黑體"/>
              </a:rPr>
              <a:t>是 </a:t>
            </a:r>
            <a:r>
              <a:rPr sz="1800" spc="20" dirty="0">
                <a:solidFill>
                  <a:srgbClr val="404040"/>
                </a:solidFill>
                <a:latin typeface="微軟正黑體"/>
                <a:cs typeface="微軟正黑體"/>
              </a:rPr>
              <a:t>促進都市土</a:t>
            </a:r>
            <a:r>
              <a:rPr sz="1800" spc="10" dirty="0">
                <a:solidFill>
                  <a:srgbClr val="404040"/>
                </a:solidFill>
                <a:latin typeface="微軟正黑體"/>
                <a:cs typeface="微軟正黑體"/>
              </a:rPr>
              <a:t>地</a:t>
            </a:r>
            <a:r>
              <a:rPr sz="1800" spc="20" dirty="0">
                <a:solidFill>
                  <a:srgbClr val="404040"/>
                </a:solidFill>
                <a:latin typeface="微軟正黑體"/>
                <a:cs typeface="微軟正黑體"/>
              </a:rPr>
              <a:t>有計畫的利</a:t>
            </a:r>
            <a:r>
              <a:rPr sz="1800" spc="40" dirty="0">
                <a:solidFill>
                  <a:srgbClr val="404040"/>
                </a:solidFill>
                <a:latin typeface="微軟正黑體"/>
                <a:cs typeface="微軟正黑體"/>
              </a:rPr>
              <a:t>用</a:t>
            </a:r>
            <a:r>
              <a:rPr sz="1800" spc="20" dirty="0">
                <a:solidFill>
                  <a:srgbClr val="404040"/>
                </a:solidFill>
                <a:latin typeface="微軟正黑體"/>
                <a:cs typeface="微軟正黑體"/>
              </a:rPr>
              <a:t>，整體改善</a:t>
            </a:r>
            <a:r>
              <a:rPr sz="1800" spc="10" dirty="0">
                <a:solidFill>
                  <a:srgbClr val="404040"/>
                </a:solidFill>
                <a:latin typeface="微軟正黑體"/>
                <a:cs typeface="微軟正黑體"/>
              </a:rPr>
              <a:t>空</a:t>
            </a:r>
            <a:r>
              <a:rPr sz="1800" spc="20" dirty="0">
                <a:solidFill>
                  <a:srgbClr val="404040"/>
                </a:solidFill>
                <a:latin typeface="微軟正黑體"/>
                <a:cs typeface="微軟正黑體"/>
              </a:rPr>
              <a:t>間環境與復</a:t>
            </a:r>
            <a:r>
              <a:rPr sz="1800" spc="10" dirty="0">
                <a:solidFill>
                  <a:srgbClr val="404040"/>
                </a:solidFill>
                <a:latin typeface="微軟正黑體"/>
                <a:cs typeface="微軟正黑體"/>
              </a:rPr>
              <a:t>甦</a:t>
            </a:r>
            <a:r>
              <a:rPr sz="1800" spc="20" dirty="0">
                <a:solidFill>
                  <a:srgbClr val="404040"/>
                </a:solidFill>
                <a:latin typeface="微軟正黑體"/>
                <a:cs typeface="微軟正黑體"/>
              </a:rPr>
              <a:t>都市機</a:t>
            </a:r>
            <a:r>
              <a:rPr sz="1800" spc="60" dirty="0">
                <a:solidFill>
                  <a:srgbClr val="404040"/>
                </a:solidFill>
                <a:latin typeface="微軟正黑體"/>
                <a:cs typeface="微軟正黑體"/>
              </a:rPr>
              <a:t>能</a:t>
            </a:r>
            <a:r>
              <a:rPr sz="1800" spc="20" dirty="0">
                <a:solidFill>
                  <a:srgbClr val="404040"/>
                </a:solidFill>
                <a:latin typeface="微軟正黑體"/>
                <a:cs typeface="微軟正黑體"/>
              </a:rPr>
              <a:t>，</a:t>
            </a:r>
            <a:r>
              <a:rPr sz="1800" dirty="0">
                <a:solidFill>
                  <a:srgbClr val="404040"/>
                </a:solidFill>
                <a:latin typeface="微軟正黑體"/>
                <a:cs typeface="微軟正黑體"/>
              </a:rPr>
              <a:t>增 進居民的公共利益，促使城市轉型與提升生活品</a:t>
            </a:r>
            <a:r>
              <a:rPr sz="1800" spc="5" dirty="0">
                <a:solidFill>
                  <a:srgbClr val="404040"/>
                </a:solidFill>
                <a:latin typeface="微軟正黑體"/>
                <a:cs typeface="微軟正黑體"/>
              </a:rPr>
              <a:t>質</a:t>
            </a:r>
            <a:r>
              <a:rPr sz="1800" dirty="0">
                <a:solidFill>
                  <a:srgbClr val="404040"/>
                </a:solidFill>
                <a:latin typeface="微軟正黑體"/>
                <a:cs typeface="微軟正黑體"/>
              </a:rPr>
              <a:t>。</a:t>
            </a:r>
            <a:endParaRPr sz="1800">
              <a:latin typeface="微軟正黑體"/>
              <a:cs typeface="微軟正黑體"/>
            </a:endParaRPr>
          </a:p>
        </p:txBody>
      </p:sp>
      <p:sp>
        <p:nvSpPr>
          <p:cNvPr id="7" name="object 12"/>
          <p:cNvSpPr/>
          <p:nvPr/>
        </p:nvSpPr>
        <p:spPr>
          <a:xfrm>
            <a:off x="1850644" y="3999039"/>
            <a:ext cx="1696466" cy="1633727"/>
          </a:xfrm>
          <a:prstGeom prst="rect">
            <a:avLst/>
          </a:prstGeom>
          <a:blipFill>
            <a:blip r:embed="rId3" cstate="print"/>
            <a:stretch>
              <a:fillRect/>
            </a:stretch>
          </a:blipFill>
        </p:spPr>
        <p:txBody>
          <a:bodyPr wrap="square" lIns="0" tIns="0" rIns="0" bIns="0" rtlCol="0"/>
          <a:lstStyle/>
          <a:p>
            <a:endParaRPr/>
          </a:p>
        </p:txBody>
      </p:sp>
      <p:sp>
        <p:nvSpPr>
          <p:cNvPr id="8" name="object 13"/>
          <p:cNvSpPr/>
          <p:nvPr/>
        </p:nvSpPr>
        <p:spPr>
          <a:xfrm>
            <a:off x="6388227" y="3999039"/>
            <a:ext cx="1696466" cy="1633727"/>
          </a:xfrm>
          <a:prstGeom prst="rect">
            <a:avLst/>
          </a:prstGeom>
          <a:blipFill>
            <a:blip r:embed="rId4" cstate="print"/>
            <a:stretch>
              <a:fillRect/>
            </a:stretch>
          </a:blipFill>
        </p:spPr>
        <p:txBody>
          <a:bodyPr wrap="square" lIns="0" tIns="0" rIns="0" bIns="0" rtlCol="0"/>
          <a:lstStyle/>
          <a:p>
            <a:endParaRPr/>
          </a:p>
        </p:txBody>
      </p:sp>
      <p:sp>
        <p:nvSpPr>
          <p:cNvPr id="9" name="object 14"/>
          <p:cNvSpPr/>
          <p:nvPr/>
        </p:nvSpPr>
        <p:spPr>
          <a:xfrm>
            <a:off x="4129659" y="3999039"/>
            <a:ext cx="1696465" cy="1633727"/>
          </a:xfrm>
          <a:prstGeom prst="rect">
            <a:avLst/>
          </a:prstGeom>
          <a:blipFill>
            <a:blip r:embed="rId5" cstate="print"/>
            <a:stretch>
              <a:fillRect/>
            </a:stretch>
          </a:blipFill>
        </p:spPr>
        <p:txBody>
          <a:bodyPr wrap="square" lIns="0" tIns="0" rIns="0" bIns="0" rtlCol="0"/>
          <a:lstStyle/>
          <a:p>
            <a:endParaRPr/>
          </a:p>
        </p:txBody>
      </p:sp>
      <p:sp>
        <p:nvSpPr>
          <p:cNvPr id="10" name="object 15"/>
          <p:cNvSpPr txBox="1"/>
          <p:nvPr/>
        </p:nvSpPr>
        <p:spPr>
          <a:xfrm>
            <a:off x="1530222" y="5762311"/>
            <a:ext cx="2338705" cy="203835"/>
          </a:xfrm>
          <a:prstGeom prst="rect">
            <a:avLst/>
          </a:prstGeom>
        </p:spPr>
        <p:txBody>
          <a:bodyPr vert="horz" wrap="square" lIns="0" tIns="0" rIns="0" bIns="0" rtlCol="0">
            <a:spAutoFit/>
          </a:bodyPr>
          <a:lstStyle/>
          <a:p>
            <a:pPr marL="12700">
              <a:lnSpc>
                <a:spcPct val="100000"/>
              </a:lnSpc>
            </a:pPr>
            <a:r>
              <a:rPr sz="1400" dirty="0">
                <a:solidFill>
                  <a:srgbClr val="404040"/>
                </a:solidFill>
                <a:latin typeface="微軟正黑體"/>
                <a:cs typeface="微軟正黑體"/>
              </a:rPr>
              <a:t>建築物之「拆除」與</a:t>
            </a:r>
            <a:r>
              <a:rPr sz="1400" spc="-15" dirty="0">
                <a:solidFill>
                  <a:srgbClr val="404040"/>
                </a:solidFill>
                <a:latin typeface="微軟正黑體"/>
                <a:cs typeface="微軟正黑體"/>
              </a:rPr>
              <a:t>「新建</a:t>
            </a:r>
            <a:r>
              <a:rPr sz="1400" dirty="0">
                <a:solidFill>
                  <a:srgbClr val="404040"/>
                </a:solidFill>
                <a:latin typeface="微軟正黑體"/>
                <a:cs typeface="微軟正黑體"/>
              </a:rPr>
              <a:t>」</a:t>
            </a:r>
            <a:endParaRPr sz="1400">
              <a:latin typeface="微軟正黑體"/>
              <a:cs typeface="微軟正黑體"/>
            </a:endParaRPr>
          </a:p>
        </p:txBody>
      </p:sp>
      <p:sp>
        <p:nvSpPr>
          <p:cNvPr id="11" name="object 16"/>
          <p:cNvSpPr txBox="1"/>
          <p:nvPr/>
        </p:nvSpPr>
        <p:spPr>
          <a:xfrm>
            <a:off x="4117594" y="5712629"/>
            <a:ext cx="1670685" cy="203835"/>
          </a:xfrm>
          <a:prstGeom prst="rect">
            <a:avLst/>
          </a:prstGeom>
        </p:spPr>
        <p:txBody>
          <a:bodyPr vert="horz" wrap="square" lIns="0" tIns="0" rIns="0" bIns="0" rtlCol="0">
            <a:spAutoFit/>
          </a:bodyPr>
          <a:lstStyle/>
          <a:p>
            <a:pPr marL="12700">
              <a:lnSpc>
                <a:spcPct val="100000"/>
              </a:lnSpc>
            </a:pPr>
            <a:r>
              <a:rPr sz="1400" dirty="0">
                <a:solidFill>
                  <a:srgbClr val="404040"/>
                </a:solidFill>
                <a:latin typeface="微軟正黑體"/>
                <a:cs typeface="微軟正黑體"/>
              </a:rPr>
              <a:t>建築物之「改建」</a:t>
            </a:r>
            <a:r>
              <a:rPr sz="1400" spc="-35" dirty="0">
                <a:solidFill>
                  <a:srgbClr val="404040"/>
                </a:solidFill>
                <a:latin typeface="微軟正黑體"/>
                <a:cs typeface="微軟正黑體"/>
              </a:rPr>
              <a:t> </a:t>
            </a:r>
            <a:r>
              <a:rPr sz="1400" dirty="0">
                <a:solidFill>
                  <a:srgbClr val="404040"/>
                </a:solidFill>
                <a:latin typeface="微軟正黑體"/>
                <a:cs typeface="微軟正黑體"/>
              </a:rPr>
              <a:t>、</a:t>
            </a:r>
            <a:endParaRPr sz="1400">
              <a:latin typeface="微軟正黑體"/>
              <a:cs typeface="微軟正黑體"/>
            </a:endParaRPr>
          </a:p>
        </p:txBody>
      </p:sp>
      <p:sp>
        <p:nvSpPr>
          <p:cNvPr id="12" name="object 17"/>
          <p:cNvSpPr txBox="1"/>
          <p:nvPr/>
        </p:nvSpPr>
        <p:spPr>
          <a:xfrm>
            <a:off x="6425946" y="5714762"/>
            <a:ext cx="1452245" cy="203835"/>
          </a:xfrm>
          <a:prstGeom prst="rect">
            <a:avLst/>
          </a:prstGeom>
        </p:spPr>
        <p:txBody>
          <a:bodyPr vert="horz" wrap="square" lIns="0" tIns="0" rIns="0" bIns="0" rtlCol="0">
            <a:spAutoFit/>
          </a:bodyPr>
          <a:lstStyle/>
          <a:p>
            <a:pPr marL="12700">
              <a:lnSpc>
                <a:spcPct val="100000"/>
              </a:lnSpc>
            </a:pPr>
            <a:r>
              <a:rPr sz="1400" dirty="0">
                <a:solidFill>
                  <a:srgbClr val="404040"/>
                </a:solidFill>
                <a:latin typeface="微軟正黑體"/>
                <a:cs typeface="微軟正黑體"/>
              </a:rPr>
              <a:t>加強更新範圍內土</a:t>
            </a:r>
            <a:endParaRPr sz="1400">
              <a:latin typeface="微軟正黑體"/>
              <a:cs typeface="微軟正黑體"/>
            </a:endParaRPr>
          </a:p>
        </p:txBody>
      </p:sp>
      <p:sp>
        <p:nvSpPr>
          <p:cNvPr id="13" name="object 20"/>
          <p:cNvSpPr txBox="1"/>
          <p:nvPr/>
        </p:nvSpPr>
        <p:spPr>
          <a:xfrm>
            <a:off x="4117594" y="5925989"/>
            <a:ext cx="1808480" cy="203835"/>
          </a:xfrm>
          <a:prstGeom prst="rect">
            <a:avLst/>
          </a:prstGeom>
        </p:spPr>
        <p:txBody>
          <a:bodyPr vert="horz" wrap="square" lIns="0" tIns="0" rIns="0" bIns="0" rtlCol="0">
            <a:spAutoFit/>
          </a:bodyPr>
          <a:lstStyle/>
          <a:p>
            <a:pPr marL="12700">
              <a:lnSpc>
                <a:spcPct val="100000"/>
              </a:lnSpc>
            </a:pPr>
            <a:r>
              <a:rPr sz="1400" dirty="0">
                <a:solidFill>
                  <a:srgbClr val="404040"/>
                </a:solidFill>
                <a:latin typeface="微軟正黑體"/>
                <a:cs typeface="微軟正黑體"/>
              </a:rPr>
              <a:t>「修建」或充實其設備</a:t>
            </a:r>
            <a:endParaRPr sz="1400">
              <a:latin typeface="微軟正黑體"/>
              <a:cs typeface="微軟正黑體"/>
            </a:endParaRPr>
          </a:p>
        </p:txBody>
      </p:sp>
      <p:sp>
        <p:nvSpPr>
          <p:cNvPr id="14" name="object 21"/>
          <p:cNvSpPr txBox="1"/>
          <p:nvPr/>
        </p:nvSpPr>
        <p:spPr>
          <a:xfrm>
            <a:off x="6425946" y="5928181"/>
            <a:ext cx="1452245" cy="204470"/>
          </a:xfrm>
          <a:prstGeom prst="rect">
            <a:avLst/>
          </a:prstGeom>
        </p:spPr>
        <p:txBody>
          <a:bodyPr vert="horz" wrap="square" lIns="0" tIns="0" rIns="0" bIns="0" rtlCol="0">
            <a:spAutoFit/>
          </a:bodyPr>
          <a:lstStyle/>
          <a:p>
            <a:pPr marL="12700">
              <a:lnSpc>
                <a:spcPct val="100000"/>
              </a:lnSpc>
            </a:pPr>
            <a:r>
              <a:rPr sz="1400" spc="-5" dirty="0">
                <a:solidFill>
                  <a:srgbClr val="404040"/>
                </a:solidFill>
                <a:latin typeface="微軟正黑體"/>
                <a:cs typeface="微軟正黑體"/>
              </a:rPr>
              <a:t>地使用及建築管理</a:t>
            </a:r>
            <a:endParaRPr sz="1400">
              <a:latin typeface="微軟正黑體"/>
              <a:cs typeface="微軟正黑體"/>
            </a:endParaRPr>
          </a:p>
        </p:txBody>
      </p:sp>
      <p:sp>
        <p:nvSpPr>
          <p:cNvPr id="15" name="object 11"/>
          <p:cNvSpPr txBox="1"/>
          <p:nvPr/>
        </p:nvSpPr>
        <p:spPr>
          <a:xfrm>
            <a:off x="741984" y="521109"/>
            <a:ext cx="7992745" cy="507831"/>
          </a:xfrm>
          <a:prstGeom prst="rect">
            <a:avLst/>
          </a:prstGeom>
        </p:spPr>
        <p:txBody>
          <a:bodyPr vert="horz" wrap="square" lIns="0" tIns="0" rIns="0" bIns="0" rtlCol="0">
            <a:spAutoFit/>
          </a:bodyPr>
          <a:lstStyle/>
          <a:p>
            <a:pPr marL="12700">
              <a:lnSpc>
                <a:spcPct val="100000"/>
              </a:lnSpc>
            </a:pPr>
            <a:r>
              <a:rPr lang="zh-TW" altLang="en-US" sz="3300" b="1" dirty="0" smtClean="0">
                <a:solidFill>
                  <a:srgbClr val="856204"/>
                </a:solidFill>
                <a:latin typeface="微軟正黑體"/>
                <a:cs typeface="微軟正黑體"/>
              </a:rPr>
              <a:t>桃園市都市更新</a:t>
            </a:r>
            <a:endParaRPr sz="3300" dirty="0">
              <a:latin typeface="微軟正黑體"/>
              <a:cs typeface="微軟正黑體"/>
            </a:endParaRPr>
          </a:p>
        </p:txBody>
      </p:sp>
    </p:spTree>
    <p:extLst>
      <p:ext uri="{BB962C8B-B14F-4D97-AF65-F5344CB8AC3E}">
        <p14:creationId xmlns:p14="http://schemas.microsoft.com/office/powerpoint/2010/main" val="87973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5493541" y="4162317"/>
            <a:ext cx="3368788" cy="25293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7"/>
          <p:cNvSpPr/>
          <p:nvPr/>
        </p:nvSpPr>
        <p:spPr>
          <a:xfrm>
            <a:off x="395536" y="749737"/>
            <a:ext cx="4248472" cy="5929162"/>
          </a:xfrm>
          <a:prstGeom prst="rect">
            <a:avLst/>
          </a:prstGeom>
          <a:blipFill>
            <a:blip r:embed="rId4" cstate="print"/>
            <a:stretch>
              <a:fillRect/>
            </a:stretch>
          </a:blipFill>
        </p:spPr>
        <p:txBody>
          <a:bodyPr wrap="square" lIns="0" tIns="0" rIns="0" bIns="0" rtlCol="0"/>
          <a:lstStyle/>
          <a:p>
            <a:endParaRPr/>
          </a:p>
        </p:txBody>
      </p:sp>
      <p:sp>
        <p:nvSpPr>
          <p:cNvPr id="5" name="object 11"/>
          <p:cNvSpPr txBox="1"/>
          <p:nvPr/>
        </p:nvSpPr>
        <p:spPr>
          <a:xfrm>
            <a:off x="755576" y="260648"/>
            <a:ext cx="2452599" cy="369332"/>
          </a:xfrm>
          <a:prstGeom prst="rect">
            <a:avLst/>
          </a:prstGeom>
        </p:spPr>
        <p:txBody>
          <a:bodyPr vert="horz" wrap="square" lIns="0" tIns="0" rIns="0" bIns="0" rtlCol="0">
            <a:spAutoFit/>
          </a:bodyPr>
          <a:lstStyle/>
          <a:p>
            <a:pPr marL="12700">
              <a:lnSpc>
                <a:spcPct val="100000"/>
              </a:lnSpc>
            </a:pPr>
            <a:r>
              <a:rPr sz="2400" b="1" dirty="0">
                <a:solidFill>
                  <a:srgbClr val="404040"/>
                </a:solidFill>
                <a:latin typeface="微軟正黑體"/>
                <a:cs typeface="微軟正黑體"/>
              </a:rPr>
              <a:t>大溪老街保存區</a:t>
            </a:r>
            <a:endParaRPr sz="2400" dirty="0">
              <a:latin typeface="微軟正黑體"/>
              <a:cs typeface="微軟正黑體"/>
            </a:endParaRPr>
          </a:p>
        </p:txBody>
      </p:sp>
      <p:sp>
        <p:nvSpPr>
          <p:cNvPr id="6" name="object 19"/>
          <p:cNvSpPr txBox="1"/>
          <p:nvPr/>
        </p:nvSpPr>
        <p:spPr>
          <a:xfrm>
            <a:off x="5220072" y="908720"/>
            <a:ext cx="3182620" cy="1043234"/>
          </a:xfrm>
          <a:prstGeom prst="rect">
            <a:avLst/>
          </a:prstGeom>
        </p:spPr>
        <p:txBody>
          <a:bodyPr vert="horz" wrap="square" lIns="0" tIns="0" rIns="0" bIns="0" rtlCol="0">
            <a:spAutoFit/>
          </a:bodyPr>
          <a:lstStyle/>
          <a:p>
            <a:pPr marL="299085" marR="5080" indent="-287020" algn="just">
              <a:lnSpc>
                <a:spcPct val="130000"/>
              </a:lnSpc>
            </a:pPr>
            <a:r>
              <a:rPr sz="1800" dirty="0">
                <a:solidFill>
                  <a:srgbClr val="404040"/>
                </a:solidFill>
                <a:latin typeface="Wingdings"/>
                <a:cs typeface="Wingdings"/>
              </a:rPr>
              <a:t></a:t>
            </a:r>
            <a:r>
              <a:rPr sz="1800" spc="200" dirty="0">
                <a:solidFill>
                  <a:srgbClr val="404040"/>
                </a:solidFill>
                <a:latin typeface="Times New Roman"/>
                <a:cs typeface="Times New Roman"/>
              </a:rPr>
              <a:t> </a:t>
            </a:r>
            <a:r>
              <a:rPr sz="1800" spc="90" dirty="0" err="1">
                <a:solidFill>
                  <a:srgbClr val="404040"/>
                </a:solidFill>
                <a:latin typeface="微軟正黑體"/>
                <a:cs typeface="微軟正黑體"/>
              </a:rPr>
              <a:t>符合</a:t>
            </a:r>
            <a:r>
              <a:rPr sz="1800" spc="80" dirty="0" err="1">
                <a:solidFill>
                  <a:srgbClr val="404040"/>
                </a:solidFill>
                <a:latin typeface="微軟正黑體"/>
                <a:cs typeface="微軟正黑體"/>
              </a:rPr>
              <a:t>下</a:t>
            </a:r>
            <a:r>
              <a:rPr sz="1800" spc="90" dirty="0" err="1">
                <a:solidFill>
                  <a:srgbClr val="404040"/>
                </a:solidFill>
                <a:latin typeface="微軟正黑體"/>
                <a:cs typeface="微軟正黑體"/>
              </a:rPr>
              <a:t>列</a:t>
            </a:r>
            <a:r>
              <a:rPr sz="1800" spc="80" dirty="0" err="1">
                <a:solidFill>
                  <a:srgbClr val="404040"/>
                </a:solidFill>
                <a:latin typeface="微軟正黑體"/>
                <a:cs typeface="微軟正黑體"/>
              </a:rPr>
              <a:t>規定</a:t>
            </a:r>
            <a:r>
              <a:rPr sz="1800" spc="90" dirty="0" err="1">
                <a:solidFill>
                  <a:srgbClr val="404040"/>
                </a:solidFill>
                <a:latin typeface="微軟正黑體"/>
                <a:cs typeface="微軟正黑體"/>
              </a:rPr>
              <a:t>之一</a:t>
            </a:r>
            <a:r>
              <a:rPr sz="1800" spc="80" dirty="0" err="1">
                <a:solidFill>
                  <a:srgbClr val="404040"/>
                </a:solidFill>
                <a:latin typeface="微軟正黑體"/>
                <a:cs typeface="微軟正黑體"/>
              </a:rPr>
              <a:t>者</a:t>
            </a:r>
            <a:r>
              <a:rPr sz="1800" spc="90" dirty="0" err="1">
                <a:solidFill>
                  <a:srgbClr val="404040"/>
                </a:solidFill>
                <a:latin typeface="微軟正黑體"/>
                <a:cs typeface="微軟正黑體"/>
              </a:rPr>
              <a:t>得以</a:t>
            </a:r>
            <a:r>
              <a:rPr sz="1800" dirty="0" err="1">
                <a:solidFill>
                  <a:srgbClr val="404040"/>
                </a:solidFill>
                <a:latin typeface="微軟正黑體"/>
                <a:cs typeface="微軟正黑體"/>
              </a:rPr>
              <a:t>一</a:t>
            </a:r>
            <a:r>
              <a:rPr sz="1800" dirty="0">
                <a:solidFill>
                  <a:srgbClr val="404040"/>
                </a:solidFill>
                <a:latin typeface="微軟正黑體"/>
                <a:cs typeface="微軟正黑體"/>
              </a:rPr>
              <a:t> </a:t>
            </a:r>
            <a:r>
              <a:rPr sz="1800" spc="90" dirty="0" err="1" smtClean="0">
                <a:solidFill>
                  <a:srgbClr val="404040"/>
                </a:solidFill>
                <a:latin typeface="微軟正黑體"/>
                <a:cs typeface="微軟正黑體"/>
              </a:rPr>
              <a:t>棟為</a:t>
            </a:r>
            <a:r>
              <a:rPr sz="1800" spc="80" dirty="0" err="1" smtClean="0">
                <a:solidFill>
                  <a:srgbClr val="404040"/>
                </a:solidFill>
                <a:latin typeface="微軟正黑體"/>
                <a:cs typeface="微軟正黑體"/>
              </a:rPr>
              <a:t>申</a:t>
            </a:r>
            <a:r>
              <a:rPr sz="1800" spc="90" dirty="0" err="1" smtClean="0">
                <a:solidFill>
                  <a:srgbClr val="404040"/>
                </a:solidFill>
                <a:latin typeface="微軟正黑體"/>
                <a:cs typeface="微軟正黑體"/>
              </a:rPr>
              <a:t>請</a:t>
            </a:r>
            <a:r>
              <a:rPr sz="1800" spc="80" dirty="0" err="1" smtClean="0">
                <a:solidFill>
                  <a:srgbClr val="404040"/>
                </a:solidFill>
                <a:latin typeface="微軟正黑體"/>
                <a:cs typeface="微軟正黑體"/>
              </a:rPr>
              <a:t>單</a:t>
            </a:r>
            <a:r>
              <a:rPr sz="1800" spc="95" dirty="0" err="1" smtClean="0">
                <a:solidFill>
                  <a:srgbClr val="404040"/>
                </a:solidFill>
                <a:latin typeface="微軟正黑體"/>
                <a:cs typeface="微軟正黑體"/>
              </a:rPr>
              <a:t>位</a:t>
            </a:r>
            <a:endParaRPr lang="en-US" sz="1800" spc="95" dirty="0" smtClean="0">
              <a:solidFill>
                <a:srgbClr val="404040"/>
              </a:solidFill>
              <a:latin typeface="微軟正黑體"/>
              <a:cs typeface="微軟正黑體"/>
            </a:endParaRPr>
          </a:p>
          <a:p>
            <a:pPr marL="299085" marR="5080" indent="-287020" algn="just">
              <a:lnSpc>
                <a:spcPct val="130000"/>
              </a:lnSpc>
            </a:pPr>
            <a:r>
              <a:rPr sz="1800" spc="130" dirty="0" smtClean="0">
                <a:solidFill>
                  <a:srgbClr val="992C4B"/>
                </a:solidFill>
                <a:latin typeface="Wingdings"/>
                <a:cs typeface="Wingdings"/>
              </a:rPr>
              <a:t></a:t>
            </a:r>
            <a:r>
              <a:rPr sz="1800" b="1" spc="55" dirty="0">
                <a:solidFill>
                  <a:srgbClr val="FF0000"/>
                </a:solidFill>
                <a:latin typeface="微軟正黑體"/>
                <a:cs typeface="微軟正黑體"/>
              </a:rPr>
              <a:t>位於本府</a:t>
            </a:r>
            <a:r>
              <a:rPr sz="1800" b="1" spc="40" dirty="0">
                <a:solidFill>
                  <a:srgbClr val="FF0000"/>
                </a:solidFill>
                <a:latin typeface="微軟正黑體"/>
                <a:cs typeface="微軟正黑體"/>
              </a:rPr>
              <a:t>公告</a:t>
            </a:r>
            <a:r>
              <a:rPr sz="1800" b="1" spc="55" dirty="0">
                <a:solidFill>
                  <a:srgbClr val="FF0000"/>
                </a:solidFill>
                <a:latin typeface="微軟正黑體"/>
                <a:cs typeface="微軟正黑體"/>
              </a:rPr>
              <a:t>之整建維護</a:t>
            </a:r>
            <a:r>
              <a:rPr sz="1800" b="1" dirty="0">
                <a:solidFill>
                  <a:srgbClr val="FF0000"/>
                </a:solidFill>
                <a:latin typeface="微軟正黑體"/>
                <a:cs typeface="微軟正黑體"/>
              </a:rPr>
              <a:t>策</a:t>
            </a:r>
          </a:p>
        </p:txBody>
      </p:sp>
      <p:sp>
        <p:nvSpPr>
          <p:cNvPr id="7" name="object 20"/>
          <p:cNvSpPr txBox="1"/>
          <p:nvPr/>
        </p:nvSpPr>
        <p:spPr>
          <a:xfrm>
            <a:off x="5220072" y="1979185"/>
            <a:ext cx="3074035" cy="1820498"/>
          </a:xfrm>
          <a:prstGeom prst="rect">
            <a:avLst/>
          </a:prstGeom>
        </p:spPr>
        <p:txBody>
          <a:bodyPr vert="horz" wrap="square" lIns="0" tIns="0" rIns="0" bIns="0" rtlCol="0">
            <a:spAutoFit/>
          </a:bodyPr>
          <a:lstStyle/>
          <a:p>
            <a:pPr marL="208915" marR="5080" indent="-196850">
              <a:lnSpc>
                <a:spcPct val="130000"/>
              </a:lnSpc>
            </a:pPr>
            <a:r>
              <a:rPr sz="1800" spc="130" dirty="0">
                <a:solidFill>
                  <a:srgbClr val="992C4B"/>
                </a:solidFill>
                <a:latin typeface="Wingdings"/>
                <a:cs typeface="Wingdings"/>
              </a:rPr>
              <a:t></a:t>
            </a:r>
            <a:r>
              <a:rPr sz="1800" spc="240" dirty="0">
                <a:solidFill>
                  <a:srgbClr val="404040"/>
                </a:solidFill>
                <a:latin typeface="微軟正黑體"/>
                <a:cs typeface="微軟正黑體"/>
              </a:rPr>
              <a:t>因風</a:t>
            </a:r>
            <a:r>
              <a:rPr sz="1800" dirty="0">
                <a:solidFill>
                  <a:srgbClr val="404040"/>
                </a:solidFill>
                <a:latin typeface="微軟正黑體"/>
                <a:cs typeface="微軟正黑體"/>
              </a:rPr>
              <a:t>災</a:t>
            </a:r>
            <a:r>
              <a:rPr sz="1800" spc="-210" dirty="0">
                <a:solidFill>
                  <a:srgbClr val="404040"/>
                </a:solidFill>
                <a:latin typeface="微軟正黑體"/>
                <a:cs typeface="微軟正黑體"/>
              </a:rPr>
              <a:t> </a:t>
            </a:r>
            <a:r>
              <a:rPr sz="1800" dirty="0">
                <a:solidFill>
                  <a:srgbClr val="404040"/>
                </a:solidFill>
                <a:latin typeface="微軟正黑體"/>
                <a:cs typeface="微軟正黑體"/>
              </a:rPr>
              <a:t>、</a:t>
            </a:r>
            <a:r>
              <a:rPr sz="1800" spc="-210" dirty="0">
                <a:solidFill>
                  <a:srgbClr val="404040"/>
                </a:solidFill>
                <a:latin typeface="微軟正黑體"/>
                <a:cs typeface="微軟正黑體"/>
              </a:rPr>
              <a:t> </a:t>
            </a:r>
            <a:r>
              <a:rPr sz="1800" spc="240" dirty="0">
                <a:solidFill>
                  <a:srgbClr val="404040"/>
                </a:solidFill>
                <a:latin typeface="微軟正黑體"/>
                <a:cs typeface="微軟正黑體"/>
              </a:rPr>
              <a:t>火</a:t>
            </a:r>
            <a:r>
              <a:rPr sz="1800" dirty="0">
                <a:solidFill>
                  <a:srgbClr val="404040"/>
                </a:solidFill>
                <a:latin typeface="微軟正黑體"/>
                <a:cs typeface="微軟正黑體"/>
              </a:rPr>
              <a:t>災</a:t>
            </a:r>
            <a:r>
              <a:rPr sz="1800" spc="-200" dirty="0">
                <a:solidFill>
                  <a:srgbClr val="404040"/>
                </a:solidFill>
                <a:latin typeface="微軟正黑體"/>
                <a:cs typeface="微軟正黑體"/>
              </a:rPr>
              <a:t> </a:t>
            </a:r>
            <a:r>
              <a:rPr sz="1800" dirty="0">
                <a:solidFill>
                  <a:srgbClr val="404040"/>
                </a:solidFill>
                <a:latin typeface="微軟正黑體"/>
                <a:cs typeface="微軟正黑體"/>
              </a:rPr>
              <a:t>、</a:t>
            </a:r>
            <a:r>
              <a:rPr sz="1800" spc="-210" dirty="0">
                <a:solidFill>
                  <a:srgbClr val="404040"/>
                </a:solidFill>
                <a:latin typeface="微軟正黑體"/>
                <a:cs typeface="微軟正黑體"/>
              </a:rPr>
              <a:t> </a:t>
            </a:r>
            <a:r>
              <a:rPr sz="1800" spc="240" dirty="0">
                <a:solidFill>
                  <a:srgbClr val="404040"/>
                </a:solidFill>
                <a:latin typeface="微軟正黑體"/>
                <a:cs typeface="微軟正黑體"/>
              </a:rPr>
              <a:t>地震或</a:t>
            </a:r>
            <a:r>
              <a:rPr sz="1800" dirty="0">
                <a:solidFill>
                  <a:srgbClr val="404040"/>
                </a:solidFill>
                <a:latin typeface="微軟正黑體"/>
                <a:cs typeface="微軟正黑體"/>
              </a:rPr>
              <a:t>爆</a:t>
            </a:r>
            <a:r>
              <a:rPr sz="1800" spc="-210" dirty="0">
                <a:solidFill>
                  <a:srgbClr val="404040"/>
                </a:solidFill>
                <a:latin typeface="微軟正黑體"/>
                <a:cs typeface="微軟正黑體"/>
              </a:rPr>
              <a:t> </a:t>
            </a:r>
            <a:r>
              <a:rPr sz="1800" dirty="0">
                <a:solidFill>
                  <a:srgbClr val="404040"/>
                </a:solidFill>
                <a:latin typeface="微軟正黑體"/>
                <a:cs typeface="微軟正黑體"/>
              </a:rPr>
              <a:t>炸，致受損害</a:t>
            </a:r>
            <a:endParaRPr sz="1800" dirty="0">
              <a:latin typeface="微軟正黑體"/>
              <a:cs typeface="微軟正黑體"/>
            </a:endParaRPr>
          </a:p>
          <a:p>
            <a:pPr marL="12700">
              <a:lnSpc>
                <a:spcPct val="100000"/>
              </a:lnSpc>
              <a:spcBef>
                <a:spcPts val="650"/>
              </a:spcBef>
            </a:pPr>
            <a:r>
              <a:rPr sz="1800" spc="130" dirty="0">
                <a:solidFill>
                  <a:srgbClr val="992C4B"/>
                </a:solidFill>
                <a:latin typeface="Wingdings"/>
                <a:cs typeface="Wingdings"/>
              </a:rPr>
              <a:t></a:t>
            </a:r>
            <a:r>
              <a:rPr sz="1800" spc="55" dirty="0" err="1" smtClean="0">
                <a:solidFill>
                  <a:srgbClr val="404040"/>
                </a:solidFill>
                <a:latin typeface="微軟正黑體" pitchFamily="34" charset="-120"/>
                <a:ea typeface="微軟正黑體" pitchFamily="34" charset="-120"/>
                <a:cs typeface="微軟正黑體"/>
              </a:rPr>
              <a:t>四或五層</a:t>
            </a:r>
            <a:r>
              <a:rPr sz="1800" spc="45" dirty="0" err="1" smtClean="0">
                <a:solidFill>
                  <a:srgbClr val="404040"/>
                </a:solidFill>
                <a:latin typeface="微軟正黑體" pitchFamily="34" charset="-120"/>
                <a:ea typeface="微軟正黑體" pitchFamily="34" charset="-120"/>
                <a:cs typeface="微軟正黑體"/>
              </a:rPr>
              <a:t>樓集</a:t>
            </a:r>
            <a:r>
              <a:rPr sz="1800" spc="55" dirty="0" err="1" smtClean="0">
                <a:solidFill>
                  <a:srgbClr val="404040"/>
                </a:solidFill>
                <a:latin typeface="微軟正黑體" pitchFamily="34" charset="-120"/>
                <a:ea typeface="微軟正黑體" pitchFamily="34" charset="-120"/>
                <a:cs typeface="微軟正黑體"/>
              </a:rPr>
              <a:t>合住宅僅增</a:t>
            </a:r>
            <a:r>
              <a:rPr sz="1800" dirty="0" err="1" smtClean="0">
                <a:solidFill>
                  <a:srgbClr val="404040"/>
                </a:solidFill>
                <a:latin typeface="微軟正黑體" pitchFamily="34" charset="-120"/>
                <a:ea typeface="微軟正黑體" pitchFamily="34" charset="-120"/>
                <a:cs typeface="微軟正黑體"/>
              </a:rPr>
              <a:t>設</a:t>
            </a:r>
            <a:endParaRPr lang="en-US" sz="1800" dirty="0" smtClean="0">
              <a:solidFill>
                <a:srgbClr val="404040"/>
              </a:solidFill>
              <a:latin typeface="微軟正黑體" pitchFamily="34" charset="-120"/>
              <a:ea typeface="微軟正黑體" pitchFamily="34" charset="-120"/>
              <a:cs typeface="微軟正黑體"/>
            </a:endParaRPr>
          </a:p>
          <a:p>
            <a:pPr marL="12700">
              <a:lnSpc>
                <a:spcPct val="100000"/>
              </a:lnSpc>
              <a:spcBef>
                <a:spcPts val="650"/>
              </a:spcBef>
            </a:pPr>
            <a:r>
              <a:rPr lang="zh-TW" altLang="en-US" dirty="0" smtClean="0">
                <a:latin typeface="微軟正黑體" pitchFamily="34" charset="-120"/>
                <a:ea typeface="微軟正黑體" pitchFamily="34" charset="-120"/>
                <a:cs typeface="微軟正黑體"/>
              </a:rPr>
              <a:t>   </a:t>
            </a:r>
            <a:r>
              <a:rPr lang="zh-TW" altLang="en-US" dirty="0" smtClean="0">
                <a:solidFill>
                  <a:schemeClr val="tx1">
                    <a:lumMod val="75000"/>
                    <a:lumOff val="25000"/>
                  </a:schemeClr>
                </a:solidFill>
                <a:latin typeface="微軟正黑體" pitchFamily="34" charset="-120"/>
                <a:ea typeface="微軟正黑體" pitchFamily="34" charset="-120"/>
                <a:cs typeface="微軟正黑體"/>
              </a:rPr>
              <a:t> 昇</a:t>
            </a:r>
            <a:r>
              <a:rPr lang="zh-TW" altLang="en-US" dirty="0">
                <a:solidFill>
                  <a:schemeClr val="tx1">
                    <a:lumMod val="75000"/>
                    <a:lumOff val="25000"/>
                  </a:schemeClr>
                </a:solidFill>
                <a:latin typeface="微軟正黑體" pitchFamily="34" charset="-120"/>
                <a:ea typeface="微軟正黑體" pitchFamily="34" charset="-120"/>
                <a:cs typeface="微軟正黑體"/>
              </a:rPr>
              <a:t>降設備</a:t>
            </a:r>
          </a:p>
          <a:p>
            <a:pPr marL="12700">
              <a:lnSpc>
                <a:spcPct val="100000"/>
              </a:lnSpc>
              <a:spcBef>
                <a:spcPts val="650"/>
              </a:spcBef>
            </a:pPr>
            <a:endParaRPr sz="1800" dirty="0">
              <a:latin typeface="微軟正黑體"/>
              <a:cs typeface="微軟正黑體"/>
            </a:endParaRPr>
          </a:p>
        </p:txBody>
      </p:sp>
    </p:spTree>
    <p:extLst>
      <p:ext uri="{BB962C8B-B14F-4D97-AF65-F5344CB8AC3E}">
        <p14:creationId xmlns:p14="http://schemas.microsoft.com/office/powerpoint/2010/main" val="409656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p:nvPr/>
        </p:nvSpPr>
        <p:spPr>
          <a:xfrm>
            <a:off x="1190713" y="4816855"/>
            <a:ext cx="2157730" cy="463550"/>
          </a:xfrm>
          <a:custGeom>
            <a:avLst/>
            <a:gdLst/>
            <a:ahLst/>
            <a:cxnLst/>
            <a:rect l="l" t="t" r="r" b="b"/>
            <a:pathLst>
              <a:path w="2157729" h="463550">
                <a:moveTo>
                  <a:pt x="2079917" y="0"/>
                </a:moveTo>
                <a:lnTo>
                  <a:pt x="68441" y="494"/>
                </a:lnTo>
                <a:lnTo>
                  <a:pt x="29862" y="16217"/>
                </a:lnTo>
                <a:lnTo>
                  <a:pt x="5278" y="49093"/>
                </a:lnTo>
                <a:lnTo>
                  <a:pt x="0" y="77216"/>
                </a:lnTo>
                <a:lnTo>
                  <a:pt x="494" y="394871"/>
                </a:lnTo>
                <a:lnTo>
                  <a:pt x="16230" y="433452"/>
                </a:lnTo>
                <a:lnTo>
                  <a:pt x="49114" y="458022"/>
                </a:lnTo>
                <a:lnTo>
                  <a:pt x="77228" y="463296"/>
                </a:lnTo>
                <a:lnTo>
                  <a:pt x="2088676" y="462802"/>
                </a:lnTo>
                <a:lnTo>
                  <a:pt x="2127230" y="447082"/>
                </a:lnTo>
                <a:lnTo>
                  <a:pt x="2151842" y="414204"/>
                </a:lnTo>
                <a:lnTo>
                  <a:pt x="2157133" y="386080"/>
                </a:lnTo>
                <a:lnTo>
                  <a:pt x="2156638" y="68433"/>
                </a:lnTo>
                <a:lnTo>
                  <a:pt x="2140880" y="29848"/>
                </a:lnTo>
                <a:lnTo>
                  <a:pt x="2107989" y="5274"/>
                </a:lnTo>
                <a:lnTo>
                  <a:pt x="2079917" y="0"/>
                </a:lnTo>
                <a:close/>
              </a:path>
            </a:pathLst>
          </a:custGeom>
          <a:solidFill>
            <a:srgbClr val="FFFFFF"/>
          </a:solidFill>
        </p:spPr>
        <p:txBody>
          <a:bodyPr wrap="square" lIns="0" tIns="0" rIns="0" bIns="0" rtlCol="0"/>
          <a:lstStyle/>
          <a:p>
            <a:endParaRPr/>
          </a:p>
        </p:txBody>
      </p:sp>
      <p:sp>
        <p:nvSpPr>
          <p:cNvPr id="3" name="object 7"/>
          <p:cNvSpPr/>
          <p:nvPr/>
        </p:nvSpPr>
        <p:spPr>
          <a:xfrm>
            <a:off x="1190713" y="4816855"/>
            <a:ext cx="2157730" cy="463550"/>
          </a:xfrm>
          <a:custGeom>
            <a:avLst/>
            <a:gdLst/>
            <a:ahLst/>
            <a:cxnLst/>
            <a:rect l="l" t="t" r="r" b="b"/>
            <a:pathLst>
              <a:path w="2157729" h="463550">
                <a:moveTo>
                  <a:pt x="0" y="77216"/>
                </a:moveTo>
                <a:lnTo>
                  <a:pt x="11501" y="36644"/>
                </a:lnTo>
                <a:lnTo>
                  <a:pt x="41500" y="8738"/>
                </a:lnTo>
                <a:lnTo>
                  <a:pt x="2079917" y="0"/>
                </a:lnTo>
                <a:lnTo>
                  <a:pt x="2094399" y="1360"/>
                </a:lnTo>
                <a:lnTo>
                  <a:pt x="2131483" y="19767"/>
                </a:lnTo>
                <a:lnTo>
                  <a:pt x="2153710" y="54430"/>
                </a:lnTo>
                <a:lnTo>
                  <a:pt x="2157133" y="386080"/>
                </a:lnTo>
                <a:lnTo>
                  <a:pt x="2155768" y="400596"/>
                </a:lnTo>
                <a:lnTo>
                  <a:pt x="2137321" y="437696"/>
                </a:lnTo>
                <a:lnTo>
                  <a:pt x="2102655" y="459884"/>
                </a:lnTo>
                <a:lnTo>
                  <a:pt x="77228" y="463296"/>
                </a:lnTo>
                <a:lnTo>
                  <a:pt x="62719" y="461936"/>
                </a:lnTo>
                <a:lnTo>
                  <a:pt x="25619" y="443531"/>
                </a:lnTo>
                <a:lnTo>
                  <a:pt x="3417" y="408873"/>
                </a:lnTo>
                <a:lnTo>
                  <a:pt x="0" y="77216"/>
                </a:lnTo>
                <a:close/>
              </a:path>
            </a:pathLst>
          </a:custGeom>
          <a:ln w="28575">
            <a:solidFill>
              <a:srgbClr val="7E7E7E"/>
            </a:solidFill>
          </a:ln>
        </p:spPr>
        <p:txBody>
          <a:bodyPr wrap="square" lIns="0" tIns="0" rIns="0" bIns="0" rtlCol="0"/>
          <a:lstStyle/>
          <a:p>
            <a:endParaRPr/>
          </a:p>
        </p:txBody>
      </p:sp>
      <p:sp>
        <p:nvSpPr>
          <p:cNvPr id="4" name="object 8"/>
          <p:cNvSpPr txBox="1"/>
          <p:nvPr/>
        </p:nvSpPr>
        <p:spPr>
          <a:xfrm>
            <a:off x="1350010" y="4947698"/>
            <a:ext cx="1851025" cy="228600"/>
          </a:xfrm>
          <a:prstGeom prst="rect">
            <a:avLst/>
          </a:prstGeom>
        </p:spPr>
        <p:txBody>
          <a:bodyPr vert="horz" wrap="square" lIns="0" tIns="0" rIns="0" bIns="0" rtlCol="0">
            <a:spAutoFit/>
          </a:bodyPr>
          <a:lstStyle/>
          <a:p>
            <a:pPr marL="12700">
              <a:lnSpc>
                <a:spcPct val="100000"/>
              </a:lnSpc>
            </a:pPr>
            <a:r>
              <a:rPr sz="1600" spc="75" dirty="0">
                <a:solidFill>
                  <a:srgbClr val="221816"/>
                </a:solidFill>
                <a:latin typeface="微軟正黑體"/>
                <a:cs typeface="微軟正黑體"/>
              </a:rPr>
              <a:t>申</a:t>
            </a:r>
            <a:r>
              <a:rPr sz="1600" spc="-20" dirty="0">
                <a:solidFill>
                  <a:srgbClr val="221816"/>
                </a:solidFill>
                <a:latin typeface="微軟正黑體"/>
                <a:cs typeface="微軟正黑體"/>
              </a:rPr>
              <a:t>請</a:t>
            </a:r>
            <a:r>
              <a:rPr sz="1600" spc="-10" dirty="0">
                <a:solidFill>
                  <a:srgbClr val="221816"/>
                </a:solidFill>
                <a:latin typeface="微軟正黑體"/>
                <a:cs typeface="微軟正黑體"/>
              </a:rPr>
              <a:t>(</a:t>
            </a:r>
            <a:r>
              <a:rPr sz="1600" b="1" spc="75" dirty="0">
                <a:solidFill>
                  <a:srgbClr val="C00000"/>
                </a:solidFill>
                <a:latin typeface="微軟正黑體"/>
                <a:cs typeface="微軟正黑體"/>
              </a:rPr>
              <a:t>補助計畫書</a:t>
            </a:r>
            <a:r>
              <a:rPr sz="1600" b="1" spc="-20" dirty="0">
                <a:solidFill>
                  <a:srgbClr val="C00000"/>
                </a:solidFill>
                <a:latin typeface="微軟正黑體"/>
                <a:cs typeface="微軟正黑體"/>
              </a:rPr>
              <a:t>等</a:t>
            </a:r>
            <a:r>
              <a:rPr sz="1600" spc="-10" dirty="0">
                <a:solidFill>
                  <a:srgbClr val="221816"/>
                </a:solidFill>
                <a:latin typeface="微軟正黑體"/>
                <a:cs typeface="微軟正黑體"/>
              </a:rPr>
              <a:t>)</a:t>
            </a:r>
            <a:endParaRPr sz="1600">
              <a:latin typeface="微軟正黑體"/>
              <a:cs typeface="微軟正黑體"/>
            </a:endParaRPr>
          </a:p>
        </p:txBody>
      </p:sp>
      <p:sp>
        <p:nvSpPr>
          <p:cNvPr id="5" name="object 9"/>
          <p:cNvSpPr/>
          <p:nvPr/>
        </p:nvSpPr>
        <p:spPr>
          <a:xfrm>
            <a:off x="1200454" y="3312795"/>
            <a:ext cx="2157095" cy="675005"/>
          </a:xfrm>
          <a:custGeom>
            <a:avLst/>
            <a:gdLst/>
            <a:ahLst/>
            <a:cxnLst/>
            <a:rect l="l" t="t" r="r" b="b"/>
            <a:pathLst>
              <a:path w="2157095" h="675004">
                <a:moveTo>
                  <a:pt x="2044649" y="0"/>
                </a:moveTo>
                <a:lnTo>
                  <a:pt x="104695" y="264"/>
                </a:lnTo>
                <a:lnTo>
                  <a:pt x="63662" y="11126"/>
                </a:lnTo>
                <a:lnTo>
                  <a:pt x="30414" y="35584"/>
                </a:lnTo>
                <a:lnTo>
                  <a:pt x="8133" y="70446"/>
                </a:lnTo>
                <a:lnTo>
                  <a:pt x="0" y="112521"/>
                </a:lnTo>
                <a:lnTo>
                  <a:pt x="264" y="570145"/>
                </a:lnTo>
                <a:lnTo>
                  <a:pt x="11114" y="611224"/>
                </a:lnTo>
                <a:lnTo>
                  <a:pt x="35552" y="644480"/>
                </a:lnTo>
                <a:lnTo>
                  <a:pt x="70398" y="666751"/>
                </a:lnTo>
                <a:lnTo>
                  <a:pt x="112471" y="674877"/>
                </a:lnTo>
                <a:lnTo>
                  <a:pt x="2052363" y="674617"/>
                </a:lnTo>
                <a:lnTo>
                  <a:pt x="2093399" y="663791"/>
                </a:lnTo>
                <a:lnTo>
                  <a:pt x="2126641" y="639363"/>
                </a:lnTo>
                <a:lnTo>
                  <a:pt x="2148914" y="604497"/>
                </a:lnTo>
                <a:lnTo>
                  <a:pt x="2157044" y="562355"/>
                </a:lnTo>
                <a:lnTo>
                  <a:pt x="2156783" y="104807"/>
                </a:lnTo>
                <a:lnTo>
                  <a:pt x="2145960" y="63746"/>
                </a:lnTo>
                <a:lnTo>
                  <a:pt x="2121547" y="30462"/>
                </a:lnTo>
                <a:lnTo>
                  <a:pt x="2086719" y="8148"/>
                </a:lnTo>
                <a:lnTo>
                  <a:pt x="2044649" y="0"/>
                </a:lnTo>
                <a:close/>
              </a:path>
            </a:pathLst>
          </a:custGeom>
          <a:solidFill>
            <a:srgbClr val="FFFFFF"/>
          </a:solidFill>
        </p:spPr>
        <p:txBody>
          <a:bodyPr wrap="square" lIns="0" tIns="0" rIns="0" bIns="0" rtlCol="0"/>
          <a:lstStyle/>
          <a:p>
            <a:endParaRPr/>
          </a:p>
        </p:txBody>
      </p:sp>
      <p:sp>
        <p:nvSpPr>
          <p:cNvPr id="6" name="object 10"/>
          <p:cNvSpPr/>
          <p:nvPr/>
        </p:nvSpPr>
        <p:spPr>
          <a:xfrm>
            <a:off x="1200454" y="3312795"/>
            <a:ext cx="2157095" cy="675005"/>
          </a:xfrm>
          <a:custGeom>
            <a:avLst/>
            <a:gdLst/>
            <a:ahLst/>
            <a:cxnLst/>
            <a:rect l="l" t="t" r="r" b="b"/>
            <a:pathLst>
              <a:path w="2157095" h="675004">
                <a:moveTo>
                  <a:pt x="0" y="112521"/>
                </a:moveTo>
                <a:lnTo>
                  <a:pt x="8133" y="70446"/>
                </a:lnTo>
                <a:lnTo>
                  <a:pt x="30414" y="35584"/>
                </a:lnTo>
                <a:lnTo>
                  <a:pt x="63662" y="11126"/>
                </a:lnTo>
                <a:lnTo>
                  <a:pt x="104695" y="264"/>
                </a:lnTo>
                <a:lnTo>
                  <a:pt x="2044649" y="0"/>
                </a:lnTo>
                <a:lnTo>
                  <a:pt x="2059281" y="944"/>
                </a:lnTo>
                <a:lnTo>
                  <a:pt x="2099290" y="14169"/>
                </a:lnTo>
                <a:lnTo>
                  <a:pt x="2130999" y="40495"/>
                </a:lnTo>
                <a:lnTo>
                  <a:pt x="2151235" y="76727"/>
                </a:lnTo>
                <a:lnTo>
                  <a:pt x="2157044" y="562355"/>
                </a:lnTo>
                <a:lnTo>
                  <a:pt x="2156101" y="577016"/>
                </a:lnTo>
                <a:lnTo>
                  <a:pt x="2142904" y="617083"/>
                </a:lnTo>
                <a:lnTo>
                  <a:pt x="2116623" y="648822"/>
                </a:lnTo>
                <a:lnTo>
                  <a:pt x="2080430" y="669068"/>
                </a:lnTo>
                <a:lnTo>
                  <a:pt x="112471" y="674877"/>
                </a:lnTo>
                <a:lnTo>
                  <a:pt x="97840" y="673936"/>
                </a:lnTo>
                <a:lnTo>
                  <a:pt x="57822" y="660743"/>
                </a:lnTo>
                <a:lnTo>
                  <a:pt x="26092" y="634459"/>
                </a:lnTo>
                <a:lnTo>
                  <a:pt x="5830" y="598244"/>
                </a:lnTo>
                <a:lnTo>
                  <a:pt x="0" y="112521"/>
                </a:lnTo>
                <a:close/>
              </a:path>
            </a:pathLst>
          </a:custGeom>
          <a:ln w="28574">
            <a:solidFill>
              <a:srgbClr val="7E7E7E"/>
            </a:solidFill>
          </a:ln>
        </p:spPr>
        <p:txBody>
          <a:bodyPr wrap="square" lIns="0" tIns="0" rIns="0" bIns="0" rtlCol="0"/>
          <a:lstStyle/>
          <a:p>
            <a:endParaRPr/>
          </a:p>
        </p:txBody>
      </p:sp>
      <p:sp>
        <p:nvSpPr>
          <p:cNvPr id="7" name="object 11"/>
          <p:cNvSpPr txBox="1"/>
          <p:nvPr/>
        </p:nvSpPr>
        <p:spPr>
          <a:xfrm>
            <a:off x="1375028" y="3427381"/>
            <a:ext cx="1823085" cy="472440"/>
          </a:xfrm>
          <a:prstGeom prst="rect">
            <a:avLst/>
          </a:prstGeom>
        </p:spPr>
        <p:txBody>
          <a:bodyPr vert="horz" wrap="square" lIns="0" tIns="0" rIns="0" bIns="0" rtlCol="0">
            <a:spAutoFit/>
          </a:bodyPr>
          <a:lstStyle/>
          <a:p>
            <a:pPr marL="330835" marR="5080" indent="-318770">
              <a:lnSpc>
                <a:spcPct val="100000"/>
              </a:lnSpc>
            </a:pPr>
            <a:r>
              <a:rPr sz="1600" spc="75" dirty="0">
                <a:solidFill>
                  <a:srgbClr val="221816"/>
                </a:solidFill>
                <a:latin typeface="微軟正黑體"/>
                <a:cs typeface="微軟正黑體"/>
              </a:rPr>
              <a:t>申請</a:t>
            </a:r>
            <a:r>
              <a:rPr sz="1600" spc="90" dirty="0">
                <a:solidFill>
                  <a:srgbClr val="221816"/>
                </a:solidFill>
                <a:latin typeface="微軟正黑體"/>
                <a:cs typeface="微軟正黑體"/>
              </a:rPr>
              <a:t>(</a:t>
            </a:r>
            <a:r>
              <a:rPr sz="1600" b="1" spc="75" dirty="0">
                <a:solidFill>
                  <a:srgbClr val="C00000"/>
                </a:solidFill>
                <a:latin typeface="微軟正黑體"/>
                <a:cs typeface="微軟正黑體"/>
              </a:rPr>
              <a:t>都市更新事業 計畫草案等</a:t>
            </a:r>
            <a:r>
              <a:rPr sz="1600" spc="-10" dirty="0">
                <a:solidFill>
                  <a:srgbClr val="221816"/>
                </a:solidFill>
                <a:latin typeface="微軟正黑體"/>
                <a:cs typeface="微軟正黑體"/>
              </a:rPr>
              <a:t>)</a:t>
            </a:r>
            <a:endParaRPr sz="1600">
              <a:latin typeface="微軟正黑體"/>
              <a:cs typeface="微軟正黑體"/>
            </a:endParaRPr>
          </a:p>
        </p:txBody>
      </p:sp>
      <p:sp>
        <p:nvSpPr>
          <p:cNvPr id="8" name="object 12"/>
          <p:cNvSpPr/>
          <p:nvPr/>
        </p:nvSpPr>
        <p:spPr>
          <a:xfrm>
            <a:off x="4414520" y="4373245"/>
            <a:ext cx="413384" cy="114300"/>
          </a:xfrm>
          <a:custGeom>
            <a:avLst/>
            <a:gdLst/>
            <a:ahLst/>
            <a:cxnLst/>
            <a:rect l="l" t="t" r="r" b="b"/>
            <a:pathLst>
              <a:path w="413385" h="114300">
                <a:moveTo>
                  <a:pt x="38100" y="38099"/>
                </a:moveTo>
                <a:lnTo>
                  <a:pt x="0" y="38099"/>
                </a:lnTo>
                <a:lnTo>
                  <a:pt x="0" y="76199"/>
                </a:lnTo>
                <a:lnTo>
                  <a:pt x="38100" y="76199"/>
                </a:lnTo>
                <a:lnTo>
                  <a:pt x="38100" y="38099"/>
                </a:lnTo>
                <a:close/>
              </a:path>
              <a:path w="413385" h="114300">
                <a:moveTo>
                  <a:pt x="114300" y="38099"/>
                </a:moveTo>
                <a:lnTo>
                  <a:pt x="76200" y="38099"/>
                </a:lnTo>
                <a:lnTo>
                  <a:pt x="76200" y="76199"/>
                </a:lnTo>
                <a:lnTo>
                  <a:pt x="114300" y="76199"/>
                </a:lnTo>
                <a:lnTo>
                  <a:pt x="114300" y="38099"/>
                </a:lnTo>
                <a:close/>
              </a:path>
              <a:path w="413385" h="114300">
                <a:moveTo>
                  <a:pt x="190500" y="38099"/>
                </a:moveTo>
                <a:lnTo>
                  <a:pt x="152400" y="38099"/>
                </a:lnTo>
                <a:lnTo>
                  <a:pt x="152400" y="76199"/>
                </a:lnTo>
                <a:lnTo>
                  <a:pt x="190500" y="76199"/>
                </a:lnTo>
                <a:lnTo>
                  <a:pt x="190500" y="38099"/>
                </a:lnTo>
                <a:close/>
              </a:path>
              <a:path w="413385" h="114300">
                <a:moveTo>
                  <a:pt x="266700" y="38099"/>
                </a:moveTo>
                <a:lnTo>
                  <a:pt x="228600" y="38099"/>
                </a:lnTo>
                <a:lnTo>
                  <a:pt x="228600" y="76199"/>
                </a:lnTo>
                <a:lnTo>
                  <a:pt x="266700" y="76199"/>
                </a:lnTo>
                <a:lnTo>
                  <a:pt x="266700" y="38099"/>
                </a:lnTo>
                <a:close/>
              </a:path>
              <a:path w="413385" h="114300">
                <a:moveTo>
                  <a:pt x="298957" y="0"/>
                </a:moveTo>
                <a:lnTo>
                  <a:pt x="298957" y="114299"/>
                </a:lnTo>
                <a:lnTo>
                  <a:pt x="375157" y="76199"/>
                </a:lnTo>
                <a:lnTo>
                  <a:pt x="304800" y="76199"/>
                </a:lnTo>
                <a:lnTo>
                  <a:pt x="304800" y="38099"/>
                </a:lnTo>
                <a:lnTo>
                  <a:pt x="375157" y="38099"/>
                </a:lnTo>
                <a:lnTo>
                  <a:pt x="298957" y="0"/>
                </a:lnTo>
                <a:close/>
              </a:path>
              <a:path w="413385" h="114300">
                <a:moveTo>
                  <a:pt x="318007" y="38099"/>
                </a:moveTo>
                <a:lnTo>
                  <a:pt x="304800" y="38099"/>
                </a:lnTo>
                <a:lnTo>
                  <a:pt x="304800" y="76199"/>
                </a:lnTo>
                <a:lnTo>
                  <a:pt x="318007" y="76199"/>
                </a:lnTo>
                <a:lnTo>
                  <a:pt x="318007" y="38099"/>
                </a:lnTo>
                <a:close/>
              </a:path>
              <a:path w="413385" h="114300">
                <a:moveTo>
                  <a:pt x="375157" y="38099"/>
                </a:moveTo>
                <a:lnTo>
                  <a:pt x="318007" y="38099"/>
                </a:lnTo>
                <a:lnTo>
                  <a:pt x="318007" y="76199"/>
                </a:lnTo>
                <a:lnTo>
                  <a:pt x="375157" y="76199"/>
                </a:lnTo>
                <a:lnTo>
                  <a:pt x="413257" y="57149"/>
                </a:lnTo>
                <a:lnTo>
                  <a:pt x="375157" y="38099"/>
                </a:lnTo>
                <a:close/>
              </a:path>
            </a:pathLst>
          </a:custGeom>
          <a:solidFill>
            <a:srgbClr val="C64167"/>
          </a:solidFill>
        </p:spPr>
        <p:txBody>
          <a:bodyPr wrap="square" lIns="0" tIns="0" rIns="0" bIns="0" rtlCol="0"/>
          <a:lstStyle/>
          <a:p>
            <a:endParaRPr/>
          </a:p>
        </p:txBody>
      </p:sp>
      <p:sp>
        <p:nvSpPr>
          <p:cNvPr id="9" name="object 13"/>
          <p:cNvSpPr/>
          <p:nvPr/>
        </p:nvSpPr>
        <p:spPr>
          <a:xfrm>
            <a:off x="5259578" y="4377309"/>
            <a:ext cx="434975" cy="114300"/>
          </a:xfrm>
          <a:custGeom>
            <a:avLst/>
            <a:gdLst/>
            <a:ahLst/>
            <a:cxnLst/>
            <a:rect l="l" t="t" r="r" b="b"/>
            <a:pathLst>
              <a:path w="434975" h="114300">
                <a:moveTo>
                  <a:pt x="508" y="34036"/>
                </a:moveTo>
                <a:lnTo>
                  <a:pt x="0" y="72136"/>
                </a:lnTo>
                <a:lnTo>
                  <a:pt x="38100" y="72644"/>
                </a:lnTo>
                <a:lnTo>
                  <a:pt x="38608" y="34544"/>
                </a:lnTo>
                <a:lnTo>
                  <a:pt x="508" y="34036"/>
                </a:lnTo>
                <a:close/>
              </a:path>
              <a:path w="434975" h="114300">
                <a:moveTo>
                  <a:pt x="76708" y="34925"/>
                </a:moveTo>
                <a:lnTo>
                  <a:pt x="76200" y="73025"/>
                </a:lnTo>
                <a:lnTo>
                  <a:pt x="114300" y="73533"/>
                </a:lnTo>
                <a:lnTo>
                  <a:pt x="114808" y="35433"/>
                </a:lnTo>
                <a:lnTo>
                  <a:pt x="76708" y="34925"/>
                </a:lnTo>
                <a:close/>
              </a:path>
              <a:path w="434975" h="114300">
                <a:moveTo>
                  <a:pt x="152908" y="35941"/>
                </a:moveTo>
                <a:lnTo>
                  <a:pt x="152400" y="74041"/>
                </a:lnTo>
                <a:lnTo>
                  <a:pt x="190500" y="74549"/>
                </a:lnTo>
                <a:lnTo>
                  <a:pt x="191008" y="36449"/>
                </a:lnTo>
                <a:lnTo>
                  <a:pt x="152908" y="35941"/>
                </a:lnTo>
                <a:close/>
              </a:path>
              <a:path w="434975" h="114300">
                <a:moveTo>
                  <a:pt x="228981" y="36957"/>
                </a:moveTo>
                <a:lnTo>
                  <a:pt x="228600" y="75057"/>
                </a:lnTo>
                <a:lnTo>
                  <a:pt x="266700" y="75565"/>
                </a:lnTo>
                <a:lnTo>
                  <a:pt x="267081" y="37465"/>
                </a:lnTo>
                <a:lnTo>
                  <a:pt x="228981" y="36957"/>
                </a:lnTo>
                <a:close/>
              </a:path>
              <a:path w="434975" h="114300">
                <a:moveTo>
                  <a:pt x="321183" y="0"/>
                </a:moveTo>
                <a:lnTo>
                  <a:pt x="320674" y="38143"/>
                </a:lnTo>
                <a:lnTo>
                  <a:pt x="339725" y="38354"/>
                </a:lnTo>
                <a:lnTo>
                  <a:pt x="339217" y="76454"/>
                </a:lnTo>
                <a:lnTo>
                  <a:pt x="320163" y="76454"/>
                </a:lnTo>
                <a:lnTo>
                  <a:pt x="319659" y="114300"/>
                </a:lnTo>
                <a:lnTo>
                  <a:pt x="397943" y="76454"/>
                </a:lnTo>
                <a:lnTo>
                  <a:pt x="339217" y="76454"/>
                </a:lnTo>
                <a:lnTo>
                  <a:pt x="320166" y="76243"/>
                </a:lnTo>
                <a:lnTo>
                  <a:pt x="398379" y="76243"/>
                </a:lnTo>
                <a:lnTo>
                  <a:pt x="434721" y="58674"/>
                </a:lnTo>
                <a:lnTo>
                  <a:pt x="321183" y="0"/>
                </a:lnTo>
                <a:close/>
              </a:path>
              <a:path w="434975" h="114300">
                <a:moveTo>
                  <a:pt x="320674" y="38143"/>
                </a:moveTo>
                <a:lnTo>
                  <a:pt x="320166" y="76243"/>
                </a:lnTo>
                <a:lnTo>
                  <a:pt x="339217" y="76454"/>
                </a:lnTo>
                <a:lnTo>
                  <a:pt x="339725" y="38354"/>
                </a:lnTo>
                <a:lnTo>
                  <a:pt x="320674" y="38143"/>
                </a:lnTo>
                <a:close/>
              </a:path>
              <a:path w="434975" h="114300">
                <a:moveTo>
                  <a:pt x="305181" y="37973"/>
                </a:moveTo>
                <a:lnTo>
                  <a:pt x="304800" y="76073"/>
                </a:lnTo>
                <a:lnTo>
                  <a:pt x="320166" y="76243"/>
                </a:lnTo>
                <a:lnTo>
                  <a:pt x="320674" y="38143"/>
                </a:lnTo>
                <a:lnTo>
                  <a:pt x="305181" y="37973"/>
                </a:lnTo>
                <a:close/>
              </a:path>
            </a:pathLst>
          </a:custGeom>
          <a:solidFill>
            <a:srgbClr val="C64167"/>
          </a:solidFill>
        </p:spPr>
        <p:txBody>
          <a:bodyPr wrap="square" lIns="0" tIns="0" rIns="0" bIns="0" rtlCol="0"/>
          <a:lstStyle/>
          <a:p>
            <a:endParaRPr/>
          </a:p>
        </p:txBody>
      </p:sp>
      <p:sp>
        <p:nvSpPr>
          <p:cNvPr id="10" name="object 14"/>
          <p:cNvSpPr/>
          <p:nvPr/>
        </p:nvSpPr>
        <p:spPr>
          <a:xfrm>
            <a:off x="6126098" y="4374769"/>
            <a:ext cx="424815" cy="114300"/>
          </a:xfrm>
          <a:custGeom>
            <a:avLst/>
            <a:gdLst/>
            <a:ahLst/>
            <a:cxnLst/>
            <a:rect l="l" t="t" r="r" b="b"/>
            <a:pathLst>
              <a:path w="424815" h="114300">
                <a:moveTo>
                  <a:pt x="38100" y="41655"/>
                </a:moveTo>
                <a:lnTo>
                  <a:pt x="0" y="42163"/>
                </a:lnTo>
                <a:lnTo>
                  <a:pt x="508" y="80263"/>
                </a:lnTo>
                <a:lnTo>
                  <a:pt x="38608" y="79755"/>
                </a:lnTo>
                <a:lnTo>
                  <a:pt x="38100" y="41655"/>
                </a:lnTo>
                <a:close/>
              </a:path>
              <a:path w="424815" h="114300">
                <a:moveTo>
                  <a:pt x="114300" y="40639"/>
                </a:moveTo>
                <a:lnTo>
                  <a:pt x="76200" y="41147"/>
                </a:lnTo>
                <a:lnTo>
                  <a:pt x="76708" y="79247"/>
                </a:lnTo>
                <a:lnTo>
                  <a:pt x="114808" y="78739"/>
                </a:lnTo>
                <a:lnTo>
                  <a:pt x="114300" y="40639"/>
                </a:lnTo>
                <a:close/>
              </a:path>
              <a:path w="424815" h="114300">
                <a:moveTo>
                  <a:pt x="190500" y="39623"/>
                </a:moveTo>
                <a:lnTo>
                  <a:pt x="152400" y="40131"/>
                </a:lnTo>
                <a:lnTo>
                  <a:pt x="152908" y="78231"/>
                </a:lnTo>
                <a:lnTo>
                  <a:pt x="190880" y="77723"/>
                </a:lnTo>
                <a:lnTo>
                  <a:pt x="190500" y="39623"/>
                </a:lnTo>
                <a:close/>
              </a:path>
              <a:path w="424815" h="114300">
                <a:moveTo>
                  <a:pt x="266573" y="38607"/>
                </a:moveTo>
                <a:lnTo>
                  <a:pt x="228473" y="39115"/>
                </a:lnTo>
                <a:lnTo>
                  <a:pt x="228980" y="77215"/>
                </a:lnTo>
                <a:lnTo>
                  <a:pt x="267080" y="76707"/>
                </a:lnTo>
                <a:lnTo>
                  <a:pt x="266573" y="38607"/>
                </a:lnTo>
                <a:close/>
              </a:path>
              <a:path w="424815" h="114300">
                <a:moveTo>
                  <a:pt x="387529" y="37845"/>
                </a:moveTo>
                <a:lnTo>
                  <a:pt x="328802" y="37845"/>
                </a:lnTo>
                <a:lnTo>
                  <a:pt x="329311" y="75945"/>
                </a:lnTo>
                <a:lnTo>
                  <a:pt x="310260" y="76146"/>
                </a:lnTo>
                <a:lnTo>
                  <a:pt x="310768" y="114299"/>
                </a:lnTo>
                <a:lnTo>
                  <a:pt x="424306" y="55625"/>
                </a:lnTo>
                <a:lnTo>
                  <a:pt x="387529" y="37845"/>
                </a:lnTo>
                <a:close/>
              </a:path>
              <a:path w="424815" h="114300">
                <a:moveTo>
                  <a:pt x="309752" y="38046"/>
                </a:moveTo>
                <a:lnTo>
                  <a:pt x="304673" y="38099"/>
                </a:lnTo>
                <a:lnTo>
                  <a:pt x="305180" y="76199"/>
                </a:lnTo>
                <a:lnTo>
                  <a:pt x="310260" y="76146"/>
                </a:lnTo>
                <a:lnTo>
                  <a:pt x="309752" y="38046"/>
                </a:lnTo>
                <a:close/>
              </a:path>
              <a:path w="424815" h="114300">
                <a:moveTo>
                  <a:pt x="328802" y="37845"/>
                </a:moveTo>
                <a:lnTo>
                  <a:pt x="309752" y="38046"/>
                </a:lnTo>
                <a:lnTo>
                  <a:pt x="310260" y="76146"/>
                </a:lnTo>
                <a:lnTo>
                  <a:pt x="329311" y="75945"/>
                </a:lnTo>
                <a:lnTo>
                  <a:pt x="328802" y="37845"/>
                </a:lnTo>
                <a:close/>
              </a:path>
              <a:path w="424815" h="114300">
                <a:moveTo>
                  <a:pt x="309245" y="0"/>
                </a:moveTo>
                <a:lnTo>
                  <a:pt x="309752" y="38046"/>
                </a:lnTo>
                <a:lnTo>
                  <a:pt x="328802" y="37845"/>
                </a:lnTo>
                <a:lnTo>
                  <a:pt x="387529" y="37845"/>
                </a:lnTo>
                <a:lnTo>
                  <a:pt x="309245" y="0"/>
                </a:lnTo>
                <a:close/>
              </a:path>
            </a:pathLst>
          </a:custGeom>
          <a:solidFill>
            <a:srgbClr val="C64167"/>
          </a:solidFill>
        </p:spPr>
        <p:txBody>
          <a:bodyPr wrap="square" lIns="0" tIns="0" rIns="0" bIns="0" rtlCol="0"/>
          <a:lstStyle/>
          <a:p>
            <a:endParaRPr/>
          </a:p>
        </p:txBody>
      </p:sp>
      <p:sp>
        <p:nvSpPr>
          <p:cNvPr id="11" name="object 15"/>
          <p:cNvSpPr/>
          <p:nvPr/>
        </p:nvSpPr>
        <p:spPr>
          <a:xfrm>
            <a:off x="3357498" y="3631184"/>
            <a:ext cx="625475" cy="856615"/>
          </a:xfrm>
          <a:custGeom>
            <a:avLst/>
            <a:gdLst/>
            <a:ahLst/>
            <a:cxnLst/>
            <a:rect l="l" t="t" r="r" b="b"/>
            <a:pathLst>
              <a:path w="625475" h="856614">
                <a:moveTo>
                  <a:pt x="38100" y="0"/>
                </a:moveTo>
                <a:lnTo>
                  <a:pt x="0" y="0"/>
                </a:lnTo>
                <a:lnTo>
                  <a:pt x="0" y="38100"/>
                </a:lnTo>
                <a:lnTo>
                  <a:pt x="38100" y="38100"/>
                </a:lnTo>
                <a:lnTo>
                  <a:pt x="38100" y="0"/>
                </a:lnTo>
                <a:close/>
              </a:path>
              <a:path w="625475" h="856614">
                <a:moveTo>
                  <a:pt x="114300" y="0"/>
                </a:moveTo>
                <a:lnTo>
                  <a:pt x="76200" y="0"/>
                </a:lnTo>
                <a:lnTo>
                  <a:pt x="76200" y="38100"/>
                </a:lnTo>
                <a:lnTo>
                  <a:pt x="114300" y="38100"/>
                </a:lnTo>
                <a:lnTo>
                  <a:pt x="114300" y="0"/>
                </a:lnTo>
                <a:close/>
              </a:path>
              <a:path w="625475" h="856614">
                <a:moveTo>
                  <a:pt x="190500" y="0"/>
                </a:moveTo>
                <a:lnTo>
                  <a:pt x="152400" y="0"/>
                </a:lnTo>
                <a:lnTo>
                  <a:pt x="152400" y="38100"/>
                </a:lnTo>
                <a:lnTo>
                  <a:pt x="190500" y="38100"/>
                </a:lnTo>
                <a:lnTo>
                  <a:pt x="190500" y="0"/>
                </a:lnTo>
                <a:close/>
              </a:path>
              <a:path w="625475" h="856614">
                <a:moveTo>
                  <a:pt x="266700" y="0"/>
                </a:moveTo>
                <a:lnTo>
                  <a:pt x="228600" y="0"/>
                </a:lnTo>
                <a:lnTo>
                  <a:pt x="228600" y="38100"/>
                </a:lnTo>
                <a:lnTo>
                  <a:pt x="266700" y="38100"/>
                </a:lnTo>
                <a:lnTo>
                  <a:pt x="266700" y="0"/>
                </a:lnTo>
                <a:close/>
              </a:path>
              <a:path w="625475" h="856614">
                <a:moveTo>
                  <a:pt x="293497" y="19050"/>
                </a:moveTo>
                <a:lnTo>
                  <a:pt x="293497" y="49530"/>
                </a:lnTo>
                <a:lnTo>
                  <a:pt x="331597" y="49530"/>
                </a:lnTo>
                <a:lnTo>
                  <a:pt x="331597" y="38100"/>
                </a:lnTo>
                <a:lnTo>
                  <a:pt x="304800" y="38100"/>
                </a:lnTo>
                <a:lnTo>
                  <a:pt x="304800" y="30353"/>
                </a:lnTo>
                <a:lnTo>
                  <a:pt x="293497" y="19050"/>
                </a:lnTo>
                <a:close/>
              </a:path>
              <a:path w="625475" h="856614">
                <a:moveTo>
                  <a:pt x="304800" y="30353"/>
                </a:moveTo>
                <a:lnTo>
                  <a:pt x="304800" y="38100"/>
                </a:lnTo>
                <a:lnTo>
                  <a:pt x="312547" y="38100"/>
                </a:lnTo>
                <a:lnTo>
                  <a:pt x="304800" y="30353"/>
                </a:lnTo>
                <a:close/>
              </a:path>
              <a:path w="625475" h="856614">
                <a:moveTo>
                  <a:pt x="331597" y="0"/>
                </a:moveTo>
                <a:lnTo>
                  <a:pt x="304800" y="0"/>
                </a:lnTo>
                <a:lnTo>
                  <a:pt x="304800" y="30353"/>
                </a:lnTo>
                <a:lnTo>
                  <a:pt x="312547" y="38100"/>
                </a:lnTo>
                <a:lnTo>
                  <a:pt x="331597" y="38100"/>
                </a:lnTo>
                <a:lnTo>
                  <a:pt x="331597" y="0"/>
                </a:lnTo>
                <a:close/>
              </a:path>
              <a:path w="625475" h="856614">
                <a:moveTo>
                  <a:pt x="331597" y="87630"/>
                </a:moveTo>
                <a:lnTo>
                  <a:pt x="293497" y="87630"/>
                </a:lnTo>
                <a:lnTo>
                  <a:pt x="293497" y="125730"/>
                </a:lnTo>
                <a:lnTo>
                  <a:pt x="331597" y="125730"/>
                </a:lnTo>
                <a:lnTo>
                  <a:pt x="331597" y="87630"/>
                </a:lnTo>
                <a:close/>
              </a:path>
              <a:path w="625475" h="856614">
                <a:moveTo>
                  <a:pt x="331597" y="163830"/>
                </a:moveTo>
                <a:lnTo>
                  <a:pt x="293497" y="163830"/>
                </a:lnTo>
                <a:lnTo>
                  <a:pt x="293497" y="201930"/>
                </a:lnTo>
                <a:lnTo>
                  <a:pt x="331597" y="201930"/>
                </a:lnTo>
                <a:lnTo>
                  <a:pt x="331597" y="163830"/>
                </a:lnTo>
                <a:close/>
              </a:path>
              <a:path w="625475" h="856614">
                <a:moveTo>
                  <a:pt x="331597" y="240030"/>
                </a:moveTo>
                <a:lnTo>
                  <a:pt x="293497" y="240030"/>
                </a:lnTo>
                <a:lnTo>
                  <a:pt x="293497" y="278130"/>
                </a:lnTo>
                <a:lnTo>
                  <a:pt x="331597" y="278130"/>
                </a:lnTo>
                <a:lnTo>
                  <a:pt x="331597" y="240030"/>
                </a:lnTo>
                <a:close/>
              </a:path>
              <a:path w="625475" h="856614">
                <a:moveTo>
                  <a:pt x="331597" y="316230"/>
                </a:moveTo>
                <a:lnTo>
                  <a:pt x="293497" y="316230"/>
                </a:lnTo>
                <a:lnTo>
                  <a:pt x="293497" y="354330"/>
                </a:lnTo>
                <a:lnTo>
                  <a:pt x="331597" y="354330"/>
                </a:lnTo>
                <a:lnTo>
                  <a:pt x="331597" y="316230"/>
                </a:lnTo>
                <a:close/>
              </a:path>
              <a:path w="625475" h="856614">
                <a:moveTo>
                  <a:pt x="331597" y="392430"/>
                </a:moveTo>
                <a:lnTo>
                  <a:pt x="293497" y="392430"/>
                </a:lnTo>
                <a:lnTo>
                  <a:pt x="293497" y="430530"/>
                </a:lnTo>
                <a:lnTo>
                  <a:pt x="331597" y="430530"/>
                </a:lnTo>
                <a:lnTo>
                  <a:pt x="331597" y="392430"/>
                </a:lnTo>
                <a:close/>
              </a:path>
              <a:path w="625475" h="856614">
                <a:moveTo>
                  <a:pt x="331597" y="468630"/>
                </a:moveTo>
                <a:lnTo>
                  <a:pt x="293497" y="468630"/>
                </a:lnTo>
                <a:lnTo>
                  <a:pt x="293497" y="506730"/>
                </a:lnTo>
                <a:lnTo>
                  <a:pt x="331597" y="506730"/>
                </a:lnTo>
                <a:lnTo>
                  <a:pt x="331597" y="468630"/>
                </a:lnTo>
                <a:close/>
              </a:path>
              <a:path w="625475" h="856614">
                <a:moveTo>
                  <a:pt x="331597" y="544830"/>
                </a:moveTo>
                <a:lnTo>
                  <a:pt x="293497" y="544830"/>
                </a:lnTo>
                <a:lnTo>
                  <a:pt x="293497" y="582930"/>
                </a:lnTo>
                <a:lnTo>
                  <a:pt x="331597" y="582930"/>
                </a:lnTo>
                <a:lnTo>
                  <a:pt x="331597" y="544830"/>
                </a:lnTo>
                <a:close/>
              </a:path>
              <a:path w="625475" h="856614">
                <a:moveTo>
                  <a:pt x="331597" y="621030"/>
                </a:moveTo>
                <a:lnTo>
                  <a:pt x="293497" y="621030"/>
                </a:lnTo>
                <a:lnTo>
                  <a:pt x="293497" y="659130"/>
                </a:lnTo>
                <a:lnTo>
                  <a:pt x="331597" y="659130"/>
                </a:lnTo>
                <a:lnTo>
                  <a:pt x="331597" y="621030"/>
                </a:lnTo>
                <a:close/>
              </a:path>
              <a:path w="625475" h="856614">
                <a:moveTo>
                  <a:pt x="331597" y="697230"/>
                </a:moveTo>
                <a:lnTo>
                  <a:pt x="293497" y="697230"/>
                </a:lnTo>
                <a:lnTo>
                  <a:pt x="293497" y="735330"/>
                </a:lnTo>
                <a:lnTo>
                  <a:pt x="331597" y="735330"/>
                </a:lnTo>
                <a:lnTo>
                  <a:pt x="331597" y="697230"/>
                </a:lnTo>
                <a:close/>
              </a:path>
              <a:path w="625475" h="856614">
                <a:moveTo>
                  <a:pt x="331597" y="773430"/>
                </a:moveTo>
                <a:lnTo>
                  <a:pt x="293497" y="773430"/>
                </a:lnTo>
                <a:lnTo>
                  <a:pt x="293497" y="818261"/>
                </a:lnTo>
                <a:lnTo>
                  <a:pt x="324865" y="818261"/>
                </a:lnTo>
                <a:lnTo>
                  <a:pt x="324865" y="792480"/>
                </a:lnTo>
                <a:lnTo>
                  <a:pt x="312547" y="780161"/>
                </a:lnTo>
                <a:lnTo>
                  <a:pt x="331597" y="780161"/>
                </a:lnTo>
                <a:lnTo>
                  <a:pt x="331597" y="773430"/>
                </a:lnTo>
                <a:close/>
              </a:path>
              <a:path w="625475" h="856614">
                <a:moveTo>
                  <a:pt x="331597" y="780161"/>
                </a:moveTo>
                <a:lnTo>
                  <a:pt x="324865" y="780161"/>
                </a:lnTo>
                <a:lnTo>
                  <a:pt x="324865" y="792480"/>
                </a:lnTo>
                <a:lnTo>
                  <a:pt x="331597" y="799211"/>
                </a:lnTo>
                <a:lnTo>
                  <a:pt x="331597" y="780161"/>
                </a:lnTo>
                <a:close/>
              </a:path>
              <a:path w="625475" h="856614">
                <a:moveTo>
                  <a:pt x="324865" y="780161"/>
                </a:moveTo>
                <a:lnTo>
                  <a:pt x="312547" y="780161"/>
                </a:lnTo>
                <a:lnTo>
                  <a:pt x="324865" y="792480"/>
                </a:lnTo>
                <a:lnTo>
                  <a:pt x="324865" y="780161"/>
                </a:lnTo>
                <a:close/>
              </a:path>
              <a:path w="625475" h="856614">
                <a:moveTo>
                  <a:pt x="401065" y="780161"/>
                </a:moveTo>
                <a:lnTo>
                  <a:pt x="362965" y="780161"/>
                </a:lnTo>
                <a:lnTo>
                  <a:pt x="362965" y="818261"/>
                </a:lnTo>
                <a:lnTo>
                  <a:pt x="401065" y="818261"/>
                </a:lnTo>
                <a:lnTo>
                  <a:pt x="401065" y="780161"/>
                </a:lnTo>
                <a:close/>
              </a:path>
              <a:path w="625475" h="856614">
                <a:moveTo>
                  <a:pt x="477265" y="780161"/>
                </a:moveTo>
                <a:lnTo>
                  <a:pt x="439165" y="780161"/>
                </a:lnTo>
                <a:lnTo>
                  <a:pt x="439165" y="818261"/>
                </a:lnTo>
                <a:lnTo>
                  <a:pt x="477265" y="818261"/>
                </a:lnTo>
                <a:lnTo>
                  <a:pt x="477265" y="780161"/>
                </a:lnTo>
                <a:close/>
              </a:path>
              <a:path w="625475" h="856614">
                <a:moveTo>
                  <a:pt x="510666" y="742061"/>
                </a:moveTo>
                <a:lnTo>
                  <a:pt x="510666" y="856361"/>
                </a:lnTo>
                <a:lnTo>
                  <a:pt x="586866" y="818261"/>
                </a:lnTo>
                <a:lnTo>
                  <a:pt x="515365" y="818261"/>
                </a:lnTo>
                <a:lnTo>
                  <a:pt x="515365" y="780161"/>
                </a:lnTo>
                <a:lnTo>
                  <a:pt x="586866" y="780161"/>
                </a:lnTo>
                <a:lnTo>
                  <a:pt x="510666" y="742061"/>
                </a:lnTo>
                <a:close/>
              </a:path>
              <a:path w="625475" h="856614">
                <a:moveTo>
                  <a:pt x="529716" y="780161"/>
                </a:moveTo>
                <a:lnTo>
                  <a:pt x="515365" y="780161"/>
                </a:lnTo>
                <a:lnTo>
                  <a:pt x="515365" y="818261"/>
                </a:lnTo>
                <a:lnTo>
                  <a:pt x="529716" y="818261"/>
                </a:lnTo>
                <a:lnTo>
                  <a:pt x="529716" y="780161"/>
                </a:lnTo>
                <a:close/>
              </a:path>
              <a:path w="625475" h="856614">
                <a:moveTo>
                  <a:pt x="586866" y="780161"/>
                </a:moveTo>
                <a:lnTo>
                  <a:pt x="529716" y="780161"/>
                </a:lnTo>
                <a:lnTo>
                  <a:pt x="529716" y="818261"/>
                </a:lnTo>
                <a:lnTo>
                  <a:pt x="586866" y="818261"/>
                </a:lnTo>
                <a:lnTo>
                  <a:pt x="624966" y="799211"/>
                </a:lnTo>
                <a:lnTo>
                  <a:pt x="586866" y="780161"/>
                </a:lnTo>
                <a:close/>
              </a:path>
            </a:pathLst>
          </a:custGeom>
          <a:solidFill>
            <a:srgbClr val="C05D0C"/>
          </a:solidFill>
        </p:spPr>
        <p:txBody>
          <a:bodyPr wrap="square" lIns="0" tIns="0" rIns="0" bIns="0" rtlCol="0"/>
          <a:lstStyle/>
          <a:p>
            <a:endParaRPr/>
          </a:p>
        </p:txBody>
      </p:sp>
      <p:sp>
        <p:nvSpPr>
          <p:cNvPr id="12" name="object 16"/>
          <p:cNvSpPr/>
          <p:nvPr/>
        </p:nvSpPr>
        <p:spPr>
          <a:xfrm>
            <a:off x="1499664" y="1311581"/>
            <a:ext cx="2770328" cy="482600"/>
          </a:xfrm>
          <a:custGeom>
            <a:avLst/>
            <a:gdLst/>
            <a:ahLst/>
            <a:cxnLst/>
            <a:rect l="l" t="t" r="r" b="b"/>
            <a:pathLst>
              <a:path w="3136265" h="482600">
                <a:moveTo>
                  <a:pt x="3055759" y="0"/>
                </a:moveTo>
                <a:lnTo>
                  <a:pt x="66631" y="1167"/>
                </a:lnTo>
                <a:lnTo>
                  <a:pt x="28918" y="18600"/>
                </a:lnTo>
                <a:lnTo>
                  <a:pt x="5089" y="52094"/>
                </a:lnTo>
                <a:lnTo>
                  <a:pt x="0" y="80263"/>
                </a:lnTo>
                <a:lnTo>
                  <a:pt x="1168" y="415543"/>
                </a:lnTo>
                <a:lnTo>
                  <a:pt x="18621" y="453207"/>
                </a:lnTo>
                <a:lnTo>
                  <a:pt x="52157" y="477008"/>
                </a:lnTo>
                <a:lnTo>
                  <a:pt x="80365" y="482091"/>
                </a:lnTo>
                <a:lnTo>
                  <a:pt x="3069529" y="480921"/>
                </a:lnTo>
                <a:lnTo>
                  <a:pt x="3107251" y="463484"/>
                </a:lnTo>
                <a:lnTo>
                  <a:pt x="3131066" y="429993"/>
                </a:lnTo>
                <a:lnTo>
                  <a:pt x="3136150" y="401827"/>
                </a:lnTo>
                <a:lnTo>
                  <a:pt x="3134979" y="66530"/>
                </a:lnTo>
                <a:lnTo>
                  <a:pt x="3117532" y="28876"/>
                </a:lnTo>
                <a:lnTo>
                  <a:pt x="3083992" y="5082"/>
                </a:lnTo>
                <a:lnTo>
                  <a:pt x="3055759" y="0"/>
                </a:lnTo>
                <a:close/>
              </a:path>
            </a:pathLst>
          </a:custGeom>
          <a:solidFill>
            <a:srgbClr val="FFFFFF"/>
          </a:solidFill>
        </p:spPr>
        <p:txBody>
          <a:bodyPr wrap="square" lIns="0" tIns="0" rIns="0" bIns="0" rtlCol="0"/>
          <a:lstStyle/>
          <a:p>
            <a:r>
              <a:rPr lang="zh-TW" altLang="en-US" sz="2000" b="1" dirty="0" smtClean="0">
                <a:latin typeface="微軟正黑體" pitchFamily="34" charset="-120"/>
                <a:ea typeface="微軟正黑體" pitchFamily="34" charset="-120"/>
              </a:rPr>
              <a:t>款項核撥作業流程</a:t>
            </a:r>
            <a:endParaRPr sz="2000" b="1" dirty="0">
              <a:latin typeface="微軟正黑體" pitchFamily="34" charset="-120"/>
              <a:ea typeface="微軟正黑體" pitchFamily="34" charset="-120"/>
            </a:endParaRPr>
          </a:p>
        </p:txBody>
      </p:sp>
      <p:sp>
        <p:nvSpPr>
          <p:cNvPr id="13" name="object 17"/>
          <p:cNvSpPr/>
          <p:nvPr/>
        </p:nvSpPr>
        <p:spPr>
          <a:xfrm>
            <a:off x="1169911" y="1155700"/>
            <a:ext cx="3136265" cy="482600"/>
          </a:xfrm>
          <a:custGeom>
            <a:avLst/>
            <a:gdLst/>
            <a:ahLst/>
            <a:cxnLst/>
            <a:rect l="l" t="t" r="r" b="b"/>
            <a:pathLst>
              <a:path w="3136265" h="482600">
                <a:moveTo>
                  <a:pt x="0" y="80263"/>
                </a:moveTo>
                <a:lnTo>
                  <a:pt x="11104" y="39530"/>
                </a:lnTo>
                <a:lnTo>
                  <a:pt x="40255" y="10696"/>
                </a:lnTo>
                <a:lnTo>
                  <a:pt x="3055759" y="0"/>
                </a:lnTo>
                <a:lnTo>
                  <a:pt x="3070310" y="1309"/>
                </a:lnTo>
                <a:lnTo>
                  <a:pt x="3107833" y="19097"/>
                </a:lnTo>
                <a:lnTo>
                  <a:pt x="3131335" y="52824"/>
                </a:lnTo>
                <a:lnTo>
                  <a:pt x="3136150" y="401827"/>
                </a:lnTo>
                <a:lnTo>
                  <a:pt x="3134841" y="416340"/>
                </a:lnTo>
                <a:lnTo>
                  <a:pt x="3117042" y="453796"/>
                </a:lnTo>
                <a:lnTo>
                  <a:pt x="3083265" y="477277"/>
                </a:lnTo>
                <a:lnTo>
                  <a:pt x="80365" y="482091"/>
                </a:lnTo>
                <a:lnTo>
                  <a:pt x="65830" y="480782"/>
                </a:lnTo>
                <a:lnTo>
                  <a:pt x="28321" y="462989"/>
                </a:lnTo>
                <a:lnTo>
                  <a:pt x="4814" y="429252"/>
                </a:lnTo>
                <a:lnTo>
                  <a:pt x="0" y="80263"/>
                </a:lnTo>
                <a:close/>
              </a:path>
            </a:pathLst>
          </a:custGeom>
          <a:ln w="28575">
            <a:solidFill>
              <a:srgbClr val="7E7E7E"/>
            </a:solidFill>
          </a:ln>
        </p:spPr>
        <p:txBody>
          <a:bodyPr wrap="square" lIns="0" tIns="0" rIns="0" bIns="0" rtlCol="0"/>
          <a:lstStyle/>
          <a:p>
            <a:endParaRPr/>
          </a:p>
        </p:txBody>
      </p:sp>
      <p:sp>
        <p:nvSpPr>
          <p:cNvPr id="14" name="object 18"/>
          <p:cNvSpPr/>
          <p:nvPr/>
        </p:nvSpPr>
        <p:spPr>
          <a:xfrm>
            <a:off x="656132" y="980198"/>
            <a:ext cx="879716" cy="833107"/>
          </a:xfrm>
          <a:prstGeom prst="rect">
            <a:avLst/>
          </a:prstGeom>
          <a:blipFill>
            <a:blip r:embed="rId2" cstate="print"/>
            <a:stretch>
              <a:fillRect/>
            </a:stretch>
          </a:blipFill>
        </p:spPr>
        <p:txBody>
          <a:bodyPr wrap="square" lIns="0" tIns="0" rIns="0" bIns="0" rtlCol="0"/>
          <a:lstStyle/>
          <a:p>
            <a:endParaRPr/>
          </a:p>
        </p:txBody>
      </p:sp>
      <p:sp>
        <p:nvSpPr>
          <p:cNvPr id="15" name="object 19"/>
          <p:cNvSpPr/>
          <p:nvPr/>
        </p:nvSpPr>
        <p:spPr>
          <a:xfrm>
            <a:off x="8094091" y="5480418"/>
            <a:ext cx="756285" cy="527050"/>
          </a:xfrm>
          <a:custGeom>
            <a:avLst/>
            <a:gdLst/>
            <a:ahLst/>
            <a:cxnLst/>
            <a:rect l="l" t="t" r="r" b="b"/>
            <a:pathLst>
              <a:path w="756284" h="527050">
                <a:moveTo>
                  <a:pt x="0" y="526757"/>
                </a:moveTo>
                <a:lnTo>
                  <a:pt x="755776" y="526757"/>
                </a:lnTo>
                <a:lnTo>
                  <a:pt x="755776" y="0"/>
                </a:lnTo>
                <a:lnTo>
                  <a:pt x="0" y="0"/>
                </a:lnTo>
                <a:lnTo>
                  <a:pt x="0" y="526757"/>
                </a:lnTo>
                <a:close/>
              </a:path>
            </a:pathLst>
          </a:custGeom>
          <a:solidFill>
            <a:srgbClr val="FCF1D2"/>
          </a:solidFill>
        </p:spPr>
        <p:txBody>
          <a:bodyPr wrap="square" lIns="0" tIns="0" rIns="0" bIns="0" rtlCol="0"/>
          <a:lstStyle/>
          <a:p>
            <a:endParaRPr/>
          </a:p>
        </p:txBody>
      </p:sp>
      <p:sp>
        <p:nvSpPr>
          <p:cNvPr id="16" name="object 20"/>
          <p:cNvSpPr/>
          <p:nvPr/>
        </p:nvSpPr>
        <p:spPr>
          <a:xfrm>
            <a:off x="8094091" y="5480418"/>
            <a:ext cx="756285" cy="527050"/>
          </a:xfrm>
          <a:custGeom>
            <a:avLst/>
            <a:gdLst/>
            <a:ahLst/>
            <a:cxnLst/>
            <a:rect l="l" t="t" r="r" b="b"/>
            <a:pathLst>
              <a:path w="756284" h="527050">
                <a:moveTo>
                  <a:pt x="0" y="526757"/>
                </a:moveTo>
                <a:lnTo>
                  <a:pt x="755776" y="526757"/>
                </a:lnTo>
                <a:lnTo>
                  <a:pt x="755776" y="0"/>
                </a:lnTo>
                <a:lnTo>
                  <a:pt x="0" y="0"/>
                </a:lnTo>
                <a:lnTo>
                  <a:pt x="0" y="526757"/>
                </a:lnTo>
                <a:close/>
              </a:path>
            </a:pathLst>
          </a:custGeom>
          <a:ln w="12700">
            <a:solidFill>
              <a:srgbClr val="F1F1F1"/>
            </a:solidFill>
          </a:ln>
        </p:spPr>
        <p:txBody>
          <a:bodyPr wrap="square" lIns="0" tIns="0" rIns="0" bIns="0" rtlCol="0"/>
          <a:lstStyle/>
          <a:p>
            <a:endParaRPr/>
          </a:p>
        </p:txBody>
      </p:sp>
      <p:sp>
        <p:nvSpPr>
          <p:cNvPr id="17" name="object 21"/>
          <p:cNvSpPr/>
          <p:nvPr/>
        </p:nvSpPr>
        <p:spPr>
          <a:xfrm>
            <a:off x="8471916" y="5282691"/>
            <a:ext cx="1270" cy="198120"/>
          </a:xfrm>
          <a:custGeom>
            <a:avLst/>
            <a:gdLst/>
            <a:ahLst/>
            <a:cxnLst/>
            <a:rect l="l" t="t" r="r" b="b"/>
            <a:pathLst>
              <a:path w="1270" h="198120">
                <a:moveTo>
                  <a:pt x="888" y="0"/>
                </a:moveTo>
                <a:lnTo>
                  <a:pt x="0" y="197739"/>
                </a:lnTo>
              </a:path>
            </a:pathLst>
          </a:custGeom>
          <a:ln w="6350">
            <a:solidFill>
              <a:srgbClr val="404040"/>
            </a:solidFill>
          </a:ln>
        </p:spPr>
        <p:txBody>
          <a:bodyPr wrap="square" lIns="0" tIns="0" rIns="0" bIns="0" rtlCol="0"/>
          <a:lstStyle/>
          <a:p>
            <a:endParaRPr/>
          </a:p>
        </p:txBody>
      </p:sp>
      <p:sp>
        <p:nvSpPr>
          <p:cNvPr id="18" name="object 22"/>
          <p:cNvSpPr/>
          <p:nvPr/>
        </p:nvSpPr>
        <p:spPr>
          <a:xfrm>
            <a:off x="7219315" y="5480418"/>
            <a:ext cx="756285" cy="527050"/>
          </a:xfrm>
          <a:custGeom>
            <a:avLst/>
            <a:gdLst/>
            <a:ahLst/>
            <a:cxnLst/>
            <a:rect l="l" t="t" r="r" b="b"/>
            <a:pathLst>
              <a:path w="756284" h="527050">
                <a:moveTo>
                  <a:pt x="0" y="526757"/>
                </a:moveTo>
                <a:lnTo>
                  <a:pt x="755776" y="526757"/>
                </a:lnTo>
                <a:lnTo>
                  <a:pt x="755776" y="0"/>
                </a:lnTo>
                <a:lnTo>
                  <a:pt x="0" y="0"/>
                </a:lnTo>
                <a:lnTo>
                  <a:pt x="0" y="526757"/>
                </a:lnTo>
                <a:close/>
              </a:path>
            </a:pathLst>
          </a:custGeom>
          <a:solidFill>
            <a:srgbClr val="FCF1D2"/>
          </a:solidFill>
        </p:spPr>
        <p:txBody>
          <a:bodyPr wrap="square" lIns="0" tIns="0" rIns="0" bIns="0" rtlCol="0"/>
          <a:lstStyle/>
          <a:p>
            <a:endParaRPr/>
          </a:p>
        </p:txBody>
      </p:sp>
      <p:sp>
        <p:nvSpPr>
          <p:cNvPr id="19" name="object 23"/>
          <p:cNvSpPr/>
          <p:nvPr/>
        </p:nvSpPr>
        <p:spPr>
          <a:xfrm>
            <a:off x="7219315" y="5480418"/>
            <a:ext cx="756285" cy="527050"/>
          </a:xfrm>
          <a:custGeom>
            <a:avLst/>
            <a:gdLst/>
            <a:ahLst/>
            <a:cxnLst/>
            <a:rect l="l" t="t" r="r" b="b"/>
            <a:pathLst>
              <a:path w="756284" h="527050">
                <a:moveTo>
                  <a:pt x="0" y="526757"/>
                </a:moveTo>
                <a:lnTo>
                  <a:pt x="755776" y="526757"/>
                </a:lnTo>
                <a:lnTo>
                  <a:pt x="755776" y="0"/>
                </a:lnTo>
                <a:lnTo>
                  <a:pt x="0" y="0"/>
                </a:lnTo>
                <a:lnTo>
                  <a:pt x="0" y="526757"/>
                </a:lnTo>
                <a:close/>
              </a:path>
            </a:pathLst>
          </a:custGeom>
          <a:ln w="12700">
            <a:solidFill>
              <a:srgbClr val="F1F1F1"/>
            </a:solidFill>
          </a:ln>
        </p:spPr>
        <p:txBody>
          <a:bodyPr wrap="square" lIns="0" tIns="0" rIns="0" bIns="0" rtlCol="0"/>
          <a:lstStyle/>
          <a:p>
            <a:endParaRPr/>
          </a:p>
        </p:txBody>
      </p:sp>
      <p:sp>
        <p:nvSpPr>
          <p:cNvPr id="20" name="object 24"/>
          <p:cNvSpPr/>
          <p:nvPr/>
        </p:nvSpPr>
        <p:spPr>
          <a:xfrm>
            <a:off x="7597140" y="5265801"/>
            <a:ext cx="1270" cy="189230"/>
          </a:xfrm>
          <a:custGeom>
            <a:avLst/>
            <a:gdLst/>
            <a:ahLst/>
            <a:cxnLst/>
            <a:rect l="l" t="t" r="r" b="b"/>
            <a:pathLst>
              <a:path w="1270" h="189229">
                <a:moveTo>
                  <a:pt x="1015" y="0"/>
                </a:moveTo>
                <a:lnTo>
                  <a:pt x="0" y="188722"/>
                </a:lnTo>
              </a:path>
            </a:pathLst>
          </a:custGeom>
          <a:ln w="6350">
            <a:solidFill>
              <a:srgbClr val="404040"/>
            </a:solidFill>
          </a:ln>
        </p:spPr>
        <p:txBody>
          <a:bodyPr wrap="square" lIns="0" tIns="0" rIns="0" bIns="0" rtlCol="0"/>
          <a:lstStyle/>
          <a:p>
            <a:endParaRPr/>
          </a:p>
        </p:txBody>
      </p:sp>
      <p:sp>
        <p:nvSpPr>
          <p:cNvPr id="21" name="object 25"/>
          <p:cNvSpPr/>
          <p:nvPr/>
        </p:nvSpPr>
        <p:spPr>
          <a:xfrm>
            <a:off x="6982332" y="4371975"/>
            <a:ext cx="421640" cy="114300"/>
          </a:xfrm>
          <a:custGeom>
            <a:avLst/>
            <a:gdLst/>
            <a:ahLst/>
            <a:cxnLst/>
            <a:rect l="l" t="t" r="r" b="b"/>
            <a:pathLst>
              <a:path w="421640" h="114300">
                <a:moveTo>
                  <a:pt x="38100" y="39243"/>
                </a:moveTo>
                <a:lnTo>
                  <a:pt x="0" y="39369"/>
                </a:lnTo>
                <a:lnTo>
                  <a:pt x="126" y="77469"/>
                </a:lnTo>
                <a:lnTo>
                  <a:pt x="38226" y="77343"/>
                </a:lnTo>
                <a:lnTo>
                  <a:pt x="38100" y="39243"/>
                </a:lnTo>
                <a:close/>
              </a:path>
              <a:path w="421640" h="114300">
                <a:moveTo>
                  <a:pt x="114300" y="38862"/>
                </a:moveTo>
                <a:lnTo>
                  <a:pt x="76200" y="38988"/>
                </a:lnTo>
                <a:lnTo>
                  <a:pt x="76326" y="77088"/>
                </a:lnTo>
                <a:lnTo>
                  <a:pt x="114426" y="76962"/>
                </a:lnTo>
                <a:lnTo>
                  <a:pt x="114300" y="38862"/>
                </a:lnTo>
                <a:close/>
              </a:path>
              <a:path w="421640" h="114300">
                <a:moveTo>
                  <a:pt x="190500" y="38607"/>
                </a:moveTo>
                <a:lnTo>
                  <a:pt x="152400" y="38735"/>
                </a:lnTo>
                <a:lnTo>
                  <a:pt x="152526" y="76835"/>
                </a:lnTo>
                <a:lnTo>
                  <a:pt x="190626" y="76707"/>
                </a:lnTo>
                <a:lnTo>
                  <a:pt x="190500" y="38607"/>
                </a:lnTo>
                <a:close/>
              </a:path>
              <a:path w="421640" h="114300">
                <a:moveTo>
                  <a:pt x="266700" y="38226"/>
                </a:moveTo>
                <a:lnTo>
                  <a:pt x="228600" y="38481"/>
                </a:lnTo>
                <a:lnTo>
                  <a:pt x="228726" y="76581"/>
                </a:lnTo>
                <a:lnTo>
                  <a:pt x="266826" y="76326"/>
                </a:lnTo>
                <a:lnTo>
                  <a:pt x="266700" y="38226"/>
                </a:lnTo>
                <a:close/>
              </a:path>
              <a:path w="421640" h="114300">
                <a:moveTo>
                  <a:pt x="383502" y="37973"/>
                </a:moveTo>
                <a:lnTo>
                  <a:pt x="326009" y="37973"/>
                </a:lnTo>
                <a:lnTo>
                  <a:pt x="326136" y="76073"/>
                </a:lnTo>
                <a:lnTo>
                  <a:pt x="307043" y="76200"/>
                </a:lnTo>
                <a:lnTo>
                  <a:pt x="307213" y="114300"/>
                </a:lnTo>
                <a:lnTo>
                  <a:pt x="421259" y="56642"/>
                </a:lnTo>
                <a:lnTo>
                  <a:pt x="383502" y="37973"/>
                </a:lnTo>
                <a:close/>
              </a:path>
              <a:path w="421640" h="114300">
                <a:moveTo>
                  <a:pt x="306874" y="38087"/>
                </a:moveTo>
                <a:lnTo>
                  <a:pt x="304800" y="38100"/>
                </a:lnTo>
                <a:lnTo>
                  <a:pt x="304926" y="76200"/>
                </a:lnTo>
                <a:lnTo>
                  <a:pt x="307043" y="76187"/>
                </a:lnTo>
                <a:lnTo>
                  <a:pt x="306874" y="38087"/>
                </a:lnTo>
                <a:close/>
              </a:path>
              <a:path w="421640" h="114300">
                <a:moveTo>
                  <a:pt x="326009" y="37973"/>
                </a:moveTo>
                <a:lnTo>
                  <a:pt x="306874" y="38087"/>
                </a:lnTo>
                <a:lnTo>
                  <a:pt x="307043" y="76187"/>
                </a:lnTo>
                <a:lnTo>
                  <a:pt x="326136" y="76073"/>
                </a:lnTo>
                <a:lnTo>
                  <a:pt x="326009" y="37973"/>
                </a:lnTo>
                <a:close/>
              </a:path>
              <a:path w="421640" h="114300">
                <a:moveTo>
                  <a:pt x="306705" y="0"/>
                </a:moveTo>
                <a:lnTo>
                  <a:pt x="306874" y="38087"/>
                </a:lnTo>
                <a:lnTo>
                  <a:pt x="383502" y="37973"/>
                </a:lnTo>
                <a:lnTo>
                  <a:pt x="306705" y="0"/>
                </a:lnTo>
                <a:close/>
              </a:path>
            </a:pathLst>
          </a:custGeom>
          <a:solidFill>
            <a:srgbClr val="C64167"/>
          </a:solidFill>
        </p:spPr>
        <p:txBody>
          <a:bodyPr wrap="square" lIns="0" tIns="0" rIns="0" bIns="0" rtlCol="0"/>
          <a:lstStyle/>
          <a:p>
            <a:endParaRPr/>
          </a:p>
        </p:txBody>
      </p:sp>
      <p:sp>
        <p:nvSpPr>
          <p:cNvPr id="22" name="object 26"/>
          <p:cNvSpPr/>
          <p:nvPr/>
        </p:nvSpPr>
        <p:spPr>
          <a:xfrm>
            <a:off x="3347846" y="4373245"/>
            <a:ext cx="635000" cy="694690"/>
          </a:xfrm>
          <a:custGeom>
            <a:avLst/>
            <a:gdLst/>
            <a:ahLst/>
            <a:cxnLst/>
            <a:rect l="l" t="t" r="r" b="b"/>
            <a:pathLst>
              <a:path w="635000" h="694689">
                <a:moveTo>
                  <a:pt x="38100" y="656208"/>
                </a:moveTo>
                <a:lnTo>
                  <a:pt x="0" y="656208"/>
                </a:lnTo>
                <a:lnTo>
                  <a:pt x="0" y="694308"/>
                </a:lnTo>
                <a:lnTo>
                  <a:pt x="38100" y="694308"/>
                </a:lnTo>
                <a:lnTo>
                  <a:pt x="38100" y="656208"/>
                </a:lnTo>
                <a:close/>
              </a:path>
              <a:path w="635000" h="694689">
                <a:moveTo>
                  <a:pt x="114300" y="656208"/>
                </a:moveTo>
                <a:lnTo>
                  <a:pt x="76200" y="656208"/>
                </a:lnTo>
                <a:lnTo>
                  <a:pt x="76200" y="694308"/>
                </a:lnTo>
                <a:lnTo>
                  <a:pt x="114300" y="694308"/>
                </a:lnTo>
                <a:lnTo>
                  <a:pt x="114300" y="656208"/>
                </a:lnTo>
                <a:close/>
              </a:path>
              <a:path w="635000" h="694689">
                <a:moveTo>
                  <a:pt x="190500" y="656208"/>
                </a:moveTo>
                <a:lnTo>
                  <a:pt x="152400" y="656208"/>
                </a:lnTo>
                <a:lnTo>
                  <a:pt x="152400" y="694308"/>
                </a:lnTo>
                <a:lnTo>
                  <a:pt x="190500" y="694308"/>
                </a:lnTo>
                <a:lnTo>
                  <a:pt x="190500" y="656208"/>
                </a:lnTo>
                <a:close/>
              </a:path>
              <a:path w="635000" h="694689">
                <a:moveTo>
                  <a:pt x="266700" y="656208"/>
                </a:moveTo>
                <a:lnTo>
                  <a:pt x="228600" y="656208"/>
                </a:lnTo>
                <a:lnTo>
                  <a:pt x="228600" y="694308"/>
                </a:lnTo>
                <a:lnTo>
                  <a:pt x="266700" y="694308"/>
                </a:lnTo>
                <a:lnTo>
                  <a:pt x="266700" y="656208"/>
                </a:lnTo>
                <a:close/>
              </a:path>
              <a:path w="635000" h="694689">
                <a:moveTo>
                  <a:pt x="336295" y="656208"/>
                </a:moveTo>
                <a:lnTo>
                  <a:pt x="317245" y="656208"/>
                </a:lnTo>
                <a:lnTo>
                  <a:pt x="304800" y="668654"/>
                </a:lnTo>
                <a:lnTo>
                  <a:pt x="304800" y="694308"/>
                </a:lnTo>
                <a:lnTo>
                  <a:pt x="336295" y="694308"/>
                </a:lnTo>
                <a:lnTo>
                  <a:pt x="336295" y="656208"/>
                </a:lnTo>
                <a:close/>
              </a:path>
              <a:path w="635000" h="694689">
                <a:moveTo>
                  <a:pt x="336295" y="649731"/>
                </a:moveTo>
                <a:lnTo>
                  <a:pt x="298195" y="649731"/>
                </a:lnTo>
                <a:lnTo>
                  <a:pt x="298195" y="675258"/>
                </a:lnTo>
                <a:lnTo>
                  <a:pt x="304800" y="668654"/>
                </a:lnTo>
                <a:lnTo>
                  <a:pt x="304800" y="656208"/>
                </a:lnTo>
                <a:lnTo>
                  <a:pt x="336295" y="656208"/>
                </a:lnTo>
                <a:lnTo>
                  <a:pt x="336295" y="649731"/>
                </a:lnTo>
                <a:close/>
              </a:path>
              <a:path w="635000" h="694689">
                <a:moveTo>
                  <a:pt x="317245" y="656208"/>
                </a:moveTo>
                <a:lnTo>
                  <a:pt x="304800" y="656208"/>
                </a:lnTo>
                <a:lnTo>
                  <a:pt x="304800" y="668654"/>
                </a:lnTo>
                <a:lnTo>
                  <a:pt x="317245" y="656208"/>
                </a:lnTo>
                <a:close/>
              </a:path>
              <a:path w="635000" h="694689">
                <a:moveTo>
                  <a:pt x="336295" y="573531"/>
                </a:moveTo>
                <a:lnTo>
                  <a:pt x="298195" y="573531"/>
                </a:lnTo>
                <a:lnTo>
                  <a:pt x="298195" y="611631"/>
                </a:lnTo>
                <a:lnTo>
                  <a:pt x="336295" y="611631"/>
                </a:lnTo>
                <a:lnTo>
                  <a:pt x="336295" y="573531"/>
                </a:lnTo>
                <a:close/>
              </a:path>
              <a:path w="635000" h="694689">
                <a:moveTo>
                  <a:pt x="336295" y="497331"/>
                </a:moveTo>
                <a:lnTo>
                  <a:pt x="298195" y="497331"/>
                </a:lnTo>
                <a:lnTo>
                  <a:pt x="298195" y="535431"/>
                </a:lnTo>
                <a:lnTo>
                  <a:pt x="336295" y="535431"/>
                </a:lnTo>
                <a:lnTo>
                  <a:pt x="336295" y="497331"/>
                </a:lnTo>
                <a:close/>
              </a:path>
              <a:path w="635000" h="694689">
                <a:moveTo>
                  <a:pt x="336295" y="421131"/>
                </a:moveTo>
                <a:lnTo>
                  <a:pt x="298195" y="421131"/>
                </a:lnTo>
                <a:lnTo>
                  <a:pt x="298195" y="459231"/>
                </a:lnTo>
                <a:lnTo>
                  <a:pt x="336295" y="459231"/>
                </a:lnTo>
                <a:lnTo>
                  <a:pt x="336295" y="421131"/>
                </a:lnTo>
                <a:close/>
              </a:path>
              <a:path w="635000" h="694689">
                <a:moveTo>
                  <a:pt x="336295" y="344931"/>
                </a:moveTo>
                <a:lnTo>
                  <a:pt x="298195" y="344931"/>
                </a:lnTo>
                <a:lnTo>
                  <a:pt x="298195" y="383031"/>
                </a:lnTo>
                <a:lnTo>
                  <a:pt x="336295" y="383031"/>
                </a:lnTo>
                <a:lnTo>
                  <a:pt x="336295" y="344931"/>
                </a:lnTo>
                <a:close/>
              </a:path>
              <a:path w="635000" h="694689">
                <a:moveTo>
                  <a:pt x="336295" y="268731"/>
                </a:moveTo>
                <a:lnTo>
                  <a:pt x="298195" y="268731"/>
                </a:lnTo>
                <a:lnTo>
                  <a:pt x="298195" y="306831"/>
                </a:lnTo>
                <a:lnTo>
                  <a:pt x="336295" y="306831"/>
                </a:lnTo>
                <a:lnTo>
                  <a:pt x="336295" y="268731"/>
                </a:lnTo>
                <a:close/>
              </a:path>
              <a:path w="635000" h="694689">
                <a:moveTo>
                  <a:pt x="336295" y="192531"/>
                </a:moveTo>
                <a:lnTo>
                  <a:pt x="298195" y="192531"/>
                </a:lnTo>
                <a:lnTo>
                  <a:pt x="298195" y="230631"/>
                </a:lnTo>
                <a:lnTo>
                  <a:pt x="336295" y="230631"/>
                </a:lnTo>
                <a:lnTo>
                  <a:pt x="336295" y="192531"/>
                </a:lnTo>
                <a:close/>
              </a:path>
              <a:path w="635000" h="694689">
                <a:moveTo>
                  <a:pt x="336295" y="116331"/>
                </a:moveTo>
                <a:lnTo>
                  <a:pt x="298195" y="116331"/>
                </a:lnTo>
                <a:lnTo>
                  <a:pt x="298195" y="154431"/>
                </a:lnTo>
                <a:lnTo>
                  <a:pt x="336295" y="154431"/>
                </a:lnTo>
                <a:lnTo>
                  <a:pt x="336295" y="116331"/>
                </a:lnTo>
                <a:close/>
              </a:path>
              <a:path w="635000" h="694689">
                <a:moveTo>
                  <a:pt x="334390" y="38099"/>
                </a:moveTo>
                <a:lnTo>
                  <a:pt x="298195" y="38099"/>
                </a:lnTo>
                <a:lnTo>
                  <a:pt x="298195" y="78231"/>
                </a:lnTo>
                <a:lnTo>
                  <a:pt x="336295" y="78231"/>
                </a:lnTo>
                <a:lnTo>
                  <a:pt x="336295" y="76199"/>
                </a:lnTo>
                <a:lnTo>
                  <a:pt x="317245" y="76199"/>
                </a:lnTo>
                <a:lnTo>
                  <a:pt x="334390" y="59054"/>
                </a:lnTo>
                <a:lnTo>
                  <a:pt x="334390" y="38099"/>
                </a:lnTo>
                <a:close/>
              </a:path>
              <a:path w="635000" h="694689">
                <a:moveTo>
                  <a:pt x="334390" y="59054"/>
                </a:moveTo>
                <a:lnTo>
                  <a:pt x="317245" y="76199"/>
                </a:lnTo>
                <a:lnTo>
                  <a:pt x="334390" y="76199"/>
                </a:lnTo>
                <a:lnTo>
                  <a:pt x="334390" y="59054"/>
                </a:lnTo>
                <a:close/>
              </a:path>
              <a:path w="635000" h="694689">
                <a:moveTo>
                  <a:pt x="336295" y="57149"/>
                </a:moveTo>
                <a:lnTo>
                  <a:pt x="334390" y="59054"/>
                </a:lnTo>
                <a:lnTo>
                  <a:pt x="334390" y="76199"/>
                </a:lnTo>
                <a:lnTo>
                  <a:pt x="336295" y="76199"/>
                </a:lnTo>
                <a:lnTo>
                  <a:pt x="336295" y="57149"/>
                </a:lnTo>
                <a:close/>
              </a:path>
              <a:path w="635000" h="694689">
                <a:moveTo>
                  <a:pt x="410590" y="38099"/>
                </a:moveTo>
                <a:lnTo>
                  <a:pt x="372490" y="38099"/>
                </a:lnTo>
                <a:lnTo>
                  <a:pt x="372490" y="76199"/>
                </a:lnTo>
                <a:lnTo>
                  <a:pt x="410590" y="76199"/>
                </a:lnTo>
                <a:lnTo>
                  <a:pt x="410590" y="38099"/>
                </a:lnTo>
                <a:close/>
              </a:path>
              <a:path w="635000" h="694689">
                <a:moveTo>
                  <a:pt x="486790" y="38099"/>
                </a:moveTo>
                <a:lnTo>
                  <a:pt x="448690" y="38099"/>
                </a:lnTo>
                <a:lnTo>
                  <a:pt x="448690" y="76199"/>
                </a:lnTo>
                <a:lnTo>
                  <a:pt x="486790" y="76199"/>
                </a:lnTo>
                <a:lnTo>
                  <a:pt x="486790" y="38099"/>
                </a:lnTo>
                <a:close/>
              </a:path>
              <a:path w="635000" h="694689">
                <a:moveTo>
                  <a:pt x="520318" y="0"/>
                </a:moveTo>
                <a:lnTo>
                  <a:pt x="520318" y="114299"/>
                </a:lnTo>
                <a:lnTo>
                  <a:pt x="596518" y="76199"/>
                </a:lnTo>
                <a:lnTo>
                  <a:pt x="524890" y="76199"/>
                </a:lnTo>
                <a:lnTo>
                  <a:pt x="524890" y="38099"/>
                </a:lnTo>
                <a:lnTo>
                  <a:pt x="596518" y="38099"/>
                </a:lnTo>
                <a:lnTo>
                  <a:pt x="520318" y="0"/>
                </a:lnTo>
                <a:close/>
              </a:path>
              <a:path w="635000" h="694689">
                <a:moveTo>
                  <a:pt x="539368" y="38099"/>
                </a:moveTo>
                <a:lnTo>
                  <a:pt x="524890" y="38099"/>
                </a:lnTo>
                <a:lnTo>
                  <a:pt x="524890" y="76199"/>
                </a:lnTo>
                <a:lnTo>
                  <a:pt x="539368" y="76199"/>
                </a:lnTo>
                <a:lnTo>
                  <a:pt x="539368" y="38099"/>
                </a:lnTo>
                <a:close/>
              </a:path>
              <a:path w="635000" h="694689">
                <a:moveTo>
                  <a:pt x="596518" y="38099"/>
                </a:moveTo>
                <a:lnTo>
                  <a:pt x="539368" y="38099"/>
                </a:lnTo>
                <a:lnTo>
                  <a:pt x="539368" y="76199"/>
                </a:lnTo>
                <a:lnTo>
                  <a:pt x="596518" y="76199"/>
                </a:lnTo>
                <a:lnTo>
                  <a:pt x="634618" y="57149"/>
                </a:lnTo>
                <a:lnTo>
                  <a:pt x="596518" y="38099"/>
                </a:lnTo>
                <a:close/>
              </a:path>
            </a:pathLst>
          </a:custGeom>
          <a:solidFill>
            <a:srgbClr val="2B9455"/>
          </a:solidFill>
        </p:spPr>
        <p:txBody>
          <a:bodyPr wrap="square" lIns="0" tIns="0" rIns="0" bIns="0" rtlCol="0"/>
          <a:lstStyle/>
          <a:p>
            <a:endParaRPr/>
          </a:p>
        </p:txBody>
      </p:sp>
      <p:sp>
        <p:nvSpPr>
          <p:cNvPr id="23" name="object 27"/>
          <p:cNvSpPr/>
          <p:nvPr/>
        </p:nvSpPr>
        <p:spPr>
          <a:xfrm>
            <a:off x="7835265" y="4376420"/>
            <a:ext cx="421640" cy="114300"/>
          </a:xfrm>
          <a:custGeom>
            <a:avLst/>
            <a:gdLst/>
            <a:ahLst/>
            <a:cxnLst/>
            <a:rect l="l" t="t" r="r" b="b"/>
            <a:pathLst>
              <a:path w="421640" h="114300">
                <a:moveTo>
                  <a:pt x="634" y="33146"/>
                </a:moveTo>
                <a:lnTo>
                  <a:pt x="0" y="71246"/>
                </a:lnTo>
                <a:lnTo>
                  <a:pt x="38100" y="71881"/>
                </a:lnTo>
                <a:lnTo>
                  <a:pt x="38734" y="33781"/>
                </a:lnTo>
                <a:lnTo>
                  <a:pt x="634" y="33146"/>
                </a:lnTo>
                <a:close/>
              </a:path>
              <a:path w="421640" h="114300">
                <a:moveTo>
                  <a:pt x="76834" y="34416"/>
                </a:moveTo>
                <a:lnTo>
                  <a:pt x="76200" y="72516"/>
                </a:lnTo>
                <a:lnTo>
                  <a:pt x="114300" y="73151"/>
                </a:lnTo>
                <a:lnTo>
                  <a:pt x="114934" y="35051"/>
                </a:lnTo>
                <a:lnTo>
                  <a:pt x="76834" y="34416"/>
                </a:lnTo>
                <a:close/>
              </a:path>
              <a:path w="421640" h="114300">
                <a:moveTo>
                  <a:pt x="153034" y="35686"/>
                </a:moveTo>
                <a:lnTo>
                  <a:pt x="152400" y="73659"/>
                </a:lnTo>
                <a:lnTo>
                  <a:pt x="190500" y="74294"/>
                </a:lnTo>
                <a:lnTo>
                  <a:pt x="191134" y="36194"/>
                </a:lnTo>
                <a:lnTo>
                  <a:pt x="153034" y="35686"/>
                </a:lnTo>
                <a:close/>
              </a:path>
              <a:path w="421640" h="114300">
                <a:moveTo>
                  <a:pt x="229234" y="36829"/>
                </a:moveTo>
                <a:lnTo>
                  <a:pt x="228600" y="74929"/>
                </a:lnTo>
                <a:lnTo>
                  <a:pt x="266700" y="75564"/>
                </a:lnTo>
                <a:lnTo>
                  <a:pt x="267334" y="37464"/>
                </a:lnTo>
                <a:lnTo>
                  <a:pt x="229234" y="36829"/>
                </a:lnTo>
                <a:close/>
              </a:path>
              <a:path w="421640" h="114300">
                <a:moveTo>
                  <a:pt x="308228" y="0"/>
                </a:moveTo>
                <a:lnTo>
                  <a:pt x="307593" y="38125"/>
                </a:lnTo>
                <a:lnTo>
                  <a:pt x="326643" y="38353"/>
                </a:lnTo>
                <a:lnTo>
                  <a:pt x="326008" y="76453"/>
                </a:lnTo>
                <a:lnTo>
                  <a:pt x="306954" y="76453"/>
                </a:lnTo>
                <a:lnTo>
                  <a:pt x="306324" y="114299"/>
                </a:lnTo>
                <a:lnTo>
                  <a:pt x="385054" y="76453"/>
                </a:lnTo>
                <a:lnTo>
                  <a:pt x="326008" y="76453"/>
                </a:lnTo>
                <a:lnTo>
                  <a:pt x="306958" y="76225"/>
                </a:lnTo>
                <a:lnTo>
                  <a:pt x="385528" y="76225"/>
                </a:lnTo>
                <a:lnTo>
                  <a:pt x="421512" y="58927"/>
                </a:lnTo>
                <a:lnTo>
                  <a:pt x="308228" y="0"/>
                </a:lnTo>
                <a:close/>
              </a:path>
              <a:path w="421640" h="114300">
                <a:moveTo>
                  <a:pt x="307593" y="38125"/>
                </a:moveTo>
                <a:lnTo>
                  <a:pt x="306958" y="76225"/>
                </a:lnTo>
                <a:lnTo>
                  <a:pt x="326008" y="76453"/>
                </a:lnTo>
                <a:lnTo>
                  <a:pt x="326643" y="38353"/>
                </a:lnTo>
                <a:lnTo>
                  <a:pt x="307593" y="38125"/>
                </a:lnTo>
                <a:close/>
              </a:path>
              <a:path w="421640" h="114300">
                <a:moveTo>
                  <a:pt x="305434" y="38099"/>
                </a:moveTo>
                <a:lnTo>
                  <a:pt x="304800" y="76199"/>
                </a:lnTo>
                <a:lnTo>
                  <a:pt x="306958" y="76225"/>
                </a:lnTo>
                <a:lnTo>
                  <a:pt x="307593" y="38125"/>
                </a:lnTo>
                <a:lnTo>
                  <a:pt x="305434" y="38099"/>
                </a:lnTo>
                <a:close/>
              </a:path>
            </a:pathLst>
          </a:custGeom>
          <a:solidFill>
            <a:srgbClr val="C64167"/>
          </a:solidFill>
        </p:spPr>
        <p:txBody>
          <a:bodyPr wrap="square" lIns="0" tIns="0" rIns="0" bIns="0" rtlCol="0"/>
          <a:lstStyle/>
          <a:p>
            <a:endParaRPr/>
          </a:p>
        </p:txBody>
      </p:sp>
      <p:sp>
        <p:nvSpPr>
          <p:cNvPr id="24" name="object 28"/>
          <p:cNvSpPr/>
          <p:nvPr/>
        </p:nvSpPr>
        <p:spPr>
          <a:xfrm>
            <a:off x="3140614" y="2592927"/>
            <a:ext cx="798195" cy="857885"/>
          </a:xfrm>
          <a:custGeom>
            <a:avLst/>
            <a:gdLst/>
            <a:ahLst/>
            <a:cxnLst/>
            <a:rect l="l" t="t" r="r" b="b"/>
            <a:pathLst>
              <a:path w="798195" h="857885">
                <a:moveTo>
                  <a:pt x="395573" y="0"/>
                </a:moveTo>
                <a:lnTo>
                  <a:pt x="334559" y="5225"/>
                </a:lnTo>
                <a:lnTo>
                  <a:pt x="274784" y="19866"/>
                </a:lnTo>
                <a:lnTo>
                  <a:pt x="217411" y="43911"/>
                </a:lnTo>
                <a:lnTo>
                  <a:pt x="163603" y="77351"/>
                </a:lnTo>
                <a:lnTo>
                  <a:pt x="114522" y="120173"/>
                </a:lnTo>
                <a:lnTo>
                  <a:pt x="72854" y="170373"/>
                </a:lnTo>
                <a:lnTo>
                  <a:pt x="40578" y="225172"/>
                </a:lnTo>
                <a:lnTo>
                  <a:pt x="17685" y="283399"/>
                </a:lnTo>
                <a:lnTo>
                  <a:pt x="4162" y="343886"/>
                </a:lnTo>
                <a:lnTo>
                  <a:pt x="0" y="405463"/>
                </a:lnTo>
                <a:lnTo>
                  <a:pt x="1425" y="436294"/>
                </a:lnTo>
                <a:lnTo>
                  <a:pt x="11283" y="497312"/>
                </a:lnTo>
                <a:lnTo>
                  <a:pt x="30476" y="556496"/>
                </a:lnTo>
                <a:lnTo>
                  <a:pt x="58991" y="612675"/>
                </a:lnTo>
                <a:lnTo>
                  <a:pt x="96818" y="664680"/>
                </a:lnTo>
                <a:lnTo>
                  <a:pt x="119221" y="688752"/>
                </a:lnTo>
                <a:lnTo>
                  <a:pt x="99663" y="857535"/>
                </a:lnTo>
                <a:lnTo>
                  <a:pt x="246094" y="773588"/>
                </a:lnTo>
                <a:lnTo>
                  <a:pt x="551221" y="773588"/>
                </a:lnTo>
                <a:lnTo>
                  <a:pt x="566964" y="766777"/>
                </a:lnTo>
                <a:lnTo>
                  <a:pt x="608444" y="744254"/>
                </a:lnTo>
                <a:lnTo>
                  <a:pt x="647362" y="716646"/>
                </a:lnTo>
                <a:lnTo>
                  <a:pt x="683228" y="684053"/>
                </a:lnTo>
                <a:lnTo>
                  <a:pt x="724896" y="633853"/>
                </a:lnTo>
                <a:lnTo>
                  <a:pt x="757171" y="579055"/>
                </a:lnTo>
                <a:lnTo>
                  <a:pt x="780065" y="520827"/>
                </a:lnTo>
                <a:lnTo>
                  <a:pt x="793588" y="460340"/>
                </a:lnTo>
                <a:lnTo>
                  <a:pt x="797750" y="398764"/>
                </a:lnTo>
                <a:lnTo>
                  <a:pt x="796324" y="367932"/>
                </a:lnTo>
                <a:lnTo>
                  <a:pt x="786466" y="306914"/>
                </a:lnTo>
                <a:lnTo>
                  <a:pt x="767274" y="247731"/>
                </a:lnTo>
                <a:lnTo>
                  <a:pt x="738759" y="191552"/>
                </a:lnTo>
                <a:lnTo>
                  <a:pt x="700931" y="139546"/>
                </a:lnTo>
                <a:lnTo>
                  <a:pt x="654290" y="93285"/>
                </a:lnTo>
                <a:lnTo>
                  <a:pt x="602090" y="56009"/>
                </a:lnTo>
                <a:lnTo>
                  <a:pt x="545897" y="28197"/>
                </a:lnTo>
                <a:lnTo>
                  <a:pt x="486873" y="9838"/>
                </a:lnTo>
                <a:lnTo>
                  <a:pt x="426181" y="921"/>
                </a:lnTo>
                <a:lnTo>
                  <a:pt x="395573" y="0"/>
                </a:lnTo>
                <a:close/>
              </a:path>
              <a:path w="798195" h="857885">
                <a:moveTo>
                  <a:pt x="551221" y="773588"/>
                </a:moveTo>
                <a:lnTo>
                  <a:pt x="246094" y="773588"/>
                </a:lnTo>
                <a:lnTo>
                  <a:pt x="268790" y="782265"/>
                </a:lnTo>
                <a:lnTo>
                  <a:pt x="314961" y="795250"/>
                </a:lnTo>
                <a:lnTo>
                  <a:pt x="361759" y="802497"/>
                </a:lnTo>
                <a:lnTo>
                  <a:pt x="408695" y="804104"/>
                </a:lnTo>
                <a:lnTo>
                  <a:pt x="432060" y="802825"/>
                </a:lnTo>
                <a:lnTo>
                  <a:pt x="478281" y="796163"/>
                </a:lnTo>
                <a:lnTo>
                  <a:pt x="523413" y="784113"/>
                </a:lnTo>
                <a:lnTo>
                  <a:pt x="551221" y="773588"/>
                </a:lnTo>
                <a:close/>
              </a:path>
            </a:pathLst>
          </a:custGeom>
          <a:solidFill>
            <a:srgbClr val="B80049"/>
          </a:solidFill>
        </p:spPr>
        <p:txBody>
          <a:bodyPr wrap="square" lIns="0" tIns="0" rIns="0" bIns="0" rtlCol="0"/>
          <a:lstStyle/>
          <a:p>
            <a:r>
              <a:rPr lang="zh-TW" altLang="en-US" sz="2000" b="1" dirty="0" smtClean="0">
                <a:solidFill>
                  <a:schemeClr val="bg1">
                    <a:lumMod val="95000"/>
                  </a:schemeClr>
                </a:solidFill>
                <a:latin typeface="微軟正黑體" pitchFamily="34" charset="-120"/>
                <a:ea typeface="微軟正黑體" pitchFamily="34" charset="-120"/>
              </a:rPr>
              <a:t>  </a:t>
            </a:r>
            <a:endParaRPr lang="en-US" altLang="zh-TW" sz="2000" b="1" dirty="0" smtClean="0">
              <a:solidFill>
                <a:schemeClr val="bg1">
                  <a:lumMod val="95000"/>
                </a:schemeClr>
              </a:solidFill>
              <a:latin typeface="微軟正黑體" pitchFamily="34" charset="-120"/>
              <a:ea typeface="微軟正黑體" pitchFamily="34" charset="-120"/>
            </a:endParaRPr>
          </a:p>
          <a:p>
            <a:r>
              <a:rPr lang="zh-TW" altLang="en-US" sz="2000" b="1" dirty="0">
                <a:solidFill>
                  <a:schemeClr val="bg1">
                    <a:lumMod val="95000"/>
                  </a:schemeClr>
                </a:solidFill>
                <a:latin typeface="微軟正黑體" pitchFamily="34" charset="-120"/>
                <a:ea typeface="微軟正黑體" pitchFamily="34" charset="-120"/>
              </a:rPr>
              <a:t> </a:t>
            </a:r>
            <a:r>
              <a:rPr lang="zh-TW" altLang="en-US" sz="2000" b="1" dirty="0" smtClean="0">
                <a:solidFill>
                  <a:schemeClr val="bg1">
                    <a:lumMod val="95000"/>
                  </a:schemeClr>
                </a:solidFill>
                <a:latin typeface="微軟正黑體" pitchFamily="34" charset="-120"/>
                <a:ea typeface="微軟正黑體" pitchFamily="34" charset="-120"/>
              </a:rPr>
              <a:t>工程</a:t>
            </a:r>
            <a:endParaRPr sz="2000" b="1" dirty="0">
              <a:solidFill>
                <a:schemeClr val="bg1">
                  <a:lumMod val="95000"/>
                </a:schemeClr>
              </a:solidFill>
              <a:latin typeface="微軟正黑體" pitchFamily="34" charset="-120"/>
              <a:ea typeface="微軟正黑體" pitchFamily="34" charset="-120"/>
            </a:endParaRPr>
          </a:p>
        </p:txBody>
      </p:sp>
      <p:sp>
        <p:nvSpPr>
          <p:cNvPr id="25" name="object 29"/>
          <p:cNvSpPr/>
          <p:nvPr/>
        </p:nvSpPr>
        <p:spPr>
          <a:xfrm>
            <a:off x="3140614" y="2592927"/>
            <a:ext cx="798195" cy="857885"/>
          </a:xfrm>
          <a:custGeom>
            <a:avLst/>
            <a:gdLst/>
            <a:ahLst/>
            <a:cxnLst/>
            <a:rect l="l" t="t" r="r" b="b"/>
            <a:pathLst>
              <a:path w="798195" h="857885">
                <a:moveTo>
                  <a:pt x="99663" y="857535"/>
                </a:moveTo>
                <a:lnTo>
                  <a:pt x="119221" y="688752"/>
                </a:lnTo>
                <a:lnTo>
                  <a:pt x="96818" y="664680"/>
                </a:lnTo>
                <a:lnTo>
                  <a:pt x="76741" y="639272"/>
                </a:lnTo>
                <a:lnTo>
                  <a:pt x="43568" y="585034"/>
                </a:lnTo>
                <a:lnTo>
                  <a:pt x="19713" y="527206"/>
                </a:lnTo>
                <a:lnTo>
                  <a:pt x="5187" y="466959"/>
                </a:lnTo>
                <a:lnTo>
                  <a:pt x="0" y="405463"/>
                </a:lnTo>
                <a:lnTo>
                  <a:pt x="911" y="374611"/>
                </a:lnTo>
                <a:lnTo>
                  <a:pt x="9752" y="313434"/>
                </a:lnTo>
                <a:lnTo>
                  <a:pt x="27959" y="253930"/>
                </a:lnTo>
                <a:lnTo>
                  <a:pt x="55543" y="197271"/>
                </a:lnTo>
                <a:lnTo>
                  <a:pt x="92513" y="144625"/>
                </a:lnTo>
                <a:lnTo>
                  <a:pt x="138399" y="97590"/>
                </a:lnTo>
                <a:lnTo>
                  <a:pt x="189989" y="59457"/>
                </a:lnTo>
                <a:lnTo>
                  <a:pt x="245725" y="30714"/>
                </a:lnTo>
                <a:lnTo>
                  <a:pt x="304444" y="11369"/>
                </a:lnTo>
                <a:lnTo>
                  <a:pt x="364984" y="1435"/>
                </a:lnTo>
                <a:lnTo>
                  <a:pt x="395573" y="0"/>
                </a:lnTo>
                <a:lnTo>
                  <a:pt x="426181" y="921"/>
                </a:lnTo>
                <a:lnTo>
                  <a:pt x="486873" y="9838"/>
                </a:lnTo>
                <a:lnTo>
                  <a:pt x="545897" y="28197"/>
                </a:lnTo>
                <a:lnTo>
                  <a:pt x="602090" y="56009"/>
                </a:lnTo>
                <a:lnTo>
                  <a:pt x="654290" y="93285"/>
                </a:lnTo>
                <a:lnTo>
                  <a:pt x="700931" y="139546"/>
                </a:lnTo>
                <a:lnTo>
                  <a:pt x="738759" y="191552"/>
                </a:lnTo>
                <a:lnTo>
                  <a:pt x="767274" y="247731"/>
                </a:lnTo>
                <a:lnTo>
                  <a:pt x="786466" y="306914"/>
                </a:lnTo>
                <a:lnTo>
                  <a:pt x="796324" y="367932"/>
                </a:lnTo>
                <a:lnTo>
                  <a:pt x="797750" y="398764"/>
                </a:lnTo>
                <a:lnTo>
                  <a:pt x="796838" y="429615"/>
                </a:lnTo>
                <a:lnTo>
                  <a:pt x="787997" y="490793"/>
                </a:lnTo>
                <a:lnTo>
                  <a:pt x="769790" y="550296"/>
                </a:lnTo>
                <a:lnTo>
                  <a:pt x="742207" y="606956"/>
                </a:lnTo>
                <a:lnTo>
                  <a:pt x="705236" y="659601"/>
                </a:lnTo>
                <a:lnTo>
                  <a:pt x="665707" y="700967"/>
                </a:lnTo>
                <a:lnTo>
                  <a:pt x="628254" y="731080"/>
                </a:lnTo>
                <a:lnTo>
                  <a:pt x="587994" y="756158"/>
                </a:lnTo>
                <a:lnTo>
                  <a:pt x="545417" y="776099"/>
                </a:lnTo>
                <a:lnTo>
                  <a:pt x="501014" y="790805"/>
                </a:lnTo>
                <a:lnTo>
                  <a:pt x="455276" y="800173"/>
                </a:lnTo>
                <a:lnTo>
                  <a:pt x="408695" y="804104"/>
                </a:lnTo>
                <a:lnTo>
                  <a:pt x="385240" y="803999"/>
                </a:lnTo>
                <a:lnTo>
                  <a:pt x="338312" y="799585"/>
                </a:lnTo>
                <a:lnTo>
                  <a:pt x="291766" y="789481"/>
                </a:lnTo>
                <a:lnTo>
                  <a:pt x="246094" y="773588"/>
                </a:lnTo>
                <a:lnTo>
                  <a:pt x="99663" y="857535"/>
                </a:lnTo>
                <a:close/>
              </a:path>
            </a:pathLst>
          </a:custGeom>
          <a:ln w="19050">
            <a:solidFill>
              <a:srgbClr val="FFFFFF"/>
            </a:solidFill>
          </a:ln>
        </p:spPr>
        <p:txBody>
          <a:bodyPr wrap="square" lIns="0" tIns="0" rIns="0" bIns="0" rtlCol="0"/>
          <a:lstStyle/>
          <a:p>
            <a:endParaRPr/>
          </a:p>
        </p:txBody>
      </p:sp>
      <p:sp>
        <p:nvSpPr>
          <p:cNvPr id="26" name="object 30"/>
          <p:cNvSpPr/>
          <p:nvPr/>
        </p:nvSpPr>
        <p:spPr>
          <a:xfrm>
            <a:off x="3014282" y="5216397"/>
            <a:ext cx="974725" cy="1057910"/>
          </a:xfrm>
          <a:custGeom>
            <a:avLst/>
            <a:gdLst/>
            <a:ahLst/>
            <a:cxnLst/>
            <a:rect l="l" t="t" r="r" b="b"/>
            <a:pathLst>
              <a:path w="974725" h="1057910">
                <a:moveTo>
                  <a:pt x="106869" y="0"/>
                </a:moveTo>
                <a:lnTo>
                  <a:pt x="158177" y="249808"/>
                </a:lnTo>
                <a:lnTo>
                  <a:pt x="136936" y="269539"/>
                </a:lnTo>
                <a:lnTo>
                  <a:pt x="117152" y="290278"/>
                </a:lnTo>
                <a:lnTo>
                  <a:pt x="82031" y="334499"/>
                </a:lnTo>
                <a:lnTo>
                  <a:pt x="52957" y="381905"/>
                </a:lnTo>
                <a:lnTo>
                  <a:pt x="30074" y="431929"/>
                </a:lnTo>
                <a:lnTo>
                  <a:pt x="13524" y="484004"/>
                </a:lnTo>
                <a:lnTo>
                  <a:pt x="3452" y="537565"/>
                </a:lnTo>
                <a:lnTo>
                  <a:pt x="0" y="592043"/>
                </a:lnTo>
                <a:lnTo>
                  <a:pt x="801" y="619449"/>
                </a:lnTo>
                <a:lnTo>
                  <a:pt x="7547" y="674242"/>
                </a:lnTo>
                <a:lnTo>
                  <a:pt x="21272" y="728536"/>
                </a:lnTo>
                <a:lnTo>
                  <a:pt x="46304" y="790495"/>
                </a:lnTo>
                <a:lnTo>
                  <a:pt x="85069" y="855238"/>
                </a:lnTo>
                <a:lnTo>
                  <a:pt x="133091" y="912036"/>
                </a:lnTo>
                <a:lnTo>
                  <a:pt x="189080" y="960328"/>
                </a:lnTo>
                <a:lnTo>
                  <a:pt x="251745" y="999551"/>
                </a:lnTo>
                <a:lnTo>
                  <a:pt x="319795" y="1029145"/>
                </a:lnTo>
                <a:lnTo>
                  <a:pt x="391939" y="1048547"/>
                </a:lnTo>
                <a:lnTo>
                  <a:pt x="466887" y="1057196"/>
                </a:lnTo>
                <a:lnTo>
                  <a:pt x="505008" y="1057313"/>
                </a:lnTo>
                <a:lnTo>
                  <a:pt x="543347" y="1054531"/>
                </a:lnTo>
                <a:lnTo>
                  <a:pt x="581741" y="1048780"/>
                </a:lnTo>
                <a:lnTo>
                  <a:pt x="620029" y="1039990"/>
                </a:lnTo>
                <a:lnTo>
                  <a:pt x="658049" y="1028090"/>
                </a:lnTo>
                <a:lnTo>
                  <a:pt x="694921" y="1013305"/>
                </a:lnTo>
                <a:lnTo>
                  <a:pt x="729858" y="996004"/>
                </a:lnTo>
                <a:lnTo>
                  <a:pt x="762786" y="976342"/>
                </a:lnTo>
                <a:lnTo>
                  <a:pt x="822324" y="930549"/>
                </a:lnTo>
                <a:lnTo>
                  <a:pt x="872947" y="877157"/>
                </a:lnTo>
                <a:lnTo>
                  <a:pt x="914065" y="817399"/>
                </a:lnTo>
                <a:lnTo>
                  <a:pt x="945092" y="752505"/>
                </a:lnTo>
                <a:lnTo>
                  <a:pt x="965439" y="683707"/>
                </a:lnTo>
                <a:lnTo>
                  <a:pt x="974518" y="612238"/>
                </a:lnTo>
                <a:lnTo>
                  <a:pt x="974647" y="575886"/>
                </a:lnTo>
                <a:lnTo>
                  <a:pt x="971739" y="539328"/>
                </a:lnTo>
                <a:lnTo>
                  <a:pt x="956516" y="466210"/>
                </a:lnTo>
                <a:lnTo>
                  <a:pt x="944053" y="429958"/>
                </a:lnTo>
                <a:lnTo>
                  <a:pt x="928546" y="394786"/>
                </a:lnTo>
                <a:lnTo>
                  <a:pt x="889781" y="330046"/>
                </a:lnTo>
                <a:lnTo>
                  <a:pt x="841759" y="273249"/>
                </a:lnTo>
                <a:lnTo>
                  <a:pt x="785770" y="224956"/>
                </a:lnTo>
                <a:lnTo>
                  <a:pt x="723105" y="185732"/>
                </a:lnTo>
                <a:lnTo>
                  <a:pt x="657834" y="157225"/>
                </a:lnTo>
                <a:lnTo>
                  <a:pt x="316800" y="157225"/>
                </a:lnTo>
                <a:lnTo>
                  <a:pt x="106869" y="0"/>
                </a:lnTo>
                <a:close/>
              </a:path>
              <a:path w="974725" h="1057910">
                <a:moveTo>
                  <a:pt x="469842" y="127976"/>
                </a:moveTo>
                <a:lnTo>
                  <a:pt x="431503" y="130763"/>
                </a:lnTo>
                <a:lnTo>
                  <a:pt x="393109" y="136520"/>
                </a:lnTo>
                <a:lnTo>
                  <a:pt x="354821" y="145317"/>
                </a:lnTo>
                <a:lnTo>
                  <a:pt x="316800" y="157225"/>
                </a:lnTo>
                <a:lnTo>
                  <a:pt x="657834" y="157225"/>
                </a:lnTo>
                <a:lnTo>
                  <a:pt x="619414" y="145127"/>
                </a:lnTo>
                <a:lnTo>
                  <a:pt x="545707" y="131033"/>
                </a:lnTo>
                <a:lnTo>
                  <a:pt x="469842" y="127976"/>
                </a:lnTo>
                <a:close/>
              </a:path>
            </a:pathLst>
          </a:custGeom>
          <a:solidFill>
            <a:srgbClr val="B80049"/>
          </a:solidFill>
        </p:spPr>
        <p:txBody>
          <a:bodyPr wrap="square" lIns="0" tIns="0" rIns="0" bIns="0" rtlCol="0"/>
          <a:lstStyle/>
          <a:p>
            <a:endParaRPr lang="en-US" altLang="zh-TW" b="1" dirty="0" smtClean="0">
              <a:solidFill>
                <a:schemeClr val="bg1">
                  <a:lumMod val="95000"/>
                </a:schemeClr>
              </a:solidFill>
              <a:latin typeface="微軟正黑體" pitchFamily="34" charset="-120"/>
              <a:ea typeface="微軟正黑體" pitchFamily="34" charset="-120"/>
            </a:endParaRPr>
          </a:p>
          <a:p>
            <a:r>
              <a:rPr lang="zh-TW" altLang="en-US" b="1" dirty="0">
                <a:solidFill>
                  <a:schemeClr val="bg1">
                    <a:lumMod val="95000"/>
                  </a:schemeClr>
                </a:solidFill>
                <a:latin typeface="微軟正黑體" pitchFamily="34" charset="-120"/>
                <a:ea typeface="微軟正黑體" pitchFamily="34" charset="-120"/>
              </a:rPr>
              <a:t> </a:t>
            </a:r>
            <a:r>
              <a:rPr lang="zh-TW" altLang="en-US" b="1" dirty="0" smtClean="0">
                <a:solidFill>
                  <a:schemeClr val="bg1">
                    <a:lumMod val="95000"/>
                  </a:schemeClr>
                </a:solidFill>
                <a:latin typeface="微軟正黑體" pitchFamily="34" charset="-120"/>
                <a:ea typeface="微軟正黑體" pitchFamily="34" charset="-120"/>
              </a:rPr>
              <a:t>   </a:t>
            </a:r>
            <a:r>
              <a:rPr lang="zh-TW" altLang="en-US" sz="2000" b="1" dirty="0" smtClean="0">
                <a:solidFill>
                  <a:schemeClr val="bg1">
                    <a:lumMod val="95000"/>
                  </a:schemeClr>
                </a:solidFill>
                <a:latin typeface="微軟正黑體" pitchFamily="34" charset="-120"/>
                <a:ea typeface="微軟正黑體" pitchFamily="34" charset="-120"/>
              </a:rPr>
              <a:t>工程</a:t>
            </a:r>
            <a:endParaRPr lang="zh-TW" altLang="en-US" sz="2000" b="1" dirty="0">
              <a:solidFill>
                <a:schemeClr val="bg1">
                  <a:lumMod val="95000"/>
                </a:schemeClr>
              </a:solidFill>
              <a:latin typeface="微軟正黑體" pitchFamily="34" charset="-120"/>
              <a:ea typeface="微軟正黑體" pitchFamily="34" charset="-120"/>
            </a:endParaRPr>
          </a:p>
        </p:txBody>
      </p:sp>
      <p:sp>
        <p:nvSpPr>
          <p:cNvPr id="27" name="object 31"/>
          <p:cNvSpPr/>
          <p:nvPr/>
        </p:nvSpPr>
        <p:spPr>
          <a:xfrm>
            <a:off x="3014282" y="5216397"/>
            <a:ext cx="974725" cy="1057910"/>
          </a:xfrm>
          <a:custGeom>
            <a:avLst/>
            <a:gdLst/>
            <a:ahLst/>
            <a:cxnLst/>
            <a:rect l="l" t="t" r="r" b="b"/>
            <a:pathLst>
              <a:path w="974725" h="1057910">
                <a:moveTo>
                  <a:pt x="106869" y="0"/>
                </a:moveTo>
                <a:lnTo>
                  <a:pt x="316800" y="157225"/>
                </a:lnTo>
                <a:lnTo>
                  <a:pt x="354821" y="145317"/>
                </a:lnTo>
                <a:lnTo>
                  <a:pt x="393109" y="136520"/>
                </a:lnTo>
                <a:lnTo>
                  <a:pt x="431503" y="130763"/>
                </a:lnTo>
                <a:lnTo>
                  <a:pt x="469842" y="127976"/>
                </a:lnTo>
                <a:lnTo>
                  <a:pt x="507963" y="128090"/>
                </a:lnTo>
                <a:lnTo>
                  <a:pt x="582911" y="136736"/>
                </a:lnTo>
                <a:lnTo>
                  <a:pt x="655055" y="156137"/>
                </a:lnTo>
                <a:lnTo>
                  <a:pt x="723105" y="185732"/>
                </a:lnTo>
                <a:lnTo>
                  <a:pt x="785770" y="224956"/>
                </a:lnTo>
                <a:lnTo>
                  <a:pt x="841759" y="273249"/>
                </a:lnTo>
                <a:lnTo>
                  <a:pt x="889781" y="330046"/>
                </a:lnTo>
                <a:lnTo>
                  <a:pt x="928546" y="394786"/>
                </a:lnTo>
                <a:lnTo>
                  <a:pt x="944053" y="429958"/>
                </a:lnTo>
                <a:lnTo>
                  <a:pt x="956516" y="466210"/>
                </a:lnTo>
                <a:lnTo>
                  <a:pt x="971739" y="539328"/>
                </a:lnTo>
                <a:lnTo>
                  <a:pt x="974647" y="575886"/>
                </a:lnTo>
                <a:lnTo>
                  <a:pt x="974518" y="612238"/>
                </a:lnTo>
                <a:lnTo>
                  <a:pt x="965439" y="683707"/>
                </a:lnTo>
                <a:lnTo>
                  <a:pt x="945092" y="752505"/>
                </a:lnTo>
                <a:lnTo>
                  <a:pt x="914065" y="817399"/>
                </a:lnTo>
                <a:lnTo>
                  <a:pt x="872947" y="877157"/>
                </a:lnTo>
                <a:lnTo>
                  <a:pt x="822324" y="930549"/>
                </a:lnTo>
                <a:lnTo>
                  <a:pt x="762786" y="976342"/>
                </a:lnTo>
                <a:lnTo>
                  <a:pt x="729858" y="996004"/>
                </a:lnTo>
                <a:lnTo>
                  <a:pt x="694921" y="1013305"/>
                </a:lnTo>
                <a:lnTo>
                  <a:pt x="658049" y="1028090"/>
                </a:lnTo>
                <a:lnTo>
                  <a:pt x="620029" y="1039990"/>
                </a:lnTo>
                <a:lnTo>
                  <a:pt x="581741" y="1048780"/>
                </a:lnTo>
                <a:lnTo>
                  <a:pt x="543347" y="1054531"/>
                </a:lnTo>
                <a:lnTo>
                  <a:pt x="505008" y="1057313"/>
                </a:lnTo>
                <a:lnTo>
                  <a:pt x="466887" y="1057196"/>
                </a:lnTo>
                <a:lnTo>
                  <a:pt x="391939" y="1048547"/>
                </a:lnTo>
                <a:lnTo>
                  <a:pt x="319795" y="1029145"/>
                </a:lnTo>
                <a:lnTo>
                  <a:pt x="251745" y="999551"/>
                </a:lnTo>
                <a:lnTo>
                  <a:pt x="189080" y="960328"/>
                </a:lnTo>
                <a:lnTo>
                  <a:pt x="133091" y="912036"/>
                </a:lnTo>
                <a:lnTo>
                  <a:pt x="85069" y="855238"/>
                </a:lnTo>
                <a:lnTo>
                  <a:pt x="46304" y="790495"/>
                </a:lnTo>
                <a:lnTo>
                  <a:pt x="30796" y="755319"/>
                </a:lnTo>
                <a:lnTo>
                  <a:pt x="13529" y="701487"/>
                </a:lnTo>
                <a:lnTo>
                  <a:pt x="3311" y="646873"/>
                </a:lnTo>
                <a:lnTo>
                  <a:pt x="0" y="592043"/>
                </a:lnTo>
                <a:lnTo>
                  <a:pt x="889" y="564725"/>
                </a:lnTo>
                <a:lnTo>
                  <a:pt x="7670" y="510634"/>
                </a:lnTo>
                <a:lnTo>
                  <a:pt x="20999" y="457746"/>
                </a:lnTo>
                <a:lnTo>
                  <a:pt x="40733" y="406625"/>
                </a:lnTo>
                <a:lnTo>
                  <a:pt x="66730" y="357839"/>
                </a:lnTo>
                <a:lnTo>
                  <a:pt x="98845" y="311955"/>
                </a:lnTo>
                <a:lnTo>
                  <a:pt x="136936" y="269539"/>
                </a:lnTo>
                <a:lnTo>
                  <a:pt x="158177" y="249808"/>
                </a:lnTo>
                <a:lnTo>
                  <a:pt x="106869" y="0"/>
                </a:lnTo>
                <a:close/>
              </a:path>
            </a:pathLst>
          </a:custGeom>
          <a:ln w="19049">
            <a:solidFill>
              <a:srgbClr val="FFFFFF"/>
            </a:solidFill>
          </a:ln>
        </p:spPr>
        <p:txBody>
          <a:bodyPr wrap="square" lIns="0" tIns="0" rIns="0" bIns="0" rtlCol="0"/>
          <a:lstStyle/>
          <a:p>
            <a:endParaRPr/>
          </a:p>
        </p:txBody>
      </p:sp>
      <p:sp>
        <p:nvSpPr>
          <p:cNvPr id="28" name="object 32"/>
          <p:cNvSpPr/>
          <p:nvPr/>
        </p:nvSpPr>
        <p:spPr>
          <a:xfrm>
            <a:off x="3982466" y="3575811"/>
            <a:ext cx="432434" cy="1709420"/>
          </a:xfrm>
          <a:custGeom>
            <a:avLst/>
            <a:gdLst/>
            <a:ahLst/>
            <a:cxnLst/>
            <a:rect l="l" t="t" r="r" b="b"/>
            <a:pathLst>
              <a:path w="432435" h="1709420">
                <a:moveTo>
                  <a:pt x="360044" y="0"/>
                </a:moveTo>
                <a:lnTo>
                  <a:pt x="71732" y="0"/>
                </a:lnTo>
                <a:lnTo>
                  <a:pt x="31622" y="12393"/>
                </a:lnTo>
                <a:lnTo>
                  <a:pt x="5635" y="44047"/>
                </a:lnTo>
                <a:lnTo>
                  <a:pt x="0" y="1637306"/>
                </a:lnTo>
                <a:lnTo>
                  <a:pt x="1510" y="1651765"/>
                </a:lnTo>
                <a:lnTo>
                  <a:pt x="21188" y="1688031"/>
                </a:lnTo>
                <a:lnTo>
                  <a:pt x="57534" y="1707581"/>
                </a:lnTo>
                <a:lnTo>
                  <a:pt x="72008" y="1709039"/>
                </a:lnTo>
                <a:lnTo>
                  <a:pt x="360320" y="1709038"/>
                </a:lnTo>
                <a:lnTo>
                  <a:pt x="400430" y="1696645"/>
                </a:lnTo>
                <a:lnTo>
                  <a:pt x="426417" y="1664991"/>
                </a:lnTo>
                <a:lnTo>
                  <a:pt x="432052" y="71732"/>
                </a:lnTo>
                <a:lnTo>
                  <a:pt x="430542" y="57273"/>
                </a:lnTo>
                <a:lnTo>
                  <a:pt x="410864" y="21007"/>
                </a:lnTo>
                <a:lnTo>
                  <a:pt x="374518" y="1457"/>
                </a:lnTo>
                <a:lnTo>
                  <a:pt x="360044" y="0"/>
                </a:lnTo>
                <a:close/>
              </a:path>
            </a:pathLst>
          </a:custGeom>
          <a:solidFill>
            <a:srgbClr val="FFFFFF"/>
          </a:solidFill>
        </p:spPr>
        <p:txBody>
          <a:bodyPr wrap="square" lIns="0" tIns="0" rIns="0" bIns="0" rtlCol="0"/>
          <a:lstStyle/>
          <a:p>
            <a:endParaRPr/>
          </a:p>
        </p:txBody>
      </p:sp>
      <p:sp>
        <p:nvSpPr>
          <p:cNvPr id="29" name="object 33"/>
          <p:cNvSpPr/>
          <p:nvPr/>
        </p:nvSpPr>
        <p:spPr>
          <a:xfrm>
            <a:off x="3982465" y="3575811"/>
            <a:ext cx="432434" cy="1709420"/>
          </a:xfrm>
          <a:custGeom>
            <a:avLst/>
            <a:gdLst/>
            <a:ahLst/>
            <a:cxnLst/>
            <a:rect l="l" t="t" r="r" b="b"/>
            <a:pathLst>
              <a:path w="432435" h="1709420">
                <a:moveTo>
                  <a:pt x="0" y="72008"/>
                </a:moveTo>
                <a:lnTo>
                  <a:pt x="12248" y="31836"/>
                </a:lnTo>
                <a:lnTo>
                  <a:pt x="43808" y="5737"/>
                </a:lnTo>
                <a:lnTo>
                  <a:pt x="360045" y="0"/>
                </a:lnTo>
                <a:lnTo>
                  <a:pt x="374519" y="1457"/>
                </a:lnTo>
                <a:lnTo>
                  <a:pt x="410865" y="21007"/>
                </a:lnTo>
                <a:lnTo>
                  <a:pt x="430543" y="57273"/>
                </a:lnTo>
                <a:lnTo>
                  <a:pt x="432054" y="1637030"/>
                </a:lnTo>
                <a:lnTo>
                  <a:pt x="430596" y="1651504"/>
                </a:lnTo>
                <a:lnTo>
                  <a:pt x="411046" y="1687850"/>
                </a:lnTo>
                <a:lnTo>
                  <a:pt x="374780" y="1707528"/>
                </a:lnTo>
                <a:lnTo>
                  <a:pt x="72009" y="1709039"/>
                </a:lnTo>
                <a:lnTo>
                  <a:pt x="57534" y="1707581"/>
                </a:lnTo>
                <a:lnTo>
                  <a:pt x="21188" y="1688031"/>
                </a:lnTo>
                <a:lnTo>
                  <a:pt x="1510" y="1651765"/>
                </a:lnTo>
                <a:lnTo>
                  <a:pt x="0" y="72008"/>
                </a:lnTo>
                <a:close/>
              </a:path>
            </a:pathLst>
          </a:custGeom>
          <a:ln w="28575">
            <a:solidFill>
              <a:srgbClr val="7E7E7E"/>
            </a:solidFill>
          </a:ln>
        </p:spPr>
        <p:txBody>
          <a:bodyPr wrap="square" lIns="0" tIns="0" rIns="0" bIns="0" rtlCol="0"/>
          <a:lstStyle/>
          <a:p>
            <a:endParaRPr/>
          </a:p>
        </p:txBody>
      </p:sp>
      <p:sp>
        <p:nvSpPr>
          <p:cNvPr id="30" name="object 34"/>
          <p:cNvSpPr txBox="1"/>
          <p:nvPr/>
        </p:nvSpPr>
        <p:spPr>
          <a:xfrm>
            <a:off x="4052696" y="4102868"/>
            <a:ext cx="228600" cy="872034"/>
          </a:xfrm>
          <a:prstGeom prst="rect">
            <a:avLst/>
          </a:prstGeom>
        </p:spPr>
        <p:txBody>
          <a:bodyPr vert="horz" wrap="square" lIns="0" tIns="0" rIns="0" bIns="0" rtlCol="0">
            <a:spAutoFit/>
          </a:bodyPr>
          <a:lstStyle/>
          <a:p>
            <a:pPr marL="12700" marR="5080" algn="just">
              <a:lnSpc>
                <a:spcPts val="1689"/>
              </a:lnSpc>
            </a:pPr>
            <a:r>
              <a:rPr lang="zh-TW" altLang="en-US" sz="1600" spc="-15" dirty="0">
                <a:solidFill>
                  <a:srgbClr val="221816"/>
                </a:solidFill>
                <a:latin typeface="微軟正黑體"/>
                <a:cs typeface="微軟正黑體"/>
              </a:rPr>
              <a:t>市</a:t>
            </a:r>
            <a:r>
              <a:rPr sz="1600" spc="-15" dirty="0" smtClean="0">
                <a:solidFill>
                  <a:srgbClr val="221816"/>
                </a:solidFill>
                <a:latin typeface="微軟正黑體"/>
                <a:cs typeface="微軟正黑體"/>
              </a:rPr>
              <a:t>府 </a:t>
            </a:r>
            <a:r>
              <a:rPr sz="1600" spc="-15" dirty="0">
                <a:solidFill>
                  <a:srgbClr val="221816"/>
                </a:solidFill>
                <a:latin typeface="微軟正黑體"/>
                <a:cs typeface="微軟正黑體"/>
              </a:rPr>
              <a:t>審 查</a:t>
            </a:r>
            <a:endParaRPr sz="1600" dirty="0">
              <a:latin typeface="微軟正黑體"/>
              <a:cs typeface="微軟正黑體"/>
            </a:endParaRPr>
          </a:p>
        </p:txBody>
      </p:sp>
      <p:sp>
        <p:nvSpPr>
          <p:cNvPr id="31" name="object 35"/>
          <p:cNvSpPr/>
          <p:nvPr/>
        </p:nvSpPr>
        <p:spPr>
          <a:xfrm>
            <a:off x="4827778" y="2769489"/>
            <a:ext cx="432434" cy="3322320"/>
          </a:xfrm>
          <a:custGeom>
            <a:avLst/>
            <a:gdLst/>
            <a:ahLst/>
            <a:cxnLst/>
            <a:rect l="l" t="t" r="r" b="b"/>
            <a:pathLst>
              <a:path w="432435" h="3322320">
                <a:moveTo>
                  <a:pt x="360044" y="0"/>
                </a:moveTo>
                <a:lnTo>
                  <a:pt x="71732" y="0"/>
                </a:lnTo>
                <a:lnTo>
                  <a:pt x="31622" y="12393"/>
                </a:lnTo>
                <a:lnTo>
                  <a:pt x="5635" y="44047"/>
                </a:lnTo>
                <a:lnTo>
                  <a:pt x="0" y="3250041"/>
                </a:lnTo>
                <a:lnTo>
                  <a:pt x="1510" y="3264503"/>
                </a:lnTo>
                <a:lnTo>
                  <a:pt x="21188" y="3300771"/>
                </a:lnTo>
                <a:lnTo>
                  <a:pt x="57534" y="3320317"/>
                </a:lnTo>
                <a:lnTo>
                  <a:pt x="72008" y="3321773"/>
                </a:lnTo>
                <a:lnTo>
                  <a:pt x="360320" y="3321773"/>
                </a:lnTo>
                <a:lnTo>
                  <a:pt x="400430" y="3309384"/>
                </a:lnTo>
                <a:lnTo>
                  <a:pt x="426417" y="3277731"/>
                </a:lnTo>
                <a:lnTo>
                  <a:pt x="432052" y="71732"/>
                </a:lnTo>
                <a:lnTo>
                  <a:pt x="430542" y="57273"/>
                </a:lnTo>
                <a:lnTo>
                  <a:pt x="410864" y="21007"/>
                </a:lnTo>
                <a:lnTo>
                  <a:pt x="374518" y="1457"/>
                </a:lnTo>
                <a:lnTo>
                  <a:pt x="360044" y="0"/>
                </a:lnTo>
                <a:close/>
              </a:path>
            </a:pathLst>
          </a:custGeom>
          <a:solidFill>
            <a:srgbClr val="FFFFFF"/>
          </a:solidFill>
        </p:spPr>
        <p:txBody>
          <a:bodyPr wrap="square" lIns="0" tIns="0" rIns="0" bIns="0" rtlCol="0"/>
          <a:lstStyle/>
          <a:p>
            <a:endParaRPr/>
          </a:p>
        </p:txBody>
      </p:sp>
      <p:sp>
        <p:nvSpPr>
          <p:cNvPr id="32" name="object 36"/>
          <p:cNvSpPr/>
          <p:nvPr/>
        </p:nvSpPr>
        <p:spPr>
          <a:xfrm>
            <a:off x="4827778" y="2769489"/>
            <a:ext cx="432434" cy="3322320"/>
          </a:xfrm>
          <a:custGeom>
            <a:avLst/>
            <a:gdLst/>
            <a:ahLst/>
            <a:cxnLst/>
            <a:rect l="l" t="t" r="r" b="b"/>
            <a:pathLst>
              <a:path w="432435" h="3322320">
                <a:moveTo>
                  <a:pt x="0" y="72009"/>
                </a:moveTo>
                <a:lnTo>
                  <a:pt x="12248" y="31836"/>
                </a:lnTo>
                <a:lnTo>
                  <a:pt x="43808" y="5737"/>
                </a:lnTo>
                <a:lnTo>
                  <a:pt x="360045" y="0"/>
                </a:lnTo>
                <a:lnTo>
                  <a:pt x="374519" y="1457"/>
                </a:lnTo>
                <a:lnTo>
                  <a:pt x="410865" y="21007"/>
                </a:lnTo>
                <a:lnTo>
                  <a:pt x="430543" y="57273"/>
                </a:lnTo>
                <a:lnTo>
                  <a:pt x="432054" y="3249764"/>
                </a:lnTo>
                <a:lnTo>
                  <a:pt x="430596" y="3264242"/>
                </a:lnTo>
                <a:lnTo>
                  <a:pt x="411046" y="3300590"/>
                </a:lnTo>
                <a:lnTo>
                  <a:pt x="374780" y="3320263"/>
                </a:lnTo>
                <a:lnTo>
                  <a:pt x="72009" y="3321773"/>
                </a:lnTo>
                <a:lnTo>
                  <a:pt x="57534" y="3320317"/>
                </a:lnTo>
                <a:lnTo>
                  <a:pt x="21188" y="3300771"/>
                </a:lnTo>
                <a:lnTo>
                  <a:pt x="1510" y="3264503"/>
                </a:lnTo>
                <a:lnTo>
                  <a:pt x="0" y="72009"/>
                </a:lnTo>
                <a:close/>
              </a:path>
            </a:pathLst>
          </a:custGeom>
          <a:ln w="28575">
            <a:solidFill>
              <a:srgbClr val="7E7E7E"/>
            </a:solidFill>
          </a:ln>
        </p:spPr>
        <p:txBody>
          <a:bodyPr wrap="square" lIns="0" tIns="0" rIns="0" bIns="0" rtlCol="0"/>
          <a:lstStyle/>
          <a:p>
            <a:endParaRPr/>
          </a:p>
        </p:txBody>
      </p:sp>
      <p:sp>
        <p:nvSpPr>
          <p:cNvPr id="33" name="object 37"/>
          <p:cNvSpPr txBox="1"/>
          <p:nvPr/>
        </p:nvSpPr>
        <p:spPr>
          <a:xfrm>
            <a:off x="4898262" y="2902748"/>
            <a:ext cx="228600" cy="3052118"/>
          </a:xfrm>
          <a:prstGeom prst="rect">
            <a:avLst/>
          </a:prstGeom>
        </p:spPr>
        <p:txBody>
          <a:bodyPr vert="horz" wrap="square" lIns="0" tIns="0" rIns="0" bIns="0" rtlCol="0">
            <a:spAutoFit/>
          </a:bodyPr>
          <a:lstStyle/>
          <a:p>
            <a:pPr marL="12700" marR="5080" algn="just">
              <a:lnSpc>
                <a:spcPts val="1689"/>
              </a:lnSpc>
            </a:pPr>
            <a:r>
              <a:rPr lang="zh-TW" altLang="en-US" sz="1600" spc="-15" dirty="0" smtClean="0">
                <a:solidFill>
                  <a:srgbClr val="221816"/>
                </a:solidFill>
                <a:latin typeface="微軟正黑體"/>
                <a:cs typeface="微軟正黑體"/>
              </a:rPr>
              <a:t>都</a:t>
            </a:r>
            <a:r>
              <a:rPr sz="1600" spc="-15" dirty="0" smtClean="0">
                <a:solidFill>
                  <a:srgbClr val="221816"/>
                </a:solidFill>
                <a:latin typeface="微軟正黑體"/>
                <a:cs typeface="微軟正黑體"/>
              </a:rPr>
              <a:t>市 </a:t>
            </a:r>
            <a:r>
              <a:rPr sz="1600" spc="-15" dirty="0">
                <a:solidFill>
                  <a:srgbClr val="221816"/>
                </a:solidFill>
                <a:latin typeface="微軟正黑體"/>
                <a:cs typeface="微軟正黑體"/>
              </a:rPr>
              <a:t>更 </a:t>
            </a:r>
            <a:r>
              <a:rPr sz="1600" spc="-15" dirty="0" smtClean="0">
                <a:solidFill>
                  <a:srgbClr val="221816"/>
                </a:solidFill>
                <a:latin typeface="微軟正黑體"/>
                <a:cs typeface="微軟正黑體"/>
              </a:rPr>
              <a:t>新</a:t>
            </a:r>
            <a:r>
              <a:rPr lang="zh-TW" altLang="en-US" sz="1600" spc="-15" dirty="0" smtClean="0">
                <a:solidFill>
                  <a:srgbClr val="221816"/>
                </a:solidFill>
                <a:latin typeface="微軟正黑體"/>
                <a:cs typeface="微軟正黑體"/>
              </a:rPr>
              <a:t>及爭議處理審議會審議</a:t>
            </a:r>
            <a:endParaRPr sz="1600" dirty="0">
              <a:latin typeface="微軟正黑體"/>
              <a:cs typeface="微軟正黑體"/>
            </a:endParaRPr>
          </a:p>
        </p:txBody>
      </p:sp>
      <p:sp>
        <p:nvSpPr>
          <p:cNvPr id="34" name="object 39"/>
          <p:cNvSpPr/>
          <p:nvPr/>
        </p:nvSpPr>
        <p:spPr>
          <a:xfrm>
            <a:off x="5694299" y="3581527"/>
            <a:ext cx="432434" cy="1709420"/>
          </a:xfrm>
          <a:custGeom>
            <a:avLst/>
            <a:gdLst/>
            <a:ahLst/>
            <a:cxnLst/>
            <a:rect l="l" t="t" r="r" b="b"/>
            <a:pathLst>
              <a:path w="432435" h="1709420">
                <a:moveTo>
                  <a:pt x="360044" y="0"/>
                </a:moveTo>
                <a:lnTo>
                  <a:pt x="71732" y="0"/>
                </a:lnTo>
                <a:lnTo>
                  <a:pt x="31622" y="12359"/>
                </a:lnTo>
                <a:lnTo>
                  <a:pt x="5635" y="43994"/>
                </a:lnTo>
                <a:lnTo>
                  <a:pt x="0" y="1637179"/>
                </a:lnTo>
                <a:lnTo>
                  <a:pt x="1510" y="1651638"/>
                </a:lnTo>
                <a:lnTo>
                  <a:pt x="21188" y="1687904"/>
                </a:lnTo>
                <a:lnTo>
                  <a:pt x="57534" y="1707454"/>
                </a:lnTo>
                <a:lnTo>
                  <a:pt x="72008" y="1708912"/>
                </a:lnTo>
                <a:lnTo>
                  <a:pt x="360320" y="1708911"/>
                </a:lnTo>
                <a:lnTo>
                  <a:pt x="400430" y="1696518"/>
                </a:lnTo>
                <a:lnTo>
                  <a:pt x="426417" y="1664864"/>
                </a:lnTo>
                <a:lnTo>
                  <a:pt x="432052" y="71731"/>
                </a:lnTo>
                <a:lnTo>
                  <a:pt x="430542" y="57237"/>
                </a:lnTo>
                <a:lnTo>
                  <a:pt x="410864" y="20959"/>
                </a:lnTo>
                <a:lnTo>
                  <a:pt x="374518" y="1451"/>
                </a:lnTo>
                <a:lnTo>
                  <a:pt x="360044" y="0"/>
                </a:lnTo>
                <a:close/>
              </a:path>
            </a:pathLst>
          </a:custGeom>
          <a:solidFill>
            <a:srgbClr val="FFFFFF"/>
          </a:solidFill>
        </p:spPr>
        <p:txBody>
          <a:bodyPr wrap="square" lIns="0" tIns="0" rIns="0" bIns="0" rtlCol="0"/>
          <a:lstStyle/>
          <a:p>
            <a:endParaRPr/>
          </a:p>
        </p:txBody>
      </p:sp>
      <p:sp>
        <p:nvSpPr>
          <p:cNvPr id="35" name="object 40"/>
          <p:cNvSpPr/>
          <p:nvPr/>
        </p:nvSpPr>
        <p:spPr>
          <a:xfrm>
            <a:off x="5694298" y="3581527"/>
            <a:ext cx="432434" cy="1709420"/>
          </a:xfrm>
          <a:custGeom>
            <a:avLst/>
            <a:gdLst/>
            <a:ahLst/>
            <a:cxnLst/>
            <a:rect l="l" t="t" r="r" b="b"/>
            <a:pathLst>
              <a:path w="432435" h="1709420">
                <a:moveTo>
                  <a:pt x="0" y="72009"/>
                </a:moveTo>
                <a:lnTo>
                  <a:pt x="12248" y="31780"/>
                </a:lnTo>
                <a:lnTo>
                  <a:pt x="43808" y="5719"/>
                </a:lnTo>
                <a:lnTo>
                  <a:pt x="360045" y="0"/>
                </a:lnTo>
                <a:lnTo>
                  <a:pt x="374519" y="1451"/>
                </a:lnTo>
                <a:lnTo>
                  <a:pt x="410865" y="20959"/>
                </a:lnTo>
                <a:lnTo>
                  <a:pt x="430543" y="57237"/>
                </a:lnTo>
                <a:lnTo>
                  <a:pt x="432053" y="1636903"/>
                </a:lnTo>
                <a:lnTo>
                  <a:pt x="430596" y="1651377"/>
                </a:lnTo>
                <a:lnTo>
                  <a:pt x="411046" y="1687723"/>
                </a:lnTo>
                <a:lnTo>
                  <a:pt x="374780" y="1707401"/>
                </a:lnTo>
                <a:lnTo>
                  <a:pt x="72009" y="1708912"/>
                </a:lnTo>
                <a:lnTo>
                  <a:pt x="57534" y="1707454"/>
                </a:lnTo>
                <a:lnTo>
                  <a:pt x="21188" y="1687904"/>
                </a:lnTo>
                <a:lnTo>
                  <a:pt x="1510" y="1651638"/>
                </a:lnTo>
                <a:lnTo>
                  <a:pt x="0" y="72009"/>
                </a:lnTo>
                <a:close/>
              </a:path>
            </a:pathLst>
          </a:custGeom>
          <a:ln w="28575">
            <a:solidFill>
              <a:srgbClr val="7E7E7E"/>
            </a:solidFill>
          </a:ln>
        </p:spPr>
        <p:txBody>
          <a:bodyPr wrap="square" lIns="0" tIns="0" rIns="0" bIns="0" rtlCol="0"/>
          <a:lstStyle/>
          <a:p>
            <a:endParaRPr/>
          </a:p>
        </p:txBody>
      </p:sp>
      <p:sp>
        <p:nvSpPr>
          <p:cNvPr id="36" name="object 41"/>
          <p:cNvSpPr txBox="1"/>
          <p:nvPr/>
        </p:nvSpPr>
        <p:spPr>
          <a:xfrm>
            <a:off x="5796216" y="4160044"/>
            <a:ext cx="228600" cy="866648"/>
          </a:xfrm>
          <a:prstGeom prst="rect">
            <a:avLst/>
          </a:prstGeom>
        </p:spPr>
        <p:txBody>
          <a:bodyPr vert="horz" wrap="square" lIns="0" tIns="0" rIns="0" bIns="0" rtlCol="0">
            <a:spAutoFit/>
          </a:bodyPr>
          <a:lstStyle/>
          <a:p>
            <a:pPr marL="12700" marR="5080" algn="just">
              <a:lnSpc>
                <a:spcPct val="88200"/>
              </a:lnSpc>
            </a:pPr>
            <a:r>
              <a:rPr lang="zh-TW" altLang="en-US" sz="1600" spc="-15" dirty="0" smtClean="0">
                <a:solidFill>
                  <a:srgbClr val="221816"/>
                </a:solidFill>
                <a:latin typeface="微軟正黑體"/>
                <a:cs typeface="微軟正黑體"/>
              </a:rPr>
              <a:t>核</a:t>
            </a:r>
            <a:r>
              <a:rPr sz="1600" spc="-15" dirty="0" smtClean="0">
                <a:solidFill>
                  <a:srgbClr val="221816"/>
                </a:solidFill>
                <a:latin typeface="微軟正黑體"/>
                <a:cs typeface="微軟正黑體"/>
              </a:rPr>
              <a:t>定 </a:t>
            </a:r>
            <a:r>
              <a:rPr sz="1600" spc="-15" dirty="0">
                <a:solidFill>
                  <a:srgbClr val="221816"/>
                </a:solidFill>
                <a:latin typeface="微軟正黑體"/>
                <a:cs typeface="微軟正黑體"/>
              </a:rPr>
              <a:t>補 助</a:t>
            </a:r>
            <a:endParaRPr sz="1600" dirty="0">
              <a:latin typeface="微軟正黑體"/>
              <a:cs typeface="微軟正黑體"/>
            </a:endParaRPr>
          </a:p>
        </p:txBody>
      </p:sp>
      <p:sp>
        <p:nvSpPr>
          <p:cNvPr id="37" name="object 42"/>
          <p:cNvSpPr/>
          <p:nvPr/>
        </p:nvSpPr>
        <p:spPr>
          <a:xfrm>
            <a:off x="6550406" y="3575811"/>
            <a:ext cx="432434" cy="1709420"/>
          </a:xfrm>
          <a:custGeom>
            <a:avLst/>
            <a:gdLst/>
            <a:ahLst/>
            <a:cxnLst/>
            <a:rect l="l" t="t" r="r" b="b"/>
            <a:pathLst>
              <a:path w="432434" h="1709420">
                <a:moveTo>
                  <a:pt x="360044" y="0"/>
                </a:moveTo>
                <a:lnTo>
                  <a:pt x="71732" y="0"/>
                </a:lnTo>
                <a:lnTo>
                  <a:pt x="31622" y="12393"/>
                </a:lnTo>
                <a:lnTo>
                  <a:pt x="5635" y="44047"/>
                </a:lnTo>
                <a:lnTo>
                  <a:pt x="0" y="1637306"/>
                </a:lnTo>
                <a:lnTo>
                  <a:pt x="1510" y="1651765"/>
                </a:lnTo>
                <a:lnTo>
                  <a:pt x="21188" y="1688031"/>
                </a:lnTo>
                <a:lnTo>
                  <a:pt x="57534" y="1707581"/>
                </a:lnTo>
                <a:lnTo>
                  <a:pt x="72008" y="1709039"/>
                </a:lnTo>
                <a:lnTo>
                  <a:pt x="360320" y="1709038"/>
                </a:lnTo>
                <a:lnTo>
                  <a:pt x="400430" y="1696645"/>
                </a:lnTo>
                <a:lnTo>
                  <a:pt x="426417" y="1664991"/>
                </a:lnTo>
                <a:lnTo>
                  <a:pt x="432052" y="71732"/>
                </a:lnTo>
                <a:lnTo>
                  <a:pt x="430542" y="57273"/>
                </a:lnTo>
                <a:lnTo>
                  <a:pt x="410864" y="21007"/>
                </a:lnTo>
                <a:lnTo>
                  <a:pt x="374518" y="1457"/>
                </a:lnTo>
                <a:lnTo>
                  <a:pt x="360044" y="0"/>
                </a:lnTo>
                <a:close/>
              </a:path>
            </a:pathLst>
          </a:custGeom>
          <a:solidFill>
            <a:srgbClr val="FFFFFF"/>
          </a:solidFill>
        </p:spPr>
        <p:txBody>
          <a:bodyPr wrap="square" lIns="0" tIns="0" rIns="0" bIns="0" rtlCol="0"/>
          <a:lstStyle/>
          <a:p>
            <a:endParaRPr/>
          </a:p>
        </p:txBody>
      </p:sp>
      <p:sp>
        <p:nvSpPr>
          <p:cNvPr id="38" name="object 43"/>
          <p:cNvSpPr/>
          <p:nvPr/>
        </p:nvSpPr>
        <p:spPr>
          <a:xfrm>
            <a:off x="6550406" y="3575811"/>
            <a:ext cx="432434" cy="1709420"/>
          </a:xfrm>
          <a:custGeom>
            <a:avLst/>
            <a:gdLst/>
            <a:ahLst/>
            <a:cxnLst/>
            <a:rect l="l" t="t" r="r" b="b"/>
            <a:pathLst>
              <a:path w="432434" h="1709420">
                <a:moveTo>
                  <a:pt x="0" y="72008"/>
                </a:moveTo>
                <a:lnTo>
                  <a:pt x="12248" y="31836"/>
                </a:lnTo>
                <a:lnTo>
                  <a:pt x="43808" y="5737"/>
                </a:lnTo>
                <a:lnTo>
                  <a:pt x="360045" y="0"/>
                </a:lnTo>
                <a:lnTo>
                  <a:pt x="374519" y="1457"/>
                </a:lnTo>
                <a:lnTo>
                  <a:pt x="410865" y="21007"/>
                </a:lnTo>
                <a:lnTo>
                  <a:pt x="430543" y="57273"/>
                </a:lnTo>
                <a:lnTo>
                  <a:pt x="432053" y="1637030"/>
                </a:lnTo>
                <a:lnTo>
                  <a:pt x="430596" y="1651504"/>
                </a:lnTo>
                <a:lnTo>
                  <a:pt x="411046" y="1687850"/>
                </a:lnTo>
                <a:lnTo>
                  <a:pt x="374780" y="1707528"/>
                </a:lnTo>
                <a:lnTo>
                  <a:pt x="72009" y="1709039"/>
                </a:lnTo>
                <a:lnTo>
                  <a:pt x="57534" y="1707581"/>
                </a:lnTo>
                <a:lnTo>
                  <a:pt x="21188" y="1688031"/>
                </a:lnTo>
                <a:lnTo>
                  <a:pt x="1510" y="1651765"/>
                </a:lnTo>
                <a:lnTo>
                  <a:pt x="0" y="72008"/>
                </a:lnTo>
                <a:close/>
              </a:path>
            </a:pathLst>
          </a:custGeom>
          <a:ln w="28575">
            <a:solidFill>
              <a:srgbClr val="7E7E7E"/>
            </a:solidFill>
          </a:ln>
        </p:spPr>
        <p:txBody>
          <a:bodyPr wrap="square" lIns="0" tIns="0" rIns="0" bIns="0" rtlCol="0"/>
          <a:lstStyle/>
          <a:p>
            <a:endParaRPr/>
          </a:p>
        </p:txBody>
      </p:sp>
      <p:sp>
        <p:nvSpPr>
          <p:cNvPr id="39" name="object 44"/>
          <p:cNvSpPr txBox="1"/>
          <p:nvPr/>
        </p:nvSpPr>
        <p:spPr>
          <a:xfrm>
            <a:off x="6621271" y="4160044"/>
            <a:ext cx="228600" cy="872034"/>
          </a:xfrm>
          <a:prstGeom prst="rect">
            <a:avLst/>
          </a:prstGeom>
        </p:spPr>
        <p:txBody>
          <a:bodyPr vert="horz" wrap="square" lIns="0" tIns="0" rIns="0" bIns="0" rtlCol="0">
            <a:spAutoFit/>
          </a:bodyPr>
          <a:lstStyle/>
          <a:p>
            <a:pPr marL="12700" marR="5080" algn="just">
              <a:lnSpc>
                <a:spcPts val="1689"/>
              </a:lnSpc>
            </a:pPr>
            <a:r>
              <a:rPr lang="zh-TW" altLang="en-US" sz="1600" spc="-15" dirty="0" smtClean="0">
                <a:solidFill>
                  <a:srgbClr val="221816"/>
                </a:solidFill>
                <a:latin typeface="微軟正黑體"/>
                <a:cs typeface="微軟正黑體"/>
              </a:rPr>
              <a:t>簽</a:t>
            </a:r>
            <a:r>
              <a:rPr sz="1600" spc="-15" dirty="0" smtClean="0">
                <a:solidFill>
                  <a:srgbClr val="221816"/>
                </a:solidFill>
                <a:latin typeface="微軟正黑體"/>
                <a:cs typeface="微軟正黑體"/>
              </a:rPr>
              <a:t>訂 </a:t>
            </a:r>
            <a:r>
              <a:rPr sz="1600" spc="-15" dirty="0">
                <a:solidFill>
                  <a:srgbClr val="221816"/>
                </a:solidFill>
                <a:latin typeface="微軟正黑體"/>
                <a:cs typeface="微軟正黑體"/>
              </a:rPr>
              <a:t>契 約</a:t>
            </a:r>
            <a:endParaRPr sz="1600" dirty="0">
              <a:latin typeface="微軟正黑體"/>
              <a:cs typeface="微軟正黑體"/>
            </a:endParaRPr>
          </a:p>
        </p:txBody>
      </p:sp>
      <p:sp>
        <p:nvSpPr>
          <p:cNvPr id="40" name="object 45"/>
          <p:cNvSpPr/>
          <p:nvPr/>
        </p:nvSpPr>
        <p:spPr>
          <a:xfrm>
            <a:off x="8256778" y="3588003"/>
            <a:ext cx="432434" cy="1694814"/>
          </a:xfrm>
          <a:custGeom>
            <a:avLst/>
            <a:gdLst/>
            <a:ahLst/>
            <a:cxnLst/>
            <a:rect l="l" t="t" r="r" b="b"/>
            <a:pathLst>
              <a:path w="432434" h="1694814">
                <a:moveTo>
                  <a:pt x="360044" y="0"/>
                </a:moveTo>
                <a:lnTo>
                  <a:pt x="71732" y="0"/>
                </a:lnTo>
                <a:lnTo>
                  <a:pt x="31622" y="12393"/>
                </a:lnTo>
                <a:lnTo>
                  <a:pt x="5635" y="44047"/>
                </a:lnTo>
                <a:lnTo>
                  <a:pt x="0" y="1622955"/>
                </a:lnTo>
                <a:lnTo>
                  <a:pt x="1510" y="1637414"/>
                </a:lnTo>
                <a:lnTo>
                  <a:pt x="21188" y="1673680"/>
                </a:lnTo>
                <a:lnTo>
                  <a:pt x="57534" y="1693230"/>
                </a:lnTo>
                <a:lnTo>
                  <a:pt x="72008" y="1694688"/>
                </a:lnTo>
                <a:lnTo>
                  <a:pt x="360320" y="1694687"/>
                </a:lnTo>
                <a:lnTo>
                  <a:pt x="400430" y="1682294"/>
                </a:lnTo>
                <a:lnTo>
                  <a:pt x="426417" y="1650640"/>
                </a:lnTo>
                <a:lnTo>
                  <a:pt x="432052" y="71732"/>
                </a:lnTo>
                <a:lnTo>
                  <a:pt x="430542" y="57273"/>
                </a:lnTo>
                <a:lnTo>
                  <a:pt x="410864" y="21007"/>
                </a:lnTo>
                <a:lnTo>
                  <a:pt x="374518" y="1457"/>
                </a:lnTo>
                <a:lnTo>
                  <a:pt x="360044" y="0"/>
                </a:lnTo>
                <a:close/>
              </a:path>
            </a:pathLst>
          </a:custGeom>
          <a:solidFill>
            <a:srgbClr val="FFFFFF"/>
          </a:solidFill>
        </p:spPr>
        <p:txBody>
          <a:bodyPr wrap="square" lIns="0" tIns="0" rIns="0" bIns="0" rtlCol="0"/>
          <a:lstStyle/>
          <a:p>
            <a:endParaRPr/>
          </a:p>
        </p:txBody>
      </p:sp>
      <p:sp>
        <p:nvSpPr>
          <p:cNvPr id="41" name="object 46"/>
          <p:cNvSpPr/>
          <p:nvPr/>
        </p:nvSpPr>
        <p:spPr>
          <a:xfrm>
            <a:off x="8256778" y="3588003"/>
            <a:ext cx="432434" cy="1694814"/>
          </a:xfrm>
          <a:custGeom>
            <a:avLst/>
            <a:gdLst/>
            <a:ahLst/>
            <a:cxnLst/>
            <a:rect l="l" t="t" r="r" b="b"/>
            <a:pathLst>
              <a:path w="432434" h="1694814">
                <a:moveTo>
                  <a:pt x="0" y="72009"/>
                </a:moveTo>
                <a:lnTo>
                  <a:pt x="12248" y="31836"/>
                </a:lnTo>
                <a:lnTo>
                  <a:pt x="43808" y="5737"/>
                </a:lnTo>
                <a:lnTo>
                  <a:pt x="360045" y="0"/>
                </a:lnTo>
                <a:lnTo>
                  <a:pt x="374519" y="1457"/>
                </a:lnTo>
                <a:lnTo>
                  <a:pt x="410865" y="21007"/>
                </a:lnTo>
                <a:lnTo>
                  <a:pt x="430543" y="57273"/>
                </a:lnTo>
                <a:lnTo>
                  <a:pt x="432053" y="1622679"/>
                </a:lnTo>
                <a:lnTo>
                  <a:pt x="430596" y="1637153"/>
                </a:lnTo>
                <a:lnTo>
                  <a:pt x="411046" y="1673499"/>
                </a:lnTo>
                <a:lnTo>
                  <a:pt x="374780" y="1693177"/>
                </a:lnTo>
                <a:lnTo>
                  <a:pt x="72008" y="1694688"/>
                </a:lnTo>
                <a:lnTo>
                  <a:pt x="57534" y="1693230"/>
                </a:lnTo>
                <a:lnTo>
                  <a:pt x="21188" y="1673680"/>
                </a:lnTo>
                <a:lnTo>
                  <a:pt x="1510" y="1637414"/>
                </a:lnTo>
                <a:lnTo>
                  <a:pt x="0" y="72009"/>
                </a:lnTo>
                <a:close/>
              </a:path>
            </a:pathLst>
          </a:custGeom>
          <a:ln w="28575">
            <a:solidFill>
              <a:srgbClr val="F7B179"/>
            </a:solidFill>
          </a:ln>
        </p:spPr>
        <p:txBody>
          <a:bodyPr wrap="square" lIns="0" tIns="0" rIns="0" bIns="0" rtlCol="0"/>
          <a:lstStyle/>
          <a:p>
            <a:endParaRPr/>
          </a:p>
        </p:txBody>
      </p:sp>
      <p:sp>
        <p:nvSpPr>
          <p:cNvPr id="42" name="object 47"/>
          <p:cNvSpPr txBox="1"/>
          <p:nvPr/>
        </p:nvSpPr>
        <p:spPr>
          <a:xfrm>
            <a:off x="8327897" y="3986075"/>
            <a:ext cx="228600" cy="866648"/>
          </a:xfrm>
          <a:prstGeom prst="rect">
            <a:avLst/>
          </a:prstGeom>
        </p:spPr>
        <p:txBody>
          <a:bodyPr vert="horz" wrap="square" lIns="0" tIns="0" rIns="0" bIns="0" rtlCol="0">
            <a:spAutoFit/>
          </a:bodyPr>
          <a:lstStyle/>
          <a:p>
            <a:pPr marL="12700" marR="5080" algn="just">
              <a:lnSpc>
                <a:spcPct val="88200"/>
              </a:lnSpc>
            </a:pPr>
            <a:r>
              <a:rPr lang="zh-TW" altLang="en-US" sz="1600" spc="-15" dirty="0" smtClean="0">
                <a:solidFill>
                  <a:srgbClr val="221816"/>
                </a:solidFill>
                <a:latin typeface="微軟正黑體"/>
                <a:cs typeface="微軟正黑體"/>
              </a:rPr>
              <a:t>完</a:t>
            </a:r>
            <a:r>
              <a:rPr sz="1600" spc="-15" dirty="0" smtClean="0">
                <a:solidFill>
                  <a:srgbClr val="221816"/>
                </a:solidFill>
                <a:latin typeface="微軟正黑體"/>
                <a:cs typeface="微軟正黑體"/>
              </a:rPr>
              <a:t>工 </a:t>
            </a:r>
            <a:r>
              <a:rPr sz="1600" spc="-15" dirty="0">
                <a:solidFill>
                  <a:srgbClr val="221816"/>
                </a:solidFill>
                <a:latin typeface="微軟正黑體"/>
                <a:cs typeface="微軟正黑體"/>
              </a:rPr>
              <a:t>驗 收</a:t>
            </a:r>
            <a:endParaRPr sz="1600" dirty="0">
              <a:latin typeface="微軟正黑體"/>
              <a:cs typeface="微軟正黑體"/>
            </a:endParaRPr>
          </a:p>
        </p:txBody>
      </p:sp>
      <p:sp>
        <p:nvSpPr>
          <p:cNvPr id="43" name="object 48"/>
          <p:cNvSpPr/>
          <p:nvPr/>
        </p:nvSpPr>
        <p:spPr>
          <a:xfrm>
            <a:off x="7403592" y="3581400"/>
            <a:ext cx="432434" cy="1694814"/>
          </a:xfrm>
          <a:custGeom>
            <a:avLst/>
            <a:gdLst/>
            <a:ahLst/>
            <a:cxnLst/>
            <a:rect l="l" t="t" r="r" b="b"/>
            <a:pathLst>
              <a:path w="432434" h="1694814">
                <a:moveTo>
                  <a:pt x="360044" y="0"/>
                </a:moveTo>
                <a:lnTo>
                  <a:pt x="71732" y="0"/>
                </a:lnTo>
                <a:lnTo>
                  <a:pt x="31622" y="12359"/>
                </a:lnTo>
                <a:lnTo>
                  <a:pt x="5635" y="43994"/>
                </a:lnTo>
                <a:lnTo>
                  <a:pt x="0" y="1622828"/>
                </a:lnTo>
                <a:lnTo>
                  <a:pt x="1510" y="1637287"/>
                </a:lnTo>
                <a:lnTo>
                  <a:pt x="21188" y="1673553"/>
                </a:lnTo>
                <a:lnTo>
                  <a:pt x="57534" y="1693103"/>
                </a:lnTo>
                <a:lnTo>
                  <a:pt x="72008" y="1694561"/>
                </a:lnTo>
                <a:lnTo>
                  <a:pt x="360320" y="1694560"/>
                </a:lnTo>
                <a:lnTo>
                  <a:pt x="400430" y="1682167"/>
                </a:lnTo>
                <a:lnTo>
                  <a:pt x="426417" y="1650513"/>
                </a:lnTo>
                <a:lnTo>
                  <a:pt x="432052" y="71731"/>
                </a:lnTo>
                <a:lnTo>
                  <a:pt x="430542" y="57237"/>
                </a:lnTo>
                <a:lnTo>
                  <a:pt x="410864" y="20959"/>
                </a:lnTo>
                <a:lnTo>
                  <a:pt x="374518" y="1451"/>
                </a:lnTo>
                <a:lnTo>
                  <a:pt x="360044" y="0"/>
                </a:lnTo>
                <a:close/>
              </a:path>
            </a:pathLst>
          </a:custGeom>
          <a:solidFill>
            <a:srgbClr val="FFFFFF"/>
          </a:solidFill>
        </p:spPr>
        <p:txBody>
          <a:bodyPr wrap="square" lIns="0" tIns="0" rIns="0" bIns="0" rtlCol="0"/>
          <a:lstStyle/>
          <a:p>
            <a:endParaRPr/>
          </a:p>
        </p:txBody>
      </p:sp>
      <p:sp>
        <p:nvSpPr>
          <p:cNvPr id="44" name="object 49"/>
          <p:cNvSpPr/>
          <p:nvPr/>
        </p:nvSpPr>
        <p:spPr>
          <a:xfrm>
            <a:off x="7403592" y="3312795"/>
            <a:ext cx="432434" cy="1963419"/>
          </a:xfrm>
          <a:custGeom>
            <a:avLst/>
            <a:gdLst/>
            <a:ahLst/>
            <a:cxnLst/>
            <a:rect l="l" t="t" r="r" b="b"/>
            <a:pathLst>
              <a:path w="432434" h="1694814">
                <a:moveTo>
                  <a:pt x="0" y="72008"/>
                </a:moveTo>
                <a:lnTo>
                  <a:pt x="12248" y="31780"/>
                </a:lnTo>
                <a:lnTo>
                  <a:pt x="43808" y="5719"/>
                </a:lnTo>
                <a:lnTo>
                  <a:pt x="360044" y="0"/>
                </a:lnTo>
                <a:lnTo>
                  <a:pt x="374519" y="1451"/>
                </a:lnTo>
                <a:lnTo>
                  <a:pt x="410865" y="20959"/>
                </a:lnTo>
                <a:lnTo>
                  <a:pt x="430543" y="57237"/>
                </a:lnTo>
                <a:lnTo>
                  <a:pt x="432053" y="1622552"/>
                </a:lnTo>
                <a:lnTo>
                  <a:pt x="430596" y="1637026"/>
                </a:lnTo>
                <a:lnTo>
                  <a:pt x="411046" y="1673372"/>
                </a:lnTo>
                <a:lnTo>
                  <a:pt x="374780" y="1693050"/>
                </a:lnTo>
                <a:lnTo>
                  <a:pt x="72008" y="1694561"/>
                </a:lnTo>
                <a:lnTo>
                  <a:pt x="57534" y="1693103"/>
                </a:lnTo>
                <a:lnTo>
                  <a:pt x="21188" y="1673553"/>
                </a:lnTo>
                <a:lnTo>
                  <a:pt x="1510" y="1637287"/>
                </a:lnTo>
                <a:lnTo>
                  <a:pt x="0" y="72008"/>
                </a:lnTo>
                <a:close/>
              </a:path>
            </a:pathLst>
          </a:custGeom>
          <a:ln w="28575">
            <a:solidFill>
              <a:srgbClr val="F7B179"/>
            </a:solidFill>
          </a:ln>
        </p:spPr>
        <p:txBody>
          <a:bodyPr wrap="square" lIns="0" tIns="0" rIns="0" bIns="0" rtlCol="0"/>
          <a:lstStyle/>
          <a:p>
            <a:endParaRPr/>
          </a:p>
        </p:txBody>
      </p:sp>
      <p:sp>
        <p:nvSpPr>
          <p:cNvPr id="45" name="object 50"/>
          <p:cNvSpPr txBox="1"/>
          <p:nvPr/>
        </p:nvSpPr>
        <p:spPr>
          <a:xfrm>
            <a:off x="1326261" y="4538885"/>
            <a:ext cx="1899285" cy="228600"/>
          </a:xfrm>
          <a:prstGeom prst="rect">
            <a:avLst/>
          </a:prstGeom>
        </p:spPr>
        <p:txBody>
          <a:bodyPr vert="horz" wrap="square" lIns="0" tIns="0" rIns="0" bIns="0" rtlCol="0">
            <a:spAutoFit/>
          </a:bodyPr>
          <a:lstStyle/>
          <a:p>
            <a:pPr marL="12700">
              <a:lnSpc>
                <a:spcPct val="100000"/>
              </a:lnSpc>
            </a:pPr>
            <a:r>
              <a:rPr sz="1600" b="1" spc="75" dirty="0">
                <a:solidFill>
                  <a:srgbClr val="2B9455"/>
                </a:solidFill>
                <a:latin typeface="微軟正黑體"/>
                <a:cs typeface="微軟正黑體"/>
              </a:rPr>
              <a:t>所有權人100</a:t>
            </a:r>
            <a:r>
              <a:rPr sz="1600" b="1" spc="95" dirty="0">
                <a:solidFill>
                  <a:srgbClr val="2B9455"/>
                </a:solidFill>
                <a:latin typeface="微軟正黑體"/>
                <a:cs typeface="微軟正黑體"/>
              </a:rPr>
              <a:t>%</a:t>
            </a:r>
            <a:r>
              <a:rPr sz="1600" b="1" spc="85" dirty="0">
                <a:solidFill>
                  <a:srgbClr val="2B9455"/>
                </a:solidFill>
                <a:latin typeface="微軟正黑體"/>
                <a:cs typeface="微軟正黑體"/>
              </a:rPr>
              <a:t>同</a:t>
            </a:r>
            <a:r>
              <a:rPr sz="1600" b="1" spc="-20" dirty="0">
                <a:solidFill>
                  <a:srgbClr val="2B9455"/>
                </a:solidFill>
                <a:latin typeface="微軟正黑體"/>
                <a:cs typeface="微軟正黑體"/>
              </a:rPr>
              <a:t>意</a:t>
            </a:r>
            <a:endParaRPr sz="1600">
              <a:latin typeface="微軟正黑體"/>
              <a:cs typeface="微軟正黑體"/>
            </a:endParaRPr>
          </a:p>
        </p:txBody>
      </p:sp>
      <p:sp>
        <p:nvSpPr>
          <p:cNvPr id="46" name="object 51"/>
          <p:cNvSpPr txBox="1"/>
          <p:nvPr/>
        </p:nvSpPr>
        <p:spPr>
          <a:xfrm>
            <a:off x="1243646" y="1821117"/>
            <a:ext cx="7537833" cy="553998"/>
          </a:xfrm>
          <a:prstGeom prst="rect">
            <a:avLst/>
          </a:prstGeom>
        </p:spPr>
        <p:txBody>
          <a:bodyPr vert="horz" wrap="square" lIns="0" tIns="0" rIns="0" bIns="0" rtlCol="0">
            <a:spAutoFit/>
          </a:bodyPr>
          <a:lstStyle/>
          <a:p>
            <a:pPr marL="12700">
              <a:lnSpc>
                <a:spcPct val="100000"/>
              </a:lnSpc>
            </a:pPr>
            <a:r>
              <a:rPr lang="zh-TW" altLang="en-US" b="1" dirty="0">
                <a:solidFill>
                  <a:schemeClr val="tx1">
                    <a:lumMod val="65000"/>
                    <a:lumOff val="35000"/>
                  </a:schemeClr>
                </a:solidFill>
                <a:latin typeface="微軟正黑體"/>
                <a:cs typeface="微軟正黑體"/>
              </a:rPr>
              <a:t>附表所列補助項目或都市更新事業計畫實施工程補助經費分二期撥款，由</a:t>
            </a:r>
            <a:endParaRPr lang="en-US" sz="1800" b="1" dirty="0" smtClean="0">
              <a:solidFill>
                <a:schemeClr val="tx1">
                  <a:lumMod val="65000"/>
                  <a:lumOff val="35000"/>
                </a:schemeClr>
              </a:solidFill>
              <a:latin typeface="微軟正黑體"/>
              <a:cs typeface="微軟正黑體"/>
            </a:endParaRPr>
          </a:p>
          <a:p>
            <a:pPr marL="12700">
              <a:lnSpc>
                <a:spcPct val="100000"/>
              </a:lnSpc>
            </a:pPr>
            <a:r>
              <a:rPr sz="1800" b="1" dirty="0" err="1" smtClean="0">
                <a:solidFill>
                  <a:srgbClr val="404040"/>
                </a:solidFill>
                <a:latin typeface="微軟正黑體"/>
                <a:cs typeface="微軟正黑體"/>
              </a:rPr>
              <a:t>申請者檢具下列文件</a:t>
            </a:r>
            <a:r>
              <a:rPr sz="1800" b="1" dirty="0" err="1">
                <a:solidFill>
                  <a:srgbClr val="404040"/>
                </a:solidFill>
                <a:latin typeface="微軟正黑體"/>
                <a:cs typeface="微軟正黑體"/>
              </a:rPr>
              <a:t>，向本府提出申</a:t>
            </a:r>
            <a:r>
              <a:rPr sz="1800" b="1" spc="5" dirty="0" err="1">
                <a:solidFill>
                  <a:srgbClr val="404040"/>
                </a:solidFill>
                <a:latin typeface="微軟正黑體"/>
                <a:cs typeface="微軟正黑體"/>
              </a:rPr>
              <a:t>請</a:t>
            </a:r>
            <a:r>
              <a:rPr sz="1800" b="1" dirty="0">
                <a:solidFill>
                  <a:srgbClr val="404040"/>
                </a:solidFill>
                <a:latin typeface="微軟正黑體"/>
                <a:cs typeface="微軟正黑體"/>
              </a:rPr>
              <a:t>：</a:t>
            </a:r>
            <a:r>
              <a:rPr sz="1800" b="1" spc="5" dirty="0">
                <a:solidFill>
                  <a:srgbClr val="404040"/>
                </a:solidFill>
                <a:latin typeface="微軟正黑體"/>
                <a:cs typeface="微軟正黑體"/>
              </a:rPr>
              <a:t> </a:t>
            </a:r>
            <a:r>
              <a:rPr sz="1800" b="1" spc="-15" dirty="0">
                <a:solidFill>
                  <a:srgbClr val="404040"/>
                </a:solidFill>
                <a:latin typeface="微軟正黑體"/>
                <a:cs typeface="微軟正黑體"/>
              </a:rPr>
              <a:t>(</a:t>
            </a:r>
            <a:r>
              <a:rPr sz="1800" b="1" spc="-5" dirty="0">
                <a:solidFill>
                  <a:srgbClr val="404040"/>
                </a:solidFill>
                <a:latin typeface="微軟正黑體"/>
                <a:cs typeface="微軟正黑體"/>
              </a:rPr>
              <a:t>§</a:t>
            </a:r>
            <a:r>
              <a:rPr sz="1800" b="1" spc="-10" dirty="0">
                <a:solidFill>
                  <a:srgbClr val="404040"/>
                </a:solidFill>
                <a:latin typeface="微軟正黑體"/>
                <a:cs typeface="微軟正黑體"/>
              </a:rPr>
              <a:t>12)</a:t>
            </a:r>
            <a:endParaRPr sz="1800" b="1" dirty="0">
              <a:latin typeface="微軟正黑體"/>
              <a:cs typeface="微軟正黑體"/>
            </a:endParaRPr>
          </a:p>
        </p:txBody>
      </p:sp>
      <p:sp>
        <p:nvSpPr>
          <p:cNvPr id="47" name="object 52"/>
          <p:cNvSpPr txBox="1"/>
          <p:nvPr/>
        </p:nvSpPr>
        <p:spPr>
          <a:xfrm>
            <a:off x="7475346" y="4354989"/>
            <a:ext cx="282575" cy="841375"/>
          </a:xfrm>
          <a:prstGeom prst="rect">
            <a:avLst/>
          </a:prstGeom>
        </p:spPr>
        <p:txBody>
          <a:bodyPr vert="horz" wrap="square" lIns="0" tIns="0" rIns="0" bIns="0" rtlCol="0">
            <a:spAutoFit/>
          </a:bodyPr>
          <a:lstStyle/>
          <a:p>
            <a:pPr marL="12700" marR="5080" algn="just">
              <a:lnSpc>
                <a:spcPct val="88100"/>
              </a:lnSpc>
            </a:pPr>
            <a:r>
              <a:rPr sz="1600" spc="-10" dirty="0">
                <a:solidFill>
                  <a:srgbClr val="221816"/>
                </a:solidFill>
                <a:latin typeface="微軟正黑體"/>
                <a:cs typeface="微軟正黑體"/>
              </a:rPr>
              <a:t>度 達 </a:t>
            </a:r>
            <a:r>
              <a:rPr sz="1400" spc="100" dirty="0">
                <a:solidFill>
                  <a:srgbClr val="221816"/>
                </a:solidFill>
                <a:latin typeface="微軟正黑體"/>
                <a:cs typeface="微軟正黑體"/>
              </a:rPr>
              <a:t>30</a:t>
            </a:r>
            <a:endParaRPr sz="1400">
              <a:latin typeface="微軟正黑體"/>
              <a:cs typeface="微軟正黑體"/>
            </a:endParaRPr>
          </a:p>
          <a:p>
            <a:pPr marL="67310" algn="just">
              <a:lnSpc>
                <a:spcPct val="100000"/>
              </a:lnSpc>
            </a:pPr>
            <a:r>
              <a:rPr sz="1400" dirty="0">
                <a:solidFill>
                  <a:srgbClr val="221816"/>
                </a:solidFill>
                <a:latin typeface="微軟正黑體"/>
                <a:cs typeface="微軟正黑體"/>
              </a:rPr>
              <a:t>%</a:t>
            </a:r>
            <a:endParaRPr sz="1400">
              <a:latin typeface="微軟正黑體"/>
              <a:cs typeface="微軟正黑體"/>
            </a:endParaRPr>
          </a:p>
        </p:txBody>
      </p:sp>
      <p:sp>
        <p:nvSpPr>
          <p:cNvPr id="48" name="object 53"/>
          <p:cNvSpPr txBox="1"/>
          <p:nvPr/>
        </p:nvSpPr>
        <p:spPr>
          <a:xfrm>
            <a:off x="7484681" y="3588003"/>
            <a:ext cx="228600" cy="984885"/>
          </a:xfrm>
          <a:prstGeom prst="rect">
            <a:avLst/>
          </a:prstGeom>
        </p:spPr>
        <p:txBody>
          <a:bodyPr vert="horz" wrap="square" lIns="0" tIns="0" rIns="0" bIns="0" rtlCol="0">
            <a:spAutoFit/>
          </a:bodyPr>
          <a:lstStyle/>
          <a:p>
            <a:pPr marL="12700">
              <a:lnSpc>
                <a:spcPct val="100000"/>
              </a:lnSpc>
            </a:pPr>
            <a:r>
              <a:rPr lang="zh-TW" altLang="en-US" sz="1600" spc="-20" dirty="0" smtClean="0">
                <a:solidFill>
                  <a:srgbClr val="221816"/>
                </a:solidFill>
                <a:latin typeface="微軟正黑體"/>
                <a:cs typeface="微軟正黑體"/>
              </a:rPr>
              <a:t>施工進</a:t>
            </a:r>
            <a:endParaRPr lang="en-US" altLang="zh-TW" sz="1600" spc="-20" dirty="0" smtClean="0">
              <a:solidFill>
                <a:srgbClr val="221816"/>
              </a:solidFill>
              <a:latin typeface="微軟正黑體"/>
              <a:cs typeface="微軟正黑體"/>
            </a:endParaRPr>
          </a:p>
          <a:p>
            <a:pPr marL="12700">
              <a:lnSpc>
                <a:spcPct val="100000"/>
              </a:lnSpc>
            </a:pPr>
            <a:endParaRPr lang="en-US" sz="1600" spc="-20" dirty="0" smtClean="0">
              <a:solidFill>
                <a:srgbClr val="221816"/>
              </a:solidFill>
              <a:latin typeface="微軟正黑體"/>
              <a:cs typeface="微軟正黑體"/>
            </a:endParaRPr>
          </a:p>
        </p:txBody>
      </p:sp>
      <p:sp>
        <p:nvSpPr>
          <p:cNvPr id="49" name="object 55"/>
          <p:cNvSpPr txBox="1"/>
          <p:nvPr/>
        </p:nvSpPr>
        <p:spPr>
          <a:xfrm>
            <a:off x="7388479" y="5637225"/>
            <a:ext cx="421005" cy="254000"/>
          </a:xfrm>
          <a:prstGeom prst="rect">
            <a:avLst/>
          </a:prstGeom>
        </p:spPr>
        <p:txBody>
          <a:bodyPr vert="horz" wrap="square" lIns="0" tIns="0" rIns="0" bIns="0" rtlCol="0">
            <a:spAutoFit/>
          </a:bodyPr>
          <a:lstStyle/>
          <a:p>
            <a:pPr marL="12700">
              <a:lnSpc>
                <a:spcPct val="100000"/>
              </a:lnSpc>
            </a:pPr>
            <a:r>
              <a:rPr sz="1800" spc="-20" dirty="0">
                <a:solidFill>
                  <a:srgbClr val="C00000"/>
                </a:solidFill>
                <a:latin typeface="Calibri"/>
                <a:cs typeface="Calibri"/>
              </a:rPr>
              <a:t>30%</a:t>
            </a:r>
            <a:endParaRPr sz="1800">
              <a:latin typeface="Calibri"/>
              <a:cs typeface="Calibri"/>
            </a:endParaRPr>
          </a:p>
        </p:txBody>
      </p:sp>
      <p:sp>
        <p:nvSpPr>
          <p:cNvPr id="50" name="object 56"/>
          <p:cNvSpPr txBox="1"/>
          <p:nvPr/>
        </p:nvSpPr>
        <p:spPr>
          <a:xfrm>
            <a:off x="8263508" y="5637225"/>
            <a:ext cx="421005" cy="254000"/>
          </a:xfrm>
          <a:prstGeom prst="rect">
            <a:avLst/>
          </a:prstGeom>
        </p:spPr>
        <p:txBody>
          <a:bodyPr vert="horz" wrap="square" lIns="0" tIns="0" rIns="0" bIns="0" rtlCol="0">
            <a:spAutoFit/>
          </a:bodyPr>
          <a:lstStyle/>
          <a:p>
            <a:pPr marL="12700">
              <a:lnSpc>
                <a:spcPct val="100000"/>
              </a:lnSpc>
            </a:pPr>
            <a:r>
              <a:rPr sz="1800" spc="-20" dirty="0">
                <a:solidFill>
                  <a:srgbClr val="C00000"/>
                </a:solidFill>
                <a:latin typeface="Calibri"/>
                <a:cs typeface="Calibri"/>
              </a:rPr>
              <a:t>70%</a:t>
            </a:r>
            <a:endParaRPr sz="1800">
              <a:latin typeface="Calibri"/>
              <a:cs typeface="Calibri"/>
            </a:endParaRPr>
          </a:p>
        </p:txBody>
      </p:sp>
      <p:sp>
        <p:nvSpPr>
          <p:cNvPr id="51" name="object 58"/>
          <p:cNvSpPr txBox="1"/>
          <p:nvPr/>
        </p:nvSpPr>
        <p:spPr>
          <a:xfrm>
            <a:off x="3239261" y="5715925"/>
            <a:ext cx="534670" cy="509270"/>
          </a:xfrm>
          <a:prstGeom prst="rect">
            <a:avLst/>
          </a:prstGeom>
        </p:spPr>
        <p:txBody>
          <a:bodyPr vert="horz" wrap="square" lIns="0" tIns="0" rIns="0" bIns="0" rtlCol="0">
            <a:spAutoFit/>
          </a:bodyPr>
          <a:lstStyle/>
          <a:p>
            <a:pPr algn="ctr">
              <a:lnSpc>
                <a:spcPts val="2100"/>
              </a:lnSpc>
            </a:pPr>
            <a:r>
              <a:rPr sz="2000" b="1" dirty="0">
                <a:solidFill>
                  <a:srgbClr val="FFFFFF"/>
                </a:solidFill>
                <a:latin typeface="微軟正黑體"/>
                <a:cs typeface="微軟正黑體"/>
              </a:rPr>
              <a:t>+</a:t>
            </a:r>
            <a:endParaRPr sz="2000" dirty="0">
              <a:latin typeface="微軟正黑體"/>
              <a:cs typeface="微軟正黑體"/>
            </a:endParaRPr>
          </a:p>
          <a:p>
            <a:pPr algn="ctr">
              <a:lnSpc>
                <a:spcPts val="2100"/>
              </a:lnSpc>
            </a:pPr>
            <a:r>
              <a:rPr sz="2000" b="1" spc="-5" dirty="0">
                <a:solidFill>
                  <a:srgbClr val="FFFFFF"/>
                </a:solidFill>
                <a:latin typeface="微軟正黑體"/>
                <a:cs typeface="微軟正黑體"/>
              </a:rPr>
              <a:t>規劃</a:t>
            </a:r>
            <a:endParaRPr sz="2000" dirty="0">
              <a:latin typeface="微軟正黑體"/>
              <a:cs typeface="微軟正黑體"/>
            </a:endParaRPr>
          </a:p>
        </p:txBody>
      </p:sp>
      <p:sp>
        <p:nvSpPr>
          <p:cNvPr id="52" name="object 7"/>
          <p:cNvSpPr txBox="1"/>
          <p:nvPr/>
        </p:nvSpPr>
        <p:spPr>
          <a:xfrm>
            <a:off x="677976" y="502821"/>
            <a:ext cx="7994650" cy="507831"/>
          </a:xfrm>
          <a:prstGeom prst="rect">
            <a:avLst/>
          </a:prstGeom>
        </p:spPr>
        <p:txBody>
          <a:bodyPr vert="horz" wrap="square" lIns="0" tIns="0" rIns="0" bIns="0" rtlCol="0">
            <a:spAutoFit/>
          </a:bodyPr>
          <a:lstStyle/>
          <a:p>
            <a:pPr marL="12700">
              <a:lnSpc>
                <a:spcPct val="100000"/>
              </a:lnSpc>
            </a:pPr>
            <a:r>
              <a:rPr sz="3300" b="1" dirty="0" err="1" smtClean="0">
                <a:solidFill>
                  <a:srgbClr val="856204"/>
                </a:solidFill>
                <a:latin typeface="微軟正黑體"/>
                <a:cs typeface="微軟正黑體"/>
              </a:rPr>
              <a:t>桃園市</a:t>
            </a:r>
            <a:r>
              <a:rPr lang="zh-TW" altLang="en-US" sz="3300" b="1" dirty="0" smtClean="0">
                <a:solidFill>
                  <a:srgbClr val="856204"/>
                </a:solidFill>
                <a:latin typeface="微軟正黑體" pitchFamily="34" charset="-120"/>
                <a:ea typeface="微軟正黑體" pitchFamily="34" charset="-120"/>
                <a:cs typeface="微軟正黑體"/>
              </a:rPr>
              <a:t>都市更新整建維護</a:t>
            </a:r>
            <a:r>
              <a:rPr sz="3300" b="1" dirty="0" err="1" smtClean="0">
                <a:solidFill>
                  <a:srgbClr val="856204"/>
                </a:solidFill>
                <a:latin typeface="微軟正黑體"/>
                <a:cs typeface="微軟正黑體"/>
              </a:rPr>
              <a:t>補助辦法</a:t>
            </a:r>
            <a:endParaRPr sz="3300" dirty="0">
              <a:latin typeface="微軟正黑體"/>
              <a:cs typeface="微軟正黑體"/>
            </a:endParaRPr>
          </a:p>
        </p:txBody>
      </p:sp>
    </p:spTree>
    <p:extLst>
      <p:ext uri="{BB962C8B-B14F-4D97-AF65-F5344CB8AC3E}">
        <p14:creationId xmlns:p14="http://schemas.microsoft.com/office/powerpoint/2010/main" val="36441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656132" y="1010551"/>
            <a:ext cx="3663767" cy="833107"/>
            <a:chOff x="656132" y="1010551"/>
            <a:chExt cx="3663767" cy="833107"/>
          </a:xfrm>
        </p:grpSpPr>
        <p:sp>
          <p:nvSpPr>
            <p:cNvPr id="3" name="object 2"/>
            <p:cNvSpPr/>
            <p:nvPr/>
          </p:nvSpPr>
          <p:spPr>
            <a:xfrm>
              <a:off x="1549571" y="1327910"/>
              <a:ext cx="2770328" cy="482600"/>
            </a:xfrm>
            <a:custGeom>
              <a:avLst/>
              <a:gdLst/>
              <a:ahLst/>
              <a:cxnLst/>
              <a:rect l="l" t="t" r="r" b="b"/>
              <a:pathLst>
                <a:path w="3136265" h="482600">
                  <a:moveTo>
                    <a:pt x="3055759" y="0"/>
                  </a:moveTo>
                  <a:lnTo>
                    <a:pt x="66541" y="1183"/>
                  </a:lnTo>
                  <a:lnTo>
                    <a:pt x="28876" y="18646"/>
                  </a:lnTo>
                  <a:lnTo>
                    <a:pt x="5081" y="52174"/>
                  </a:lnTo>
                  <a:lnTo>
                    <a:pt x="0" y="80391"/>
                  </a:lnTo>
                  <a:lnTo>
                    <a:pt x="1184" y="415669"/>
                  </a:lnTo>
                  <a:lnTo>
                    <a:pt x="18656" y="453353"/>
                  </a:lnTo>
                  <a:lnTo>
                    <a:pt x="52178" y="477141"/>
                  </a:lnTo>
                  <a:lnTo>
                    <a:pt x="80365" y="482219"/>
                  </a:lnTo>
                  <a:lnTo>
                    <a:pt x="3069618" y="481032"/>
                  </a:lnTo>
                  <a:lnTo>
                    <a:pt x="3107293" y="463565"/>
                  </a:lnTo>
                  <a:lnTo>
                    <a:pt x="3131074" y="430040"/>
                  </a:lnTo>
                  <a:lnTo>
                    <a:pt x="3136150" y="401827"/>
                  </a:lnTo>
                  <a:lnTo>
                    <a:pt x="3134964" y="66531"/>
                  </a:lnTo>
                  <a:lnTo>
                    <a:pt x="3117497" y="28856"/>
                  </a:lnTo>
                  <a:lnTo>
                    <a:pt x="3083971" y="5075"/>
                  </a:lnTo>
                  <a:lnTo>
                    <a:pt x="3055759" y="0"/>
                  </a:lnTo>
                  <a:close/>
                </a:path>
              </a:pathLst>
            </a:custGeom>
            <a:solidFill>
              <a:srgbClr val="FFFFFF"/>
            </a:solidFill>
          </p:spPr>
          <p:txBody>
            <a:bodyPr wrap="square" lIns="0" tIns="0" rIns="0" bIns="0" rtlCol="0"/>
            <a:lstStyle/>
            <a:p>
              <a:r>
                <a:rPr lang="zh-TW" altLang="en-US" sz="2000" b="1" dirty="0" smtClean="0">
                  <a:latin typeface="微軟正黑體" pitchFamily="34" charset="-120"/>
                  <a:ea typeface="微軟正黑體" pitchFamily="34" charset="-120"/>
                </a:rPr>
                <a:t>整建維護補助經費額度</a:t>
              </a:r>
              <a:endParaRPr sz="2000" b="1" dirty="0">
                <a:latin typeface="微軟正黑體" pitchFamily="34" charset="-120"/>
                <a:ea typeface="微軟正黑體" pitchFamily="34" charset="-120"/>
              </a:endParaRPr>
            </a:p>
          </p:txBody>
        </p:sp>
        <p:sp>
          <p:nvSpPr>
            <p:cNvPr id="4" name="object 3"/>
            <p:cNvSpPr/>
            <p:nvPr/>
          </p:nvSpPr>
          <p:spPr>
            <a:xfrm>
              <a:off x="1169911" y="1186052"/>
              <a:ext cx="3136265" cy="482600"/>
            </a:xfrm>
            <a:custGeom>
              <a:avLst/>
              <a:gdLst/>
              <a:ahLst/>
              <a:cxnLst/>
              <a:rect l="l" t="t" r="r" b="b"/>
              <a:pathLst>
                <a:path w="3136265" h="482600">
                  <a:moveTo>
                    <a:pt x="0" y="80391"/>
                  </a:moveTo>
                  <a:lnTo>
                    <a:pt x="11087" y="39596"/>
                  </a:lnTo>
                  <a:lnTo>
                    <a:pt x="40198" y="10734"/>
                  </a:lnTo>
                  <a:lnTo>
                    <a:pt x="3055759" y="0"/>
                  </a:lnTo>
                  <a:lnTo>
                    <a:pt x="3070299" y="1307"/>
                  </a:lnTo>
                  <a:lnTo>
                    <a:pt x="3107800" y="19080"/>
                  </a:lnTo>
                  <a:lnTo>
                    <a:pt x="3131308" y="52812"/>
                  </a:lnTo>
                  <a:lnTo>
                    <a:pt x="3136150" y="401827"/>
                  </a:lnTo>
                  <a:lnTo>
                    <a:pt x="3134843" y="416367"/>
                  </a:lnTo>
                  <a:lnTo>
                    <a:pt x="3117070" y="453868"/>
                  </a:lnTo>
                  <a:lnTo>
                    <a:pt x="3083338" y="477376"/>
                  </a:lnTo>
                  <a:lnTo>
                    <a:pt x="80365" y="482219"/>
                  </a:lnTo>
                  <a:lnTo>
                    <a:pt x="65841" y="480911"/>
                  </a:lnTo>
                  <a:lnTo>
                    <a:pt x="28354" y="463133"/>
                  </a:lnTo>
                  <a:lnTo>
                    <a:pt x="4840" y="429392"/>
                  </a:lnTo>
                  <a:lnTo>
                    <a:pt x="0" y="80391"/>
                  </a:lnTo>
                  <a:close/>
                </a:path>
              </a:pathLst>
            </a:custGeom>
            <a:ln w="28575">
              <a:solidFill>
                <a:srgbClr val="7E7E7E"/>
              </a:solidFill>
            </a:ln>
          </p:spPr>
          <p:txBody>
            <a:bodyPr wrap="square" lIns="0" tIns="0" rIns="0" bIns="0" rtlCol="0"/>
            <a:lstStyle/>
            <a:p>
              <a:endParaRPr/>
            </a:p>
          </p:txBody>
        </p:sp>
        <p:sp>
          <p:nvSpPr>
            <p:cNvPr id="5" name="object 4"/>
            <p:cNvSpPr/>
            <p:nvPr/>
          </p:nvSpPr>
          <p:spPr>
            <a:xfrm>
              <a:off x="656132" y="1010551"/>
              <a:ext cx="879716" cy="833107"/>
            </a:xfrm>
            <a:prstGeom prst="rect">
              <a:avLst/>
            </a:prstGeom>
            <a:blipFill>
              <a:blip r:embed="rId2" cstate="print"/>
              <a:stretch>
                <a:fillRect/>
              </a:stretch>
            </a:blipFill>
          </p:spPr>
          <p:txBody>
            <a:bodyPr wrap="square" lIns="0" tIns="0" rIns="0" bIns="0" rtlCol="0"/>
            <a:lstStyle/>
            <a:p>
              <a:endParaRPr/>
            </a:p>
          </p:txBody>
        </p:sp>
      </p:grpSp>
      <p:sp>
        <p:nvSpPr>
          <p:cNvPr id="6" name="object 5"/>
          <p:cNvSpPr/>
          <p:nvPr/>
        </p:nvSpPr>
        <p:spPr>
          <a:xfrm>
            <a:off x="539552" y="2516839"/>
            <a:ext cx="8179061" cy="3922544"/>
          </a:xfrm>
          <a:prstGeom prst="rect">
            <a:avLst/>
          </a:prstGeom>
          <a:blipFill>
            <a:blip r:embed="rId3" cstate="print"/>
            <a:stretch>
              <a:fillRect/>
            </a:stretch>
          </a:blipFill>
        </p:spPr>
        <p:txBody>
          <a:bodyPr wrap="square" lIns="0" tIns="0" rIns="0" bIns="0" rtlCol="0"/>
          <a:lstStyle/>
          <a:p>
            <a:endParaRPr/>
          </a:p>
        </p:txBody>
      </p:sp>
      <p:sp>
        <p:nvSpPr>
          <p:cNvPr id="7" name="object 6"/>
          <p:cNvSpPr/>
          <p:nvPr/>
        </p:nvSpPr>
        <p:spPr>
          <a:xfrm>
            <a:off x="7825946" y="2516838"/>
            <a:ext cx="798195" cy="857885"/>
          </a:xfrm>
          <a:custGeom>
            <a:avLst/>
            <a:gdLst/>
            <a:ahLst/>
            <a:cxnLst/>
            <a:rect l="l" t="t" r="r" b="b"/>
            <a:pathLst>
              <a:path w="798195" h="857885">
                <a:moveTo>
                  <a:pt x="395541" y="0"/>
                </a:moveTo>
                <a:lnTo>
                  <a:pt x="334519" y="5233"/>
                </a:lnTo>
                <a:lnTo>
                  <a:pt x="274740" y="19878"/>
                </a:lnTo>
                <a:lnTo>
                  <a:pt x="217364" y="43926"/>
                </a:lnTo>
                <a:lnTo>
                  <a:pt x="163555" y="77366"/>
                </a:lnTo>
                <a:lnTo>
                  <a:pt x="114474" y="120189"/>
                </a:lnTo>
                <a:lnTo>
                  <a:pt x="72837" y="170358"/>
                </a:lnTo>
                <a:lnTo>
                  <a:pt x="40579" y="225139"/>
                </a:lnTo>
                <a:lnTo>
                  <a:pt x="17693" y="283359"/>
                </a:lnTo>
                <a:lnTo>
                  <a:pt x="4169" y="343847"/>
                </a:lnTo>
                <a:lnTo>
                  <a:pt x="0" y="405431"/>
                </a:lnTo>
                <a:lnTo>
                  <a:pt x="1420" y="436268"/>
                </a:lnTo>
                <a:lnTo>
                  <a:pt x="11266" y="497298"/>
                </a:lnTo>
                <a:lnTo>
                  <a:pt x="30446" y="556494"/>
                </a:lnTo>
                <a:lnTo>
                  <a:pt x="58950" y="612683"/>
                </a:lnTo>
                <a:lnTo>
                  <a:pt x="96771" y="664695"/>
                </a:lnTo>
                <a:lnTo>
                  <a:pt x="119173" y="688768"/>
                </a:lnTo>
                <a:lnTo>
                  <a:pt x="99615" y="857551"/>
                </a:lnTo>
                <a:lnTo>
                  <a:pt x="246046" y="773477"/>
                </a:lnTo>
                <a:lnTo>
                  <a:pt x="551493" y="773477"/>
                </a:lnTo>
                <a:lnTo>
                  <a:pt x="566960" y="766789"/>
                </a:lnTo>
                <a:lnTo>
                  <a:pt x="608461" y="744269"/>
                </a:lnTo>
                <a:lnTo>
                  <a:pt x="647407" y="716662"/>
                </a:lnTo>
                <a:lnTo>
                  <a:pt x="683307" y="684069"/>
                </a:lnTo>
                <a:lnTo>
                  <a:pt x="724944" y="633869"/>
                </a:lnTo>
                <a:lnTo>
                  <a:pt x="757202" y="579070"/>
                </a:lnTo>
                <a:lnTo>
                  <a:pt x="780088" y="520840"/>
                </a:lnTo>
                <a:lnTo>
                  <a:pt x="793612" y="460348"/>
                </a:lnTo>
                <a:lnTo>
                  <a:pt x="797782" y="398764"/>
                </a:lnTo>
                <a:lnTo>
                  <a:pt x="796361" y="367927"/>
                </a:lnTo>
                <a:lnTo>
                  <a:pt x="786515" y="306895"/>
                </a:lnTo>
                <a:lnTo>
                  <a:pt x="767335" y="247693"/>
                </a:lnTo>
                <a:lnTo>
                  <a:pt x="738831" y="191489"/>
                </a:lnTo>
                <a:lnTo>
                  <a:pt x="701010" y="139453"/>
                </a:lnTo>
                <a:lnTo>
                  <a:pt x="654351" y="93192"/>
                </a:lnTo>
                <a:lnTo>
                  <a:pt x="602121" y="55947"/>
                </a:lnTo>
                <a:lnTo>
                  <a:pt x="545903" y="28160"/>
                </a:lnTo>
                <a:lnTo>
                  <a:pt x="486860" y="9819"/>
                </a:lnTo>
                <a:lnTo>
                  <a:pt x="426154" y="916"/>
                </a:lnTo>
                <a:lnTo>
                  <a:pt x="395541" y="0"/>
                </a:lnTo>
                <a:close/>
              </a:path>
              <a:path w="798195" h="857885">
                <a:moveTo>
                  <a:pt x="551493" y="773477"/>
                </a:moveTo>
                <a:lnTo>
                  <a:pt x="246046" y="773477"/>
                </a:lnTo>
                <a:lnTo>
                  <a:pt x="268743" y="782172"/>
                </a:lnTo>
                <a:lnTo>
                  <a:pt x="314913" y="795188"/>
                </a:lnTo>
                <a:lnTo>
                  <a:pt x="361713" y="802459"/>
                </a:lnTo>
                <a:lnTo>
                  <a:pt x="408652" y="804085"/>
                </a:lnTo>
                <a:lnTo>
                  <a:pt x="432021" y="802813"/>
                </a:lnTo>
                <a:lnTo>
                  <a:pt x="478250" y="796163"/>
                </a:lnTo>
                <a:lnTo>
                  <a:pt x="523393" y="784121"/>
                </a:lnTo>
                <a:lnTo>
                  <a:pt x="551493" y="773477"/>
                </a:lnTo>
                <a:close/>
              </a:path>
            </a:pathLst>
          </a:custGeom>
        </p:spPr>
        <p:style>
          <a:lnRef idx="1">
            <a:schemeClr val="accent4"/>
          </a:lnRef>
          <a:fillRef idx="3">
            <a:schemeClr val="accent4"/>
          </a:fillRef>
          <a:effectRef idx="2">
            <a:schemeClr val="accent4"/>
          </a:effectRef>
          <a:fontRef idx="minor">
            <a:schemeClr val="lt1"/>
          </a:fontRef>
        </p:style>
        <p:txBody>
          <a:bodyPr wrap="square" lIns="0" tIns="0" rIns="0" bIns="0" rtlCol="0"/>
          <a:lstStyle/>
          <a:p>
            <a:endParaRPr lang="en-US" altLang="zh-TW" dirty="0" smtClean="0"/>
          </a:p>
          <a:p>
            <a:r>
              <a:rPr lang="zh-TW" altLang="en-US" b="1" dirty="0">
                <a:latin typeface="微軟正黑體" pitchFamily="34" charset="-120"/>
                <a:ea typeface="微軟正黑體" pitchFamily="34" charset="-120"/>
              </a:rPr>
              <a:t> </a:t>
            </a:r>
            <a:r>
              <a:rPr lang="zh-TW" altLang="en-US" b="1" dirty="0" smtClean="0">
                <a:latin typeface="微軟正黑體" pitchFamily="34" charset="-120"/>
                <a:ea typeface="微軟正黑體" pitchFamily="34" charset="-120"/>
              </a:rPr>
              <a:t>  規劃</a:t>
            </a:r>
            <a:endParaRPr b="1" dirty="0">
              <a:latin typeface="微軟正黑體" pitchFamily="34" charset="-120"/>
              <a:ea typeface="微軟正黑體" pitchFamily="34" charset="-120"/>
            </a:endParaRPr>
          </a:p>
        </p:txBody>
      </p:sp>
      <p:sp>
        <p:nvSpPr>
          <p:cNvPr id="8" name="object 7"/>
          <p:cNvSpPr/>
          <p:nvPr/>
        </p:nvSpPr>
        <p:spPr>
          <a:xfrm>
            <a:off x="7825946" y="2516838"/>
            <a:ext cx="798195" cy="857885"/>
          </a:xfrm>
          <a:custGeom>
            <a:avLst/>
            <a:gdLst/>
            <a:ahLst/>
            <a:cxnLst/>
            <a:rect l="l" t="t" r="r" b="b"/>
            <a:pathLst>
              <a:path w="798195" h="857885">
                <a:moveTo>
                  <a:pt x="99615" y="857551"/>
                </a:moveTo>
                <a:lnTo>
                  <a:pt x="119173" y="688768"/>
                </a:lnTo>
                <a:lnTo>
                  <a:pt x="96771" y="664695"/>
                </a:lnTo>
                <a:lnTo>
                  <a:pt x="76697" y="639285"/>
                </a:lnTo>
                <a:lnTo>
                  <a:pt x="43533" y="585038"/>
                </a:lnTo>
                <a:lnTo>
                  <a:pt x="19690" y="527198"/>
                </a:lnTo>
                <a:lnTo>
                  <a:pt x="5176" y="466939"/>
                </a:lnTo>
                <a:lnTo>
                  <a:pt x="0" y="405431"/>
                </a:lnTo>
                <a:lnTo>
                  <a:pt x="916" y="374575"/>
                </a:lnTo>
                <a:lnTo>
                  <a:pt x="9761" y="313393"/>
                </a:lnTo>
                <a:lnTo>
                  <a:pt x="27965" y="253892"/>
                </a:lnTo>
                <a:lnTo>
                  <a:pt x="55536" y="197245"/>
                </a:lnTo>
                <a:lnTo>
                  <a:pt x="92483" y="144624"/>
                </a:lnTo>
                <a:lnTo>
                  <a:pt x="138351" y="97606"/>
                </a:lnTo>
                <a:lnTo>
                  <a:pt x="189941" y="59473"/>
                </a:lnTo>
                <a:lnTo>
                  <a:pt x="245679" y="30728"/>
                </a:lnTo>
                <a:lnTo>
                  <a:pt x="304402" y="11380"/>
                </a:lnTo>
                <a:lnTo>
                  <a:pt x="364948" y="1439"/>
                </a:lnTo>
                <a:lnTo>
                  <a:pt x="395541" y="0"/>
                </a:lnTo>
                <a:lnTo>
                  <a:pt x="426154" y="916"/>
                </a:lnTo>
                <a:lnTo>
                  <a:pt x="486860" y="9819"/>
                </a:lnTo>
                <a:lnTo>
                  <a:pt x="545903" y="28160"/>
                </a:lnTo>
                <a:lnTo>
                  <a:pt x="602121" y="55947"/>
                </a:lnTo>
                <a:lnTo>
                  <a:pt x="654351" y="93192"/>
                </a:lnTo>
                <a:lnTo>
                  <a:pt x="701010" y="139453"/>
                </a:lnTo>
                <a:lnTo>
                  <a:pt x="738831" y="191489"/>
                </a:lnTo>
                <a:lnTo>
                  <a:pt x="767335" y="247693"/>
                </a:lnTo>
                <a:lnTo>
                  <a:pt x="786515" y="306895"/>
                </a:lnTo>
                <a:lnTo>
                  <a:pt x="796361" y="367927"/>
                </a:lnTo>
                <a:lnTo>
                  <a:pt x="797782" y="398764"/>
                </a:lnTo>
                <a:lnTo>
                  <a:pt x="796866" y="429619"/>
                </a:lnTo>
                <a:lnTo>
                  <a:pt x="788020" y="490803"/>
                </a:lnTo>
                <a:lnTo>
                  <a:pt x="769816" y="550310"/>
                </a:lnTo>
                <a:lnTo>
                  <a:pt x="742245" y="606971"/>
                </a:lnTo>
                <a:lnTo>
                  <a:pt x="705299" y="659617"/>
                </a:lnTo>
                <a:lnTo>
                  <a:pt x="665768" y="700982"/>
                </a:lnTo>
                <a:lnTo>
                  <a:pt x="628284" y="731095"/>
                </a:lnTo>
                <a:lnTo>
                  <a:pt x="588000" y="756171"/>
                </a:lnTo>
                <a:lnTo>
                  <a:pt x="545404" y="776110"/>
                </a:lnTo>
                <a:lnTo>
                  <a:pt x="500988" y="790809"/>
                </a:lnTo>
                <a:lnTo>
                  <a:pt x="455240" y="800168"/>
                </a:lnTo>
                <a:lnTo>
                  <a:pt x="408652" y="804085"/>
                </a:lnTo>
                <a:lnTo>
                  <a:pt x="385196" y="803971"/>
                </a:lnTo>
                <a:lnTo>
                  <a:pt x="338265" y="799535"/>
                </a:lnTo>
                <a:lnTo>
                  <a:pt x="291719" y="789405"/>
                </a:lnTo>
                <a:lnTo>
                  <a:pt x="246046" y="773477"/>
                </a:lnTo>
                <a:lnTo>
                  <a:pt x="99615" y="857551"/>
                </a:lnTo>
                <a:close/>
              </a:path>
            </a:pathLst>
          </a:custGeom>
          <a:ln w="19050">
            <a:solidFill>
              <a:srgbClr val="FFFFFF"/>
            </a:solidFill>
          </a:ln>
        </p:spPr>
        <p:txBody>
          <a:bodyPr wrap="square" lIns="0" tIns="0" rIns="0" bIns="0" rtlCol="0"/>
          <a:lstStyle/>
          <a:p>
            <a:endParaRPr/>
          </a:p>
        </p:txBody>
      </p:sp>
      <p:sp>
        <p:nvSpPr>
          <p:cNvPr id="9" name="object 11"/>
          <p:cNvSpPr txBox="1"/>
          <p:nvPr/>
        </p:nvSpPr>
        <p:spPr>
          <a:xfrm>
            <a:off x="1169910" y="1845887"/>
            <a:ext cx="7332053" cy="553998"/>
          </a:xfrm>
          <a:prstGeom prst="rect">
            <a:avLst/>
          </a:prstGeom>
        </p:spPr>
        <p:txBody>
          <a:bodyPr vert="horz" wrap="square" lIns="0" tIns="0" rIns="0" bIns="0" rtlCol="0">
            <a:spAutoFit/>
          </a:bodyPr>
          <a:lstStyle/>
          <a:p>
            <a:pPr marL="12700">
              <a:lnSpc>
                <a:spcPct val="100000"/>
              </a:lnSpc>
            </a:pPr>
            <a:r>
              <a:rPr lang="zh-TW" altLang="en-US" dirty="0">
                <a:solidFill>
                  <a:srgbClr val="404040"/>
                </a:solidFill>
                <a:latin typeface="微軟正黑體"/>
                <a:cs typeface="微軟正黑體"/>
              </a:rPr>
              <a:t>申請擬訂都市更新事業計畫之補助經費，依下列級距規定評定其補助額</a:t>
            </a:r>
            <a:endParaRPr lang="en-US" sz="1800" dirty="0" smtClean="0">
              <a:solidFill>
                <a:srgbClr val="404040"/>
              </a:solidFill>
              <a:latin typeface="微軟正黑體"/>
              <a:cs typeface="微軟正黑體"/>
            </a:endParaRPr>
          </a:p>
          <a:p>
            <a:pPr marL="12700">
              <a:lnSpc>
                <a:spcPct val="100000"/>
              </a:lnSpc>
            </a:pPr>
            <a:r>
              <a:rPr sz="1800" dirty="0" err="1" smtClean="0">
                <a:solidFill>
                  <a:srgbClr val="404040"/>
                </a:solidFill>
                <a:latin typeface="微軟正黑體"/>
                <a:cs typeface="微軟正黑體"/>
              </a:rPr>
              <a:t>度</a:t>
            </a:r>
            <a:r>
              <a:rPr sz="1800" dirty="0" err="1">
                <a:solidFill>
                  <a:srgbClr val="404040"/>
                </a:solidFill>
                <a:latin typeface="微軟正黑體"/>
                <a:cs typeface="微軟正黑體"/>
              </a:rPr>
              <a:t>，並不得超過實際採購金</a:t>
            </a:r>
            <a:r>
              <a:rPr sz="1800" spc="5" dirty="0" err="1">
                <a:solidFill>
                  <a:srgbClr val="404040"/>
                </a:solidFill>
                <a:latin typeface="微軟正黑體"/>
                <a:cs typeface="微軟正黑體"/>
              </a:rPr>
              <a:t>額</a:t>
            </a:r>
            <a:r>
              <a:rPr sz="1800" dirty="0">
                <a:solidFill>
                  <a:srgbClr val="404040"/>
                </a:solidFill>
                <a:latin typeface="微軟正黑體"/>
                <a:cs typeface="微軟正黑體"/>
              </a:rPr>
              <a:t>：</a:t>
            </a:r>
            <a:r>
              <a:rPr sz="1800" spc="5" dirty="0">
                <a:solidFill>
                  <a:srgbClr val="404040"/>
                </a:solidFill>
                <a:latin typeface="微軟正黑體"/>
                <a:cs typeface="微軟正黑體"/>
              </a:rPr>
              <a:t> </a:t>
            </a:r>
            <a:r>
              <a:rPr sz="1800" spc="-15" dirty="0">
                <a:solidFill>
                  <a:srgbClr val="404040"/>
                </a:solidFill>
                <a:latin typeface="微軟正黑體"/>
                <a:cs typeface="微軟正黑體"/>
              </a:rPr>
              <a:t>(</a:t>
            </a:r>
            <a:r>
              <a:rPr sz="1800" spc="-5" dirty="0">
                <a:solidFill>
                  <a:srgbClr val="404040"/>
                </a:solidFill>
                <a:latin typeface="微軟正黑體"/>
                <a:cs typeface="微軟正黑體"/>
              </a:rPr>
              <a:t>§</a:t>
            </a:r>
            <a:r>
              <a:rPr sz="1800" spc="-10" dirty="0">
                <a:solidFill>
                  <a:srgbClr val="404040"/>
                </a:solidFill>
                <a:latin typeface="微軟正黑體"/>
                <a:cs typeface="微軟正黑體"/>
              </a:rPr>
              <a:t>9)</a:t>
            </a:r>
            <a:endParaRPr sz="1800" dirty="0">
              <a:latin typeface="微軟正黑體"/>
              <a:cs typeface="微軟正黑體"/>
            </a:endParaRPr>
          </a:p>
        </p:txBody>
      </p:sp>
      <p:sp>
        <p:nvSpPr>
          <p:cNvPr id="10" name="object 7"/>
          <p:cNvSpPr txBox="1"/>
          <p:nvPr/>
        </p:nvSpPr>
        <p:spPr>
          <a:xfrm>
            <a:off x="677976" y="502821"/>
            <a:ext cx="7994650" cy="507831"/>
          </a:xfrm>
          <a:prstGeom prst="rect">
            <a:avLst/>
          </a:prstGeom>
        </p:spPr>
        <p:txBody>
          <a:bodyPr vert="horz" wrap="square" lIns="0" tIns="0" rIns="0" bIns="0" rtlCol="0">
            <a:spAutoFit/>
          </a:bodyPr>
          <a:lstStyle/>
          <a:p>
            <a:pPr marL="12700">
              <a:lnSpc>
                <a:spcPct val="100000"/>
              </a:lnSpc>
            </a:pPr>
            <a:r>
              <a:rPr sz="3300" b="1" dirty="0" err="1" smtClean="0">
                <a:solidFill>
                  <a:srgbClr val="856204"/>
                </a:solidFill>
                <a:latin typeface="微軟正黑體"/>
                <a:cs typeface="微軟正黑體"/>
              </a:rPr>
              <a:t>桃園市</a:t>
            </a:r>
            <a:r>
              <a:rPr lang="zh-TW" altLang="en-US" sz="3300" b="1" dirty="0" smtClean="0">
                <a:solidFill>
                  <a:srgbClr val="856204"/>
                </a:solidFill>
                <a:latin typeface="微軟正黑體" pitchFamily="34" charset="-120"/>
                <a:ea typeface="微軟正黑體" pitchFamily="34" charset="-120"/>
                <a:cs typeface="微軟正黑體"/>
              </a:rPr>
              <a:t>都市更新整建維護</a:t>
            </a:r>
            <a:r>
              <a:rPr lang="zh-TW" altLang="en-US" sz="3300" b="1" dirty="0">
                <a:solidFill>
                  <a:srgbClr val="856204"/>
                </a:solidFill>
                <a:latin typeface="微軟正黑體" pitchFamily="34" charset="-120"/>
                <a:ea typeface="微軟正黑體" pitchFamily="34" charset="-120"/>
                <a:cs typeface="微軟正黑體"/>
              </a:rPr>
              <a:t>補助</a:t>
            </a:r>
            <a:r>
              <a:rPr lang="zh-TW" altLang="en-US" sz="3300" b="1" dirty="0" smtClean="0">
                <a:solidFill>
                  <a:srgbClr val="856204"/>
                </a:solidFill>
                <a:latin typeface="微軟正黑體" pitchFamily="34" charset="-120"/>
                <a:ea typeface="微軟正黑體" pitchFamily="34" charset="-120"/>
                <a:cs typeface="微軟正黑體"/>
              </a:rPr>
              <a:t>額度</a:t>
            </a:r>
            <a:r>
              <a:rPr lang="en-US" altLang="zh-TW" sz="3300" b="1" dirty="0" smtClean="0">
                <a:solidFill>
                  <a:srgbClr val="856204"/>
                </a:solidFill>
                <a:latin typeface="微軟正黑體" pitchFamily="34" charset="-120"/>
                <a:ea typeface="微軟正黑體" pitchFamily="34" charset="-120"/>
                <a:cs typeface="微軟正黑體"/>
              </a:rPr>
              <a:t>—</a:t>
            </a:r>
            <a:r>
              <a:rPr lang="zh-TW" altLang="en-US" sz="3300" dirty="0">
                <a:solidFill>
                  <a:srgbClr val="FF0000"/>
                </a:solidFill>
                <a:latin typeface="微軟正黑體" pitchFamily="34" charset="-120"/>
                <a:ea typeface="微軟正黑體" pitchFamily="34" charset="-120"/>
                <a:cs typeface="微軟正黑體"/>
              </a:rPr>
              <a:t>規劃</a:t>
            </a:r>
            <a:endParaRPr lang="en-US" altLang="zh-TW" sz="3300" b="1" dirty="0" smtClean="0">
              <a:solidFill>
                <a:srgbClr val="FF0000"/>
              </a:solidFill>
              <a:latin typeface="微軟正黑體" pitchFamily="34" charset="-120"/>
              <a:ea typeface="微軟正黑體" pitchFamily="34" charset="-120"/>
              <a:cs typeface="微軟正黑體"/>
            </a:endParaRPr>
          </a:p>
        </p:txBody>
      </p:sp>
    </p:spTree>
    <p:extLst>
      <p:ext uri="{BB962C8B-B14F-4D97-AF65-F5344CB8AC3E}">
        <p14:creationId xmlns:p14="http://schemas.microsoft.com/office/powerpoint/2010/main" val="37778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p:nvPr/>
        </p:nvSpPr>
        <p:spPr>
          <a:xfrm>
            <a:off x="323528" y="2636912"/>
            <a:ext cx="8577495" cy="3498470"/>
          </a:xfrm>
          <a:prstGeom prst="rect">
            <a:avLst/>
          </a:prstGeom>
          <a:blipFill>
            <a:blip r:embed="rId2" cstate="print"/>
            <a:stretch>
              <a:fillRect/>
            </a:stretch>
          </a:blipFill>
        </p:spPr>
        <p:txBody>
          <a:bodyPr wrap="square" lIns="0" tIns="0" rIns="0" bIns="0" rtlCol="0"/>
          <a:lstStyle/>
          <a:p>
            <a:endParaRPr/>
          </a:p>
        </p:txBody>
      </p:sp>
      <p:sp>
        <p:nvSpPr>
          <p:cNvPr id="4" name="object 7"/>
          <p:cNvSpPr txBox="1"/>
          <p:nvPr/>
        </p:nvSpPr>
        <p:spPr>
          <a:xfrm>
            <a:off x="1295780" y="1850496"/>
            <a:ext cx="7218046" cy="553998"/>
          </a:xfrm>
          <a:prstGeom prst="rect">
            <a:avLst/>
          </a:prstGeom>
        </p:spPr>
        <p:txBody>
          <a:bodyPr vert="horz" wrap="square" lIns="0" tIns="0" rIns="0" bIns="0" rtlCol="0">
            <a:spAutoFit/>
          </a:bodyPr>
          <a:lstStyle/>
          <a:p>
            <a:pPr marL="12700">
              <a:lnSpc>
                <a:spcPct val="100000"/>
              </a:lnSpc>
            </a:pPr>
            <a:r>
              <a:rPr lang="zh-TW" altLang="en-US" dirty="0">
                <a:solidFill>
                  <a:srgbClr val="404040"/>
                </a:solidFill>
                <a:latin typeface="微軟正黑體"/>
                <a:cs typeface="微軟正黑體"/>
              </a:rPr>
              <a:t>宅使用樓地板面積未達總樓地板面積</a:t>
            </a:r>
            <a:r>
              <a:rPr lang="en-US" altLang="zh-TW" dirty="0">
                <a:solidFill>
                  <a:srgbClr val="404040"/>
                </a:solidFill>
                <a:latin typeface="微軟正黑體"/>
                <a:cs typeface="微軟正黑體"/>
              </a:rPr>
              <a:t>1/2</a:t>
            </a:r>
            <a:r>
              <a:rPr lang="zh-TW" altLang="en-US" dirty="0">
                <a:solidFill>
                  <a:srgbClr val="404040"/>
                </a:solidFill>
                <a:latin typeface="微軟正黑體"/>
                <a:cs typeface="微軟正黑體"/>
              </a:rPr>
              <a:t>者，經審議會審議及本府核定</a:t>
            </a:r>
            <a:endParaRPr lang="en-US" sz="1800" dirty="0" smtClean="0">
              <a:solidFill>
                <a:srgbClr val="404040"/>
              </a:solidFill>
              <a:latin typeface="微軟正黑體"/>
              <a:cs typeface="微軟正黑體"/>
            </a:endParaRPr>
          </a:p>
          <a:p>
            <a:pPr marL="12700">
              <a:lnSpc>
                <a:spcPct val="100000"/>
              </a:lnSpc>
            </a:pPr>
            <a:r>
              <a:rPr sz="1800" dirty="0" err="1" smtClean="0">
                <a:solidFill>
                  <a:srgbClr val="404040"/>
                </a:solidFill>
                <a:latin typeface="微軟正黑體"/>
                <a:cs typeface="微軟正黑體"/>
              </a:rPr>
              <a:t>後</a:t>
            </a:r>
            <a:r>
              <a:rPr sz="1800" dirty="0" err="1">
                <a:solidFill>
                  <a:srgbClr val="404040"/>
                </a:solidFill>
                <a:latin typeface="微軟正黑體"/>
                <a:cs typeface="微軟正黑體"/>
              </a:rPr>
              <a:t>，</a:t>
            </a:r>
            <a:r>
              <a:rPr sz="1800" dirty="0" err="1">
                <a:solidFill>
                  <a:srgbClr val="C00000"/>
                </a:solidFill>
                <a:latin typeface="微軟正黑體"/>
                <a:cs typeface="微軟正黑體"/>
              </a:rPr>
              <a:t>得不予補助或酌減補助額</a:t>
            </a:r>
            <a:r>
              <a:rPr sz="1800" spc="5" dirty="0" err="1">
                <a:solidFill>
                  <a:srgbClr val="C00000"/>
                </a:solidFill>
                <a:latin typeface="微軟正黑體"/>
                <a:cs typeface="微軟正黑體"/>
              </a:rPr>
              <a:t>度</a:t>
            </a:r>
            <a:r>
              <a:rPr sz="1800" dirty="0">
                <a:solidFill>
                  <a:srgbClr val="404040"/>
                </a:solidFill>
                <a:latin typeface="微軟正黑體"/>
                <a:cs typeface="微軟正黑體"/>
              </a:rPr>
              <a:t>。</a:t>
            </a:r>
            <a:r>
              <a:rPr sz="1800" spc="5" dirty="0">
                <a:solidFill>
                  <a:srgbClr val="404040"/>
                </a:solidFill>
                <a:latin typeface="微軟正黑體"/>
                <a:cs typeface="微軟正黑體"/>
              </a:rPr>
              <a:t> </a:t>
            </a:r>
            <a:r>
              <a:rPr sz="1800" spc="-15" dirty="0">
                <a:solidFill>
                  <a:srgbClr val="404040"/>
                </a:solidFill>
                <a:latin typeface="微軟正黑體"/>
                <a:cs typeface="微軟正黑體"/>
              </a:rPr>
              <a:t>(</a:t>
            </a:r>
            <a:r>
              <a:rPr sz="1800" spc="-5" dirty="0">
                <a:solidFill>
                  <a:srgbClr val="404040"/>
                </a:solidFill>
                <a:latin typeface="微軟正黑體"/>
                <a:cs typeface="微軟正黑體"/>
              </a:rPr>
              <a:t>§</a:t>
            </a:r>
            <a:r>
              <a:rPr sz="1800" spc="-10" dirty="0">
                <a:solidFill>
                  <a:srgbClr val="404040"/>
                </a:solidFill>
                <a:latin typeface="微軟正黑體"/>
                <a:cs typeface="微軟正黑體"/>
              </a:rPr>
              <a:t>10)</a:t>
            </a:r>
            <a:endParaRPr sz="1800" dirty="0">
              <a:latin typeface="微軟正黑體"/>
              <a:cs typeface="微軟正黑體"/>
            </a:endParaRPr>
          </a:p>
        </p:txBody>
      </p:sp>
      <p:sp>
        <p:nvSpPr>
          <p:cNvPr id="5" name="object 8"/>
          <p:cNvSpPr/>
          <p:nvPr/>
        </p:nvSpPr>
        <p:spPr>
          <a:xfrm>
            <a:off x="1169911" y="1186052"/>
            <a:ext cx="3136265" cy="482600"/>
          </a:xfrm>
          <a:custGeom>
            <a:avLst/>
            <a:gdLst/>
            <a:ahLst/>
            <a:cxnLst/>
            <a:rect l="l" t="t" r="r" b="b"/>
            <a:pathLst>
              <a:path w="3136265" h="482600">
                <a:moveTo>
                  <a:pt x="3055759" y="0"/>
                </a:moveTo>
                <a:lnTo>
                  <a:pt x="66541" y="1183"/>
                </a:lnTo>
                <a:lnTo>
                  <a:pt x="28876" y="18646"/>
                </a:lnTo>
                <a:lnTo>
                  <a:pt x="5081" y="52174"/>
                </a:lnTo>
                <a:lnTo>
                  <a:pt x="0" y="80391"/>
                </a:lnTo>
                <a:lnTo>
                  <a:pt x="1184" y="415669"/>
                </a:lnTo>
                <a:lnTo>
                  <a:pt x="18656" y="453353"/>
                </a:lnTo>
                <a:lnTo>
                  <a:pt x="52178" y="477141"/>
                </a:lnTo>
                <a:lnTo>
                  <a:pt x="80365" y="482219"/>
                </a:lnTo>
                <a:lnTo>
                  <a:pt x="3069618" y="481032"/>
                </a:lnTo>
                <a:lnTo>
                  <a:pt x="3107293" y="463565"/>
                </a:lnTo>
                <a:lnTo>
                  <a:pt x="3131074" y="430040"/>
                </a:lnTo>
                <a:lnTo>
                  <a:pt x="3136150" y="401827"/>
                </a:lnTo>
                <a:lnTo>
                  <a:pt x="3134964" y="66531"/>
                </a:lnTo>
                <a:lnTo>
                  <a:pt x="3117497" y="28856"/>
                </a:lnTo>
                <a:lnTo>
                  <a:pt x="3083971" y="5075"/>
                </a:lnTo>
                <a:lnTo>
                  <a:pt x="3055759" y="0"/>
                </a:lnTo>
                <a:close/>
              </a:path>
            </a:pathLst>
          </a:custGeom>
          <a:solidFill>
            <a:srgbClr val="FFFFFF"/>
          </a:solidFill>
        </p:spPr>
        <p:txBody>
          <a:bodyPr wrap="square" lIns="0" tIns="0" rIns="0" bIns="0" rtlCol="0"/>
          <a:lstStyle/>
          <a:p>
            <a:endParaRPr/>
          </a:p>
        </p:txBody>
      </p:sp>
      <p:sp>
        <p:nvSpPr>
          <p:cNvPr id="6" name="object 9"/>
          <p:cNvSpPr/>
          <p:nvPr/>
        </p:nvSpPr>
        <p:spPr>
          <a:xfrm>
            <a:off x="1169911" y="1186052"/>
            <a:ext cx="3136265" cy="482600"/>
          </a:xfrm>
          <a:custGeom>
            <a:avLst/>
            <a:gdLst/>
            <a:ahLst/>
            <a:cxnLst/>
            <a:rect l="l" t="t" r="r" b="b"/>
            <a:pathLst>
              <a:path w="3136265" h="482600">
                <a:moveTo>
                  <a:pt x="0" y="80391"/>
                </a:moveTo>
                <a:lnTo>
                  <a:pt x="11087" y="39596"/>
                </a:lnTo>
                <a:lnTo>
                  <a:pt x="40198" y="10734"/>
                </a:lnTo>
                <a:lnTo>
                  <a:pt x="3055759" y="0"/>
                </a:lnTo>
                <a:lnTo>
                  <a:pt x="3070299" y="1307"/>
                </a:lnTo>
                <a:lnTo>
                  <a:pt x="3107800" y="19080"/>
                </a:lnTo>
                <a:lnTo>
                  <a:pt x="3131308" y="52812"/>
                </a:lnTo>
                <a:lnTo>
                  <a:pt x="3136150" y="401827"/>
                </a:lnTo>
                <a:lnTo>
                  <a:pt x="3134843" y="416367"/>
                </a:lnTo>
                <a:lnTo>
                  <a:pt x="3117070" y="453868"/>
                </a:lnTo>
                <a:lnTo>
                  <a:pt x="3083338" y="477376"/>
                </a:lnTo>
                <a:lnTo>
                  <a:pt x="80365" y="482219"/>
                </a:lnTo>
                <a:lnTo>
                  <a:pt x="65841" y="480911"/>
                </a:lnTo>
                <a:lnTo>
                  <a:pt x="28354" y="463133"/>
                </a:lnTo>
                <a:lnTo>
                  <a:pt x="4840" y="429392"/>
                </a:lnTo>
                <a:lnTo>
                  <a:pt x="0" y="80391"/>
                </a:lnTo>
                <a:close/>
              </a:path>
            </a:pathLst>
          </a:custGeom>
          <a:ln w="28575">
            <a:solidFill>
              <a:srgbClr val="7E7E7E"/>
            </a:solidFill>
          </a:ln>
        </p:spPr>
        <p:txBody>
          <a:bodyPr wrap="square" lIns="0" tIns="0" rIns="0" bIns="0" rtlCol="0"/>
          <a:lstStyle/>
          <a:p>
            <a:endParaRPr/>
          </a:p>
        </p:txBody>
      </p:sp>
      <p:sp>
        <p:nvSpPr>
          <p:cNvPr id="7" name="object 10"/>
          <p:cNvSpPr/>
          <p:nvPr/>
        </p:nvSpPr>
        <p:spPr>
          <a:xfrm>
            <a:off x="656132" y="1010551"/>
            <a:ext cx="879716" cy="833107"/>
          </a:xfrm>
          <a:prstGeom prst="rect">
            <a:avLst/>
          </a:prstGeom>
          <a:blipFill>
            <a:blip r:embed="rId3" cstate="print"/>
            <a:stretch>
              <a:fillRect/>
            </a:stretch>
          </a:blipFill>
        </p:spPr>
        <p:txBody>
          <a:bodyPr wrap="square" lIns="0" tIns="0" rIns="0" bIns="0" rtlCol="0"/>
          <a:lstStyle/>
          <a:p>
            <a:endParaRPr/>
          </a:p>
        </p:txBody>
      </p:sp>
      <p:sp>
        <p:nvSpPr>
          <p:cNvPr id="8" name="object 11"/>
          <p:cNvSpPr/>
          <p:nvPr/>
        </p:nvSpPr>
        <p:spPr>
          <a:xfrm>
            <a:off x="7838265" y="2804175"/>
            <a:ext cx="798195" cy="857885"/>
          </a:xfrm>
          <a:custGeom>
            <a:avLst/>
            <a:gdLst/>
            <a:ahLst/>
            <a:cxnLst/>
            <a:rect l="l" t="t" r="r" b="b"/>
            <a:pathLst>
              <a:path w="798195" h="857885">
                <a:moveTo>
                  <a:pt x="395589" y="0"/>
                </a:moveTo>
                <a:lnTo>
                  <a:pt x="334574" y="5214"/>
                </a:lnTo>
                <a:lnTo>
                  <a:pt x="274796" y="19842"/>
                </a:lnTo>
                <a:lnTo>
                  <a:pt x="217413" y="43876"/>
                </a:lnTo>
                <a:lnTo>
                  <a:pt x="163586" y="77306"/>
                </a:lnTo>
                <a:lnTo>
                  <a:pt x="114474" y="120126"/>
                </a:lnTo>
                <a:lnTo>
                  <a:pt x="72837" y="170329"/>
                </a:lnTo>
                <a:lnTo>
                  <a:pt x="40579" y="225137"/>
                </a:lnTo>
                <a:lnTo>
                  <a:pt x="17693" y="283379"/>
                </a:lnTo>
                <a:lnTo>
                  <a:pt x="4169" y="343883"/>
                </a:lnTo>
                <a:lnTo>
                  <a:pt x="0" y="405479"/>
                </a:lnTo>
                <a:lnTo>
                  <a:pt x="1420" y="436320"/>
                </a:lnTo>
                <a:lnTo>
                  <a:pt x="11266" y="497356"/>
                </a:lnTo>
                <a:lnTo>
                  <a:pt x="30446" y="556555"/>
                </a:lnTo>
                <a:lnTo>
                  <a:pt x="58950" y="612747"/>
                </a:lnTo>
                <a:lnTo>
                  <a:pt x="96771" y="664759"/>
                </a:lnTo>
                <a:lnTo>
                  <a:pt x="119173" y="688832"/>
                </a:lnTo>
                <a:lnTo>
                  <a:pt x="99615" y="857488"/>
                </a:lnTo>
                <a:lnTo>
                  <a:pt x="246046" y="773541"/>
                </a:lnTo>
                <a:lnTo>
                  <a:pt x="551340" y="773541"/>
                </a:lnTo>
                <a:lnTo>
                  <a:pt x="566960" y="766785"/>
                </a:lnTo>
                <a:lnTo>
                  <a:pt x="608461" y="744255"/>
                </a:lnTo>
                <a:lnTo>
                  <a:pt x="647407" y="716630"/>
                </a:lnTo>
                <a:lnTo>
                  <a:pt x="683307" y="684006"/>
                </a:lnTo>
                <a:lnTo>
                  <a:pt x="724944" y="633837"/>
                </a:lnTo>
                <a:lnTo>
                  <a:pt x="757202" y="579056"/>
                </a:lnTo>
                <a:lnTo>
                  <a:pt x="780088" y="520836"/>
                </a:lnTo>
                <a:lnTo>
                  <a:pt x="793612" y="460347"/>
                </a:lnTo>
                <a:lnTo>
                  <a:pt x="797782" y="398764"/>
                </a:lnTo>
                <a:lnTo>
                  <a:pt x="796361" y="367927"/>
                </a:lnTo>
                <a:lnTo>
                  <a:pt x="786515" y="306897"/>
                </a:lnTo>
                <a:lnTo>
                  <a:pt x="767335" y="247701"/>
                </a:lnTo>
                <a:lnTo>
                  <a:pt x="738831" y="191511"/>
                </a:lnTo>
                <a:lnTo>
                  <a:pt x="701010" y="139500"/>
                </a:lnTo>
                <a:lnTo>
                  <a:pt x="654352" y="93254"/>
                </a:lnTo>
                <a:lnTo>
                  <a:pt x="602128" y="56003"/>
                </a:lnTo>
                <a:lnTo>
                  <a:pt x="545921" y="28203"/>
                </a:lnTo>
                <a:lnTo>
                  <a:pt x="486891" y="9847"/>
                </a:lnTo>
                <a:lnTo>
                  <a:pt x="426197" y="925"/>
                </a:lnTo>
                <a:lnTo>
                  <a:pt x="395589" y="0"/>
                </a:lnTo>
                <a:close/>
              </a:path>
              <a:path w="798195" h="857885">
                <a:moveTo>
                  <a:pt x="551340" y="773541"/>
                </a:moveTo>
                <a:lnTo>
                  <a:pt x="246046" y="773541"/>
                </a:lnTo>
                <a:lnTo>
                  <a:pt x="268743" y="782218"/>
                </a:lnTo>
                <a:lnTo>
                  <a:pt x="314913" y="795210"/>
                </a:lnTo>
                <a:lnTo>
                  <a:pt x="361713" y="802467"/>
                </a:lnTo>
                <a:lnTo>
                  <a:pt x="408652" y="804087"/>
                </a:lnTo>
                <a:lnTo>
                  <a:pt x="432021" y="802814"/>
                </a:lnTo>
                <a:lnTo>
                  <a:pt x="478250" y="796163"/>
                </a:lnTo>
                <a:lnTo>
                  <a:pt x="523393" y="784120"/>
                </a:lnTo>
                <a:lnTo>
                  <a:pt x="551340" y="773541"/>
                </a:lnTo>
                <a:close/>
              </a:path>
            </a:pathLst>
          </a:custGeom>
          <a:solidFill>
            <a:srgbClr val="B80049"/>
          </a:solidFill>
        </p:spPr>
        <p:txBody>
          <a:bodyPr wrap="square" lIns="0" tIns="0" rIns="0" bIns="0" rtlCol="0"/>
          <a:lstStyle/>
          <a:p>
            <a:endParaRPr/>
          </a:p>
        </p:txBody>
      </p:sp>
      <p:sp>
        <p:nvSpPr>
          <p:cNvPr id="9" name="object 12"/>
          <p:cNvSpPr/>
          <p:nvPr/>
        </p:nvSpPr>
        <p:spPr>
          <a:xfrm>
            <a:off x="7838265" y="2804175"/>
            <a:ext cx="798195" cy="857885"/>
          </a:xfrm>
          <a:custGeom>
            <a:avLst/>
            <a:gdLst/>
            <a:ahLst/>
            <a:cxnLst/>
            <a:rect l="l" t="t" r="r" b="b"/>
            <a:pathLst>
              <a:path w="798195" h="857885">
                <a:moveTo>
                  <a:pt x="99615" y="857488"/>
                </a:moveTo>
                <a:lnTo>
                  <a:pt x="119173" y="688832"/>
                </a:lnTo>
                <a:lnTo>
                  <a:pt x="96771" y="664759"/>
                </a:lnTo>
                <a:lnTo>
                  <a:pt x="76697" y="639348"/>
                </a:lnTo>
                <a:lnTo>
                  <a:pt x="43533" y="585100"/>
                </a:lnTo>
                <a:lnTo>
                  <a:pt x="19690" y="527258"/>
                </a:lnTo>
                <a:lnTo>
                  <a:pt x="5176" y="466994"/>
                </a:lnTo>
                <a:lnTo>
                  <a:pt x="0" y="405479"/>
                </a:lnTo>
                <a:lnTo>
                  <a:pt x="916" y="374618"/>
                </a:lnTo>
                <a:lnTo>
                  <a:pt x="9761" y="313422"/>
                </a:lnTo>
                <a:lnTo>
                  <a:pt x="27965" y="253902"/>
                </a:lnTo>
                <a:lnTo>
                  <a:pt x="55536" y="197231"/>
                </a:lnTo>
                <a:lnTo>
                  <a:pt x="92483" y="144579"/>
                </a:lnTo>
                <a:lnTo>
                  <a:pt x="138368" y="97543"/>
                </a:lnTo>
                <a:lnTo>
                  <a:pt x="189983" y="59417"/>
                </a:lnTo>
                <a:lnTo>
                  <a:pt x="245733" y="30684"/>
                </a:lnTo>
                <a:lnTo>
                  <a:pt x="304458" y="11352"/>
                </a:lnTo>
                <a:lnTo>
                  <a:pt x="364999" y="1430"/>
                </a:lnTo>
                <a:lnTo>
                  <a:pt x="395589" y="0"/>
                </a:lnTo>
                <a:lnTo>
                  <a:pt x="426197" y="925"/>
                </a:lnTo>
                <a:lnTo>
                  <a:pt x="486891" y="9847"/>
                </a:lnTo>
                <a:lnTo>
                  <a:pt x="545921" y="28203"/>
                </a:lnTo>
                <a:lnTo>
                  <a:pt x="602128" y="56003"/>
                </a:lnTo>
                <a:lnTo>
                  <a:pt x="654352" y="93254"/>
                </a:lnTo>
                <a:lnTo>
                  <a:pt x="701010" y="139500"/>
                </a:lnTo>
                <a:lnTo>
                  <a:pt x="738831" y="191511"/>
                </a:lnTo>
                <a:lnTo>
                  <a:pt x="767335" y="247701"/>
                </a:lnTo>
                <a:lnTo>
                  <a:pt x="786515" y="306897"/>
                </a:lnTo>
                <a:lnTo>
                  <a:pt x="796361" y="367927"/>
                </a:lnTo>
                <a:lnTo>
                  <a:pt x="797782" y="398764"/>
                </a:lnTo>
                <a:lnTo>
                  <a:pt x="796866" y="429619"/>
                </a:lnTo>
                <a:lnTo>
                  <a:pt x="788020" y="490802"/>
                </a:lnTo>
                <a:lnTo>
                  <a:pt x="769816" y="550302"/>
                </a:lnTo>
                <a:lnTo>
                  <a:pt x="742245" y="606949"/>
                </a:lnTo>
                <a:lnTo>
                  <a:pt x="705299" y="659571"/>
                </a:lnTo>
                <a:lnTo>
                  <a:pt x="665768" y="700936"/>
                </a:lnTo>
                <a:lnTo>
                  <a:pt x="628284" y="731073"/>
                </a:lnTo>
                <a:lnTo>
                  <a:pt x="588000" y="756163"/>
                </a:lnTo>
                <a:lnTo>
                  <a:pt x="545404" y="776108"/>
                </a:lnTo>
                <a:lnTo>
                  <a:pt x="500988" y="790809"/>
                </a:lnTo>
                <a:lnTo>
                  <a:pt x="455240" y="800168"/>
                </a:lnTo>
                <a:lnTo>
                  <a:pt x="408652" y="804087"/>
                </a:lnTo>
                <a:lnTo>
                  <a:pt x="385196" y="803975"/>
                </a:lnTo>
                <a:lnTo>
                  <a:pt x="338265" y="799549"/>
                </a:lnTo>
                <a:lnTo>
                  <a:pt x="291719" y="789437"/>
                </a:lnTo>
                <a:lnTo>
                  <a:pt x="246046" y="773541"/>
                </a:lnTo>
                <a:lnTo>
                  <a:pt x="99615" y="857488"/>
                </a:lnTo>
                <a:close/>
              </a:path>
            </a:pathLst>
          </a:custGeom>
          <a:ln w="19050">
            <a:solidFill>
              <a:srgbClr val="FFFFFF"/>
            </a:solidFill>
          </a:ln>
        </p:spPr>
        <p:txBody>
          <a:bodyPr wrap="square" lIns="0" tIns="0" rIns="0" bIns="0" rtlCol="0"/>
          <a:lstStyle/>
          <a:p>
            <a:endParaRPr/>
          </a:p>
        </p:txBody>
      </p:sp>
      <p:sp>
        <p:nvSpPr>
          <p:cNvPr id="10" name="object 13"/>
          <p:cNvSpPr txBox="1"/>
          <p:nvPr/>
        </p:nvSpPr>
        <p:spPr>
          <a:xfrm>
            <a:off x="7979156" y="3080675"/>
            <a:ext cx="534670" cy="280035"/>
          </a:xfrm>
          <a:prstGeom prst="rect">
            <a:avLst/>
          </a:prstGeom>
        </p:spPr>
        <p:txBody>
          <a:bodyPr vert="horz" wrap="square" lIns="0" tIns="0" rIns="0" bIns="0" rtlCol="0">
            <a:spAutoFit/>
          </a:bodyPr>
          <a:lstStyle/>
          <a:p>
            <a:pPr marL="12700">
              <a:lnSpc>
                <a:spcPct val="100000"/>
              </a:lnSpc>
            </a:pPr>
            <a:r>
              <a:rPr sz="2000" b="1" dirty="0">
                <a:solidFill>
                  <a:srgbClr val="FFFFFF"/>
                </a:solidFill>
                <a:latin typeface="微軟正黑體"/>
                <a:cs typeface="微軟正黑體"/>
              </a:rPr>
              <a:t>工程</a:t>
            </a:r>
            <a:endParaRPr sz="2000">
              <a:latin typeface="微軟正黑體"/>
              <a:cs typeface="微軟正黑體"/>
            </a:endParaRPr>
          </a:p>
        </p:txBody>
      </p:sp>
      <p:grpSp>
        <p:nvGrpSpPr>
          <p:cNvPr id="11" name="群組 10"/>
          <p:cNvGrpSpPr/>
          <p:nvPr/>
        </p:nvGrpSpPr>
        <p:grpSpPr>
          <a:xfrm>
            <a:off x="656132" y="1010551"/>
            <a:ext cx="3663767" cy="833107"/>
            <a:chOff x="656132" y="1010551"/>
            <a:chExt cx="3663767" cy="833107"/>
          </a:xfrm>
        </p:grpSpPr>
        <p:sp>
          <p:nvSpPr>
            <p:cNvPr id="12" name="object 2"/>
            <p:cNvSpPr/>
            <p:nvPr/>
          </p:nvSpPr>
          <p:spPr>
            <a:xfrm>
              <a:off x="1549571" y="1327910"/>
              <a:ext cx="2770328" cy="482600"/>
            </a:xfrm>
            <a:custGeom>
              <a:avLst/>
              <a:gdLst/>
              <a:ahLst/>
              <a:cxnLst/>
              <a:rect l="l" t="t" r="r" b="b"/>
              <a:pathLst>
                <a:path w="3136265" h="482600">
                  <a:moveTo>
                    <a:pt x="3055759" y="0"/>
                  </a:moveTo>
                  <a:lnTo>
                    <a:pt x="66541" y="1183"/>
                  </a:lnTo>
                  <a:lnTo>
                    <a:pt x="28876" y="18646"/>
                  </a:lnTo>
                  <a:lnTo>
                    <a:pt x="5081" y="52174"/>
                  </a:lnTo>
                  <a:lnTo>
                    <a:pt x="0" y="80391"/>
                  </a:lnTo>
                  <a:lnTo>
                    <a:pt x="1184" y="415669"/>
                  </a:lnTo>
                  <a:lnTo>
                    <a:pt x="18656" y="453353"/>
                  </a:lnTo>
                  <a:lnTo>
                    <a:pt x="52178" y="477141"/>
                  </a:lnTo>
                  <a:lnTo>
                    <a:pt x="80365" y="482219"/>
                  </a:lnTo>
                  <a:lnTo>
                    <a:pt x="3069618" y="481032"/>
                  </a:lnTo>
                  <a:lnTo>
                    <a:pt x="3107293" y="463565"/>
                  </a:lnTo>
                  <a:lnTo>
                    <a:pt x="3131074" y="430040"/>
                  </a:lnTo>
                  <a:lnTo>
                    <a:pt x="3136150" y="401827"/>
                  </a:lnTo>
                  <a:lnTo>
                    <a:pt x="3134964" y="66531"/>
                  </a:lnTo>
                  <a:lnTo>
                    <a:pt x="3117497" y="28856"/>
                  </a:lnTo>
                  <a:lnTo>
                    <a:pt x="3083971" y="5075"/>
                  </a:lnTo>
                  <a:lnTo>
                    <a:pt x="3055759" y="0"/>
                  </a:lnTo>
                  <a:close/>
                </a:path>
              </a:pathLst>
            </a:custGeom>
            <a:solidFill>
              <a:srgbClr val="FFFFFF"/>
            </a:solidFill>
          </p:spPr>
          <p:txBody>
            <a:bodyPr wrap="square" lIns="0" tIns="0" rIns="0" bIns="0" rtlCol="0"/>
            <a:lstStyle/>
            <a:p>
              <a:r>
                <a:rPr lang="zh-TW" altLang="en-US" sz="2000" b="1" dirty="0" smtClean="0">
                  <a:latin typeface="微軟正黑體" pitchFamily="34" charset="-120"/>
                  <a:ea typeface="微軟正黑體" pitchFamily="34" charset="-120"/>
                </a:rPr>
                <a:t>整建維護補助經費額度</a:t>
              </a:r>
              <a:endParaRPr sz="2000" b="1" dirty="0">
                <a:latin typeface="微軟正黑體" pitchFamily="34" charset="-120"/>
                <a:ea typeface="微軟正黑體" pitchFamily="34" charset="-120"/>
              </a:endParaRPr>
            </a:p>
          </p:txBody>
        </p:sp>
        <p:sp>
          <p:nvSpPr>
            <p:cNvPr id="13" name="object 3"/>
            <p:cNvSpPr/>
            <p:nvPr/>
          </p:nvSpPr>
          <p:spPr>
            <a:xfrm>
              <a:off x="1169911" y="1186052"/>
              <a:ext cx="3136265" cy="482600"/>
            </a:xfrm>
            <a:custGeom>
              <a:avLst/>
              <a:gdLst/>
              <a:ahLst/>
              <a:cxnLst/>
              <a:rect l="l" t="t" r="r" b="b"/>
              <a:pathLst>
                <a:path w="3136265" h="482600">
                  <a:moveTo>
                    <a:pt x="0" y="80391"/>
                  </a:moveTo>
                  <a:lnTo>
                    <a:pt x="11087" y="39596"/>
                  </a:lnTo>
                  <a:lnTo>
                    <a:pt x="40198" y="10734"/>
                  </a:lnTo>
                  <a:lnTo>
                    <a:pt x="3055759" y="0"/>
                  </a:lnTo>
                  <a:lnTo>
                    <a:pt x="3070299" y="1307"/>
                  </a:lnTo>
                  <a:lnTo>
                    <a:pt x="3107800" y="19080"/>
                  </a:lnTo>
                  <a:lnTo>
                    <a:pt x="3131308" y="52812"/>
                  </a:lnTo>
                  <a:lnTo>
                    <a:pt x="3136150" y="401827"/>
                  </a:lnTo>
                  <a:lnTo>
                    <a:pt x="3134843" y="416367"/>
                  </a:lnTo>
                  <a:lnTo>
                    <a:pt x="3117070" y="453868"/>
                  </a:lnTo>
                  <a:lnTo>
                    <a:pt x="3083338" y="477376"/>
                  </a:lnTo>
                  <a:lnTo>
                    <a:pt x="80365" y="482219"/>
                  </a:lnTo>
                  <a:lnTo>
                    <a:pt x="65841" y="480911"/>
                  </a:lnTo>
                  <a:lnTo>
                    <a:pt x="28354" y="463133"/>
                  </a:lnTo>
                  <a:lnTo>
                    <a:pt x="4840" y="429392"/>
                  </a:lnTo>
                  <a:lnTo>
                    <a:pt x="0" y="80391"/>
                  </a:lnTo>
                  <a:close/>
                </a:path>
              </a:pathLst>
            </a:custGeom>
            <a:ln w="28575">
              <a:solidFill>
                <a:srgbClr val="7E7E7E"/>
              </a:solidFill>
            </a:ln>
          </p:spPr>
          <p:txBody>
            <a:bodyPr wrap="square" lIns="0" tIns="0" rIns="0" bIns="0" rtlCol="0"/>
            <a:lstStyle/>
            <a:p>
              <a:endParaRPr/>
            </a:p>
          </p:txBody>
        </p:sp>
        <p:sp>
          <p:nvSpPr>
            <p:cNvPr id="14" name="object 4"/>
            <p:cNvSpPr/>
            <p:nvPr/>
          </p:nvSpPr>
          <p:spPr>
            <a:xfrm>
              <a:off x="656132" y="1010551"/>
              <a:ext cx="879716" cy="833107"/>
            </a:xfrm>
            <a:prstGeom prst="rect">
              <a:avLst/>
            </a:prstGeom>
            <a:blipFill>
              <a:blip r:embed="rId3" cstate="print"/>
              <a:stretch>
                <a:fillRect/>
              </a:stretch>
            </a:blipFill>
          </p:spPr>
          <p:txBody>
            <a:bodyPr wrap="square" lIns="0" tIns="0" rIns="0" bIns="0" rtlCol="0"/>
            <a:lstStyle/>
            <a:p>
              <a:endParaRPr/>
            </a:p>
          </p:txBody>
        </p:sp>
      </p:grpSp>
      <p:sp>
        <p:nvSpPr>
          <p:cNvPr id="15" name="object 7"/>
          <p:cNvSpPr txBox="1"/>
          <p:nvPr/>
        </p:nvSpPr>
        <p:spPr>
          <a:xfrm>
            <a:off x="677976" y="502821"/>
            <a:ext cx="7994650" cy="507831"/>
          </a:xfrm>
          <a:prstGeom prst="rect">
            <a:avLst/>
          </a:prstGeom>
        </p:spPr>
        <p:txBody>
          <a:bodyPr vert="horz" wrap="square" lIns="0" tIns="0" rIns="0" bIns="0" rtlCol="0">
            <a:spAutoFit/>
          </a:bodyPr>
          <a:lstStyle/>
          <a:p>
            <a:pPr marL="12700">
              <a:lnSpc>
                <a:spcPct val="100000"/>
              </a:lnSpc>
            </a:pPr>
            <a:r>
              <a:rPr sz="3300" b="1" dirty="0" err="1" smtClean="0">
                <a:solidFill>
                  <a:srgbClr val="856204"/>
                </a:solidFill>
                <a:latin typeface="微軟正黑體" pitchFamily="34" charset="-120"/>
                <a:ea typeface="微軟正黑體" pitchFamily="34" charset="-120"/>
                <a:cs typeface="微軟正黑體"/>
              </a:rPr>
              <a:t>桃園市</a:t>
            </a:r>
            <a:r>
              <a:rPr lang="zh-TW" altLang="en-US" sz="3300" b="1" dirty="0" smtClean="0">
                <a:solidFill>
                  <a:srgbClr val="856204"/>
                </a:solidFill>
                <a:latin typeface="微軟正黑體" pitchFamily="34" charset="-120"/>
                <a:ea typeface="微軟正黑體" pitchFamily="34" charset="-120"/>
                <a:cs typeface="微軟正黑體"/>
              </a:rPr>
              <a:t>都市更新整建維護</a:t>
            </a:r>
            <a:r>
              <a:rPr lang="zh-TW" altLang="en-US" sz="3300" b="1" dirty="0">
                <a:solidFill>
                  <a:srgbClr val="856204"/>
                </a:solidFill>
                <a:latin typeface="微軟正黑體" pitchFamily="34" charset="-120"/>
                <a:ea typeface="微軟正黑體" pitchFamily="34" charset="-120"/>
                <a:cs typeface="微軟正黑體"/>
              </a:rPr>
              <a:t>補助</a:t>
            </a:r>
            <a:r>
              <a:rPr lang="zh-TW" altLang="en-US" sz="3300" b="1" dirty="0" smtClean="0">
                <a:solidFill>
                  <a:srgbClr val="856204"/>
                </a:solidFill>
                <a:latin typeface="微軟正黑體" pitchFamily="34" charset="-120"/>
                <a:ea typeface="微軟正黑體" pitchFamily="34" charset="-120"/>
                <a:cs typeface="微軟正黑體"/>
              </a:rPr>
              <a:t>額度</a:t>
            </a:r>
            <a:r>
              <a:rPr lang="en-US" altLang="zh-TW" sz="3300" b="1" dirty="0" smtClean="0">
                <a:solidFill>
                  <a:srgbClr val="856204"/>
                </a:solidFill>
                <a:latin typeface="微軟正黑體" pitchFamily="34" charset="-120"/>
                <a:ea typeface="微軟正黑體" pitchFamily="34" charset="-120"/>
                <a:cs typeface="微軟正黑體"/>
              </a:rPr>
              <a:t>—</a:t>
            </a:r>
            <a:r>
              <a:rPr lang="zh-TW" altLang="en-US" sz="3300" b="1" dirty="0" smtClean="0">
                <a:solidFill>
                  <a:srgbClr val="FF0000"/>
                </a:solidFill>
                <a:latin typeface="微軟正黑體" pitchFamily="34" charset="-120"/>
                <a:ea typeface="微軟正黑體" pitchFamily="34" charset="-120"/>
                <a:cs typeface="微軟正黑體"/>
              </a:rPr>
              <a:t>工程</a:t>
            </a:r>
            <a:endParaRPr lang="en-US" altLang="zh-TW" sz="3300" b="1" dirty="0" smtClean="0">
              <a:solidFill>
                <a:srgbClr val="FF0000"/>
              </a:solidFill>
              <a:latin typeface="微軟正黑體" pitchFamily="34" charset="-120"/>
              <a:ea typeface="微軟正黑體" pitchFamily="34" charset="-120"/>
              <a:cs typeface="微軟正黑體"/>
            </a:endParaRPr>
          </a:p>
        </p:txBody>
      </p:sp>
    </p:spTree>
    <p:extLst>
      <p:ext uri="{BB962C8B-B14F-4D97-AF65-F5344CB8AC3E}">
        <p14:creationId xmlns:p14="http://schemas.microsoft.com/office/powerpoint/2010/main" val="2993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60648"/>
            <a:ext cx="6199133" cy="646331"/>
          </a:xfrm>
          <a:prstGeom prst="rect">
            <a:avLst/>
          </a:prstGeom>
        </p:spPr>
        <p:txBody>
          <a:bodyPr wrap="none">
            <a:spAutoFit/>
          </a:bodyPr>
          <a:lstStyle/>
          <a:p>
            <a:pPr marL="12700">
              <a:lnSpc>
                <a:spcPct val="100000"/>
              </a:lnSpc>
            </a:pPr>
            <a:r>
              <a:rPr lang="zh-TW" altLang="en-US" sz="3600" b="1" dirty="0" smtClean="0">
                <a:solidFill>
                  <a:schemeClr val="tx1">
                    <a:lumMod val="75000"/>
                    <a:lumOff val="25000"/>
                  </a:schemeClr>
                </a:solidFill>
                <a:latin typeface="微軟正黑體" pitchFamily="34" charset="-120"/>
                <a:ea typeface="微軟正黑體" pitchFamily="34" charset="-120"/>
                <a:cs typeface="微軟正黑體"/>
              </a:rPr>
              <a:t>桃園市都市更新整維補助項目</a:t>
            </a:r>
          </a:p>
        </p:txBody>
      </p:sp>
      <p:graphicFrame>
        <p:nvGraphicFramePr>
          <p:cNvPr id="4" name="表格 3"/>
          <p:cNvGraphicFramePr>
            <a:graphicFrameLocks noGrp="1"/>
          </p:cNvGraphicFramePr>
          <p:nvPr>
            <p:extLst>
              <p:ext uri="{D42A27DB-BD31-4B8C-83A1-F6EECF244321}">
                <p14:modId xmlns:p14="http://schemas.microsoft.com/office/powerpoint/2010/main" val="2564318656"/>
              </p:ext>
            </p:extLst>
          </p:nvPr>
        </p:nvGraphicFramePr>
        <p:xfrm>
          <a:off x="395536" y="925734"/>
          <a:ext cx="8352928" cy="5486400"/>
        </p:xfrm>
        <a:graphic>
          <a:graphicData uri="http://schemas.openxmlformats.org/drawingml/2006/table">
            <a:tbl>
              <a:tblPr firstRow="1" firstCol="1" lastRow="1" lastCol="1" bandRow="1" bandCol="1">
                <a:tableStyleId>{3C2FFA5D-87B4-456A-9821-1D502468CF0F}</a:tableStyleId>
              </a:tblPr>
              <a:tblGrid>
                <a:gridCol w="1368152"/>
                <a:gridCol w="1440160"/>
                <a:gridCol w="3887767"/>
                <a:gridCol w="1656849"/>
              </a:tblGrid>
              <a:tr h="203561">
                <a:tc>
                  <a:txBody>
                    <a:bodyPr/>
                    <a:lstStyle/>
                    <a:p>
                      <a:pPr algn="ctr">
                        <a:lnSpc>
                          <a:spcPts val="1800"/>
                        </a:lnSpc>
                        <a:spcAft>
                          <a:spcPts val="0"/>
                        </a:spcAft>
                      </a:pPr>
                      <a:r>
                        <a:rPr lang="zh-TW" sz="1600" kern="100" dirty="0">
                          <a:effectLst/>
                          <a:latin typeface="微軟正黑體" pitchFamily="34" charset="-120"/>
                          <a:ea typeface="微軟正黑體" pitchFamily="34" charset="-120"/>
                        </a:rPr>
                        <a:t>類別</a:t>
                      </a:r>
                      <a:endParaRPr lang="zh-TW" sz="1600" kern="100" dirty="0">
                        <a:effectLst/>
                        <a:latin typeface="微軟正黑體" pitchFamily="34" charset="-120"/>
                        <a:ea typeface="微軟正黑體" pitchFamily="34" charset="-120"/>
                        <a:cs typeface="Times New Roman"/>
                      </a:endParaRPr>
                    </a:p>
                  </a:txBody>
                  <a:tcPr marL="29298" marR="29298" marT="0" marB="0"/>
                </a:tc>
                <a:tc>
                  <a:txBody>
                    <a:bodyPr/>
                    <a:lstStyle/>
                    <a:p>
                      <a:pPr algn="ctr">
                        <a:lnSpc>
                          <a:spcPts val="1800"/>
                        </a:lnSpc>
                        <a:spcAft>
                          <a:spcPts val="0"/>
                        </a:spcAft>
                      </a:pPr>
                      <a:r>
                        <a:rPr lang="zh-TW" sz="1600" kern="100" dirty="0">
                          <a:effectLst/>
                          <a:latin typeface="微軟正黑體" pitchFamily="34" charset="-120"/>
                          <a:ea typeface="微軟正黑體" pitchFamily="34" charset="-120"/>
                        </a:rPr>
                        <a:t>評估指標</a:t>
                      </a:r>
                      <a:endParaRPr lang="zh-TW" sz="1600" kern="100" dirty="0">
                        <a:effectLst/>
                        <a:latin typeface="微軟正黑體" pitchFamily="34" charset="-120"/>
                        <a:ea typeface="微軟正黑體" pitchFamily="34" charset="-120"/>
                        <a:cs typeface="Times New Roman"/>
                      </a:endParaRPr>
                    </a:p>
                  </a:txBody>
                  <a:tcPr marL="29298" marR="29298" marT="0" marB="0"/>
                </a:tc>
                <a:tc>
                  <a:txBody>
                    <a:bodyPr/>
                    <a:lstStyle/>
                    <a:p>
                      <a:pPr algn="ctr">
                        <a:lnSpc>
                          <a:spcPts val="1800"/>
                        </a:lnSpc>
                        <a:spcAft>
                          <a:spcPts val="0"/>
                        </a:spcAft>
                      </a:pPr>
                      <a:r>
                        <a:rPr lang="zh-TW" sz="1600" kern="100">
                          <a:effectLst/>
                          <a:latin typeface="微軟正黑體" pitchFamily="34" charset="-120"/>
                          <a:ea typeface="微軟正黑體" pitchFamily="34" charset="-120"/>
                        </a:rPr>
                        <a:t>補助項目</a:t>
                      </a:r>
                      <a:endParaRPr lang="zh-TW" sz="1600" kern="100">
                        <a:effectLst/>
                        <a:latin typeface="微軟正黑體" pitchFamily="34" charset="-120"/>
                        <a:ea typeface="微軟正黑體" pitchFamily="34" charset="-120"/>
                        <a:cs typeface="Times New Roman"/>
                      </a:endParaRPr>
                    </a:p>
                  </a:txBody>
                  <a:tcPr marL="29298" marR="29298" marT="0" marB="0"/>
                </a:tc>
                <a:tc>
                  <a:txBody>
                    <a:bodyPr/>
                    <a:lstStyle/>
                    <a:p>
                      <a:pPr algn="ctr">
                        <a:lnSpc>
                          <a:spcPts val="1800"/>
                        </a:lnSpc>
                        <a:spcAft>
                          <a:spcPts val="0"/>
                        </a:spcAft>
                      </a:pPr>
                      <a:r>
                        <a:rPr lang="zh-TW" sz="1600" kern="100">
                          <a:effectLst/>
                          <a:latin typeface="微軟正黑體" pitchFamily="34" charset="-120"/>
                          <a:ea typeface="微軟正黑體" pitchFamily="34" charset="-120"/>
                        </a:rPr>
                        <a:t>備註</a:t>
                      </a:r>
                      <a:endParaRPr lang="zh-TW" sz="1600" kern="100">
                        <a:effectLst/>
                        <a:latin typeface="微軟正黑體" pitchFamily="34" charset="-120"/>
                        <a:ea typeface="微軟正黑體" pitchFamily="34" charset="-120"/>
                        <a:cs typeface="Times New Roman"/>
                      </a:endParaRPr>
                    </a:p>
                  </a:txBody>
                  <a:tcPr marL="29298" marR="29298" marT="0" marB="0"/>
                </a:tc>
              </a:tr>
              <a:tr h="762498">
                <a:tc rowSpan="3">
                  <a:txBody>
                    <a:bodyPr/>
                    <a:lstStyle/>
                    <a:p>
                      <a:pPr marL="355600" indent="-355600" algn="just">
                        <a:lnSpc>
                          <a:spcPts val="1800"/>
                        </a:lnSpc>
                        <a:spcAft>
                          <a:spcPts val="0"/>
                        </a:spcAft>
                      </a:pPr>
                      <a:endParaRPr lang="en-US" altLang="zh-TW" sz="1600" kern="100" dirty="0" smtClean="0">
                        <a:effectLst/>
                        <a:latin typeface="微軟正黑體" pitchFamily="34" charset="-120"/>
                        <a:ea typeface="微軟正黑體" pitchFamily="34" charset="-120"/>
                      </a:endParaRPr>
                    </a:p>
                    <a:p>
                      <a:pPr marL="355600" indent="-355600" algn="just">
                        <a:lnSpc>
                          <a:spcPts val="1800"/>
                        </a:lnSpc>
                        <a:spcAft>
                          <a:spcPts val="0"/>
                        </a:spcAft>
                      </a:pPr>
                      <a:endParaRPr lang="en-US" altLang="zh-TW" sz="1600" kern="100" dirty="0" smtClean="0">
                        <a:effectLst/>
                        <a:latin typeface="微軟正黑體" pitchFamily="34" charset="-120"/>
                        <a:ea typeface="微軟正黑體" pitchFamily="34" charset="-120"/>
                      </a:endParaRPr>
                    </a:p>
                    <a:p>
                      <a:pPr marL="355600" indent="-355600" algn="just">
                        <a:lnSpc>
                          <a:spcPts val="1800"/>
                        </a:lnSpc>
                        <a:spcAft>
                          <a:spcPts val="0"/>
                        </a:spcAft>
                      </a:pPr>
                      <a:endParaRPr lang="en-US" altLang="zh-TW" sz="1600" kern="100" dirty="0" smtClean="0">
                        <a:effectLst/>
                        <a:latin typeface="微軟正黑體" pitchFamily="34" charset="-120"/>
                        <a:ea typeface="微軟正黑體" pitchFamily="34" charset="-120"/>
                      </a:endParaRPr>
                    </a:p>
                    <a:p>
                      <a:pPr marL="355600" indent="-355600" algn="just">
                        <a:lnSpc>
                          <a:spcPts val="1800"/>
                        </a:lnSpc>
                        <a:spcAft>
                          <a:spcPts val="0"/>
                        </a:spcAft>
                      </a:pPr>
                      <a:r>
                        <a:rPr lang="zh-TW" sz="1600" kern="100" dirty="0" smtClean="0">
                          <a:effectLst/>
                          <a:latin typeface="微軟正黑體" pitchFamily="34" charset="-120"/>
                          <a:ea typeface="微軟正黑體" pitchFamily="34" charset="-120"/>
                        </a:rPr>
                        <a:t>一</a:t>
                      </a:r>
                      <a:r>
                        <a:rPr lang="zh-TW" sz="1600" kern="100" dirty="0">
                          <a:effectLst/>
                          <a:latin typeface="微軟正黑體" pitchFamily="34" charset="-120"/>
                          <a:ea typeface="微軟正黑體" pitchFamily="34" charset="-120"/>
                        </a:rPr>
                        <a:t>、建築物外部</a:t>
                      </a:r>
                      <a:endParaRPr lang="zh-TW" sz="1600" kern="100" dirty="0">
                        <a:effectLst/>
                        <a:latin typeface="微軟正黑體" pitchFamily="34" charset="-120"/>
                        <a:ea typeface="微軟正黑體" pitchFamily="34" charset="-120"/>
                        <a:cs typeface="Times New Roman"/>
                      </a:endParaRPr>
                    </a:p>
                  </a:txBody>
                  <a:tcPr marL="29298" marR="29298" marT="0" marB="0"/>
                </a:tc>
                <a:tc>
                  <a:txBody>
                    <a:bodyPr/>
                    <a:lstStyle/>
                    <a:p>
                      <a:pPr algn="ctr">
                        <a:lnSpc>
                          <a:spcPts val="1800"/>
                        </a:lnSpc>
                        <a:spcAft>
                          <a:spcPts val="0"/>
                        </a:spcAft>
                        <a:tabLst>
                          <a:tab pos="21590" algn="l"/>
                        </a:tabLst>
                      </a:pPr>
                      <a:r>
                        <a:rPr lang="zh-TW" sz="1600" kern="100" dirty="0">
                          <a:effectLst/>
                          <a:latin typeface="微軟正黑體" pitchFamily="34" charset="-120"/>
                          <a:ea typeface="微軟正黑體" pitchFamily="34" charset="-120"/>
                        </a:rPr>
                        <a:t>公共安全</a:t>
                      </a:r>
                      <a:endParaRPr lang="zh-TW" sz="1600" kern="100" dirty="0">
                        <a:effectLst/>
                        <a:latin typeface="微軟正黑體" pitchFamily="34" charset="-120"/>
                        <a:ea typeface="微軟正黑體" pitchFamily="34" charset="-120"/>
                        <a:cs typeface="Times New Roman"/>
                      </a:endParaRPr>
                    </a:p>
                  </a:txBody>
                  <a:tcPr marL="29298" marR="29298" marT="0" marB="0" anchor="ctr"/>
                </a:tc>
                <a:tc>
                  <a:txBody>
                    <a:bodyPr/>
                    <a:lstStyle/>
                    <a:p>
                      <a:pPr marL="168910" indent="-168910" algn="just">
                        <a:lnSpc>
                          <a:spcPts val="1800"/>
                        </a:lnSpc>
                        <a:spcAft>
                          <a:spcPts val="0"/>
                        </a:spcAft>
                      </a:pPr>
                      <a:r>
                        <a:rPr lang="en-US" sz="1600" kern="100" dirty="0">
                          <a:effectLst/>
                          <a:latin typeface="微軟正黑體" pitchFamily="34" charset="-120"/>
                          <a:ea typeface="微軟正黑體" pitchFamily="34" charset="-120"/>
                        </a:rPr>
                        <a:t>1.</a:t>
                      </a:r>
                      <a:r>
                        <a:rPr lang="zh-TW" sz="1600" kern="100" dirty="0">
                          <a:effectLst/>
                          <a:latin typeface="微軟正黑體" pitchFamily="34" charset="-120"/>
                          <a:ea typeface="微軟正黑體" pitchFamily="34" charset="-120"/>
                        </a:rPr>
                        <a:t>防火間隔或社區道路綠美化工程。</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2.</a:t>
                      </a:r>
                      <a:r>
                        <a:rPr lang="zh-TW" sz="1600" kern="100" dirty="0">
                          <a:effectLst/>
                          <a:latin typeface="微軟正黑體" pitchFamily="34" charset="-120"/>
                          <a:ea typeface="微軟正黑體" pitchFamily="34" charset="-120"/>
                        </a:rPr>
                        <a:t>騎樓整平或門廊修繕工程。</a:t>
                      </a:r>
                    </a:p>
                    <a:p>
                      <a:pPr marL="586740" indent="-586740" algn="just">
                        <a:lnSpc>
                          <a:spcPts val="1800"/>
                        </a:lnSpc>
                        <a:spcAft>
                          <a:spcPts val="0"/>
                        </a:spcAft>
                      </a:pPr>
                      <a:r>
                        <a:rPr lang="en-US" sz="1600" kern="100" dirty="0">
                          <a:effectLst/>
                          <a:latin typeface="微軟正黑體" pitchFamily="34" charset="-120"/>
                          <a:ea typeface="微軟正黑體" pitchFamily="34" charset="-120"/>
                        </a:rPr>
                        <a:t>3.</a:t>
                      </a:r>
                      <a:r>
                        <a:rPr lang="zh-TW" sz="1600" kern="100" dirty="0">
                          <a:effectLst/>
                          <a:latin typeface="微軟正黑體" pitchFamily="34" charset="-120"/>
                          <a:ea typeface="微軟正黑體" pitchFamily="34" charset="-120"/>
                        </a:rPr>
                        <a:t>違章建築拆除。</a:t>
                      </a:r>
                      <a:endParaRPr lang="zh-TW" sz="1600" kern="100" dirty="0">
                        <a:effectLst/>
                        <a:latin typeface="微軟正黑體" pitchFamily="34" charset="-120"/>
                        <a:ea typeface="微軟正黑體" pitchFamily="34" charset="-120"/>
                        <a:cs typeface="Times New Roman"/>
                      </a:endParaRPr>
                    </a:p>
                  </a:txBody>
                  <a:tcPr marL="29298" marR="29298" marT="0" marB="0"/>
                </a:tc>
                <a:tc>
                  <a:txBody>
                    <a:bodyPr/>
                    <a:lstStyle/>
                    <a:p>
                      <a:pPr algn="just">
                        <a:lnSpc>
                          <a:spcPts val="1800"/>
                        </a:lnSpc>
                        <a:spcAft>
                          <a:spcPts val="0"/>
                        </a:spcAft>
                      </a:pPr>
                      <a:r>
                        <a:rPr lang="zh-TW" sz="1600" kern="100">
                          <a:effectLst/>
                          <a:latin typeface="微軟正黑體" pitchFamily="34" charset="-120"/>
                          <a:ea typeface="微軟正黑體" pitchFamily="34" charset="-120"/>
                        </a:rPr>
                        <a:t>申請騎樓整平補助項目時，至少以一完整街廓</a:t>
                      </a:r>
                      <a:r>
                        <a:rPr lang="en-US" sz="1600" kern="100">
                          <a:effectLst/>
                          <a:latin typeface="微軟正黑體" pitchFamily="34" charset="-120"/>
                          <a:ea typeface="微軟正黑體" pitchFamily="34" charset="-120"/>
                        </a:rPr>
                        <a:t>(</a:t>
                      </a:r>
                      <a:r>
                        <a:rPr lang="zh-TW" sz="1600" kern="100">
                          <a:effectLst/>
                          <a:latin typeface="微軟正黑體" pitchFamily="34" charset="-120"/>
                          <a:ea typeface="微軟正黑體" pitchFamily="34" charset="-120"/>
                        </a:rPr>
                        <a:t>路段</a:t>
                      </a:r>
                      <a:r>
                        <a:rPr lang="en-US" sz="1600" kern="100">
                          <a:effectLst/>
                          <a:latin typeface="微軟正黑體" pitchFamily="34" charset="-120"/>
                          <a:ea typeface="微軟正黑體" pitchFamily="34" charset="-120"/>
                        </a:rPr>
                        <a:t>)</a:t>
                      </a:r>
                      <a:r>
                        <a:rPr lang="zh-TW" sz="1600" kern="100">
                          <a:effectLst/>
                          <a:latin typeface="微軟正黑體" pitchFamily="34" charset="-120"/>
                          <a:ea typeface="微軟正黑體" pitchFamily="34" charset="-120"/>
                        </a:rPr>
                        <a:t>為原則。</a:t>
                      </a:r>
                      <a:endParaRPr lang="zh-TW" sz="1600" kern="100">
                        <a:effectLst/>
                        <a:latin typeface="微軟正黑體" pitchFamily="34" charset="-120"/>
                        <a:ea typeface="微軟正黑體" pitchFamily="34" charset="-120"/>
                        <a:cs typeface="Times New Roman"/>
                      </a:endParaRPr>
                    </a:p>
                  </a:txBody>
                  <a:tcPr marL="29298" marR="29298" marT="0" marB="0"/>
                </a:tc>
              </a:tr>
              <a:tr h="610683">
                <a:tc vMerge="1">
                  <a:txBody>
                    <a:bodyPr/>
                    <a:lstStyle/>
                    <a:p>
                      <a:endParaRPr lang="zh-TW" altLang="en-US"/>
                    </a:p>
                  </a:txBody>
                  <a:tcPr/>
                </a:tc>
                <a:tc>
                  <a:txBody>
                    <a:bodyPr/>
                    <a:lstStyle/>
                    <a:p>
                      <a:pPr algn="ctr">
                        <a:lnSpc>
                          <a:spcPts val="1800"/>
                        </a:lnSpc>
                        <a:spcAft>
                          <a:spcPts val="0"/>
                        </a:spcAft>
                      </a:pPr>
                      <a:r>
                        <a:rPr lang="zh-TW" sz="1600" kern="100" dirty="0">
                          <a:effectLst/>
                          <a:latin typeface="微軟正黑體" pitchFamily="34" charset="-120"/>
                          <a:ea typeface="微軟正黑體" pitchFamily="34" charset="-120"/>
                        </a:rPr>
                        <a:t>環境景觀</a:t>
                      </a:r>
                      <a:endParaRPr lang="zh-TW" sz="1600" kern="100" dirty="0">
                        <a:effectLst/>
                        <a:latin typeface="微軟正黑體" pitchFamily="34" charset="-120"/>
                        <a:ea typeface="微軟正黑體" pitchFamily="34" charset="-120"/>
                        <a:cs typeface="Times New Roman"/>
                      </a:endParaRPr>
                    </a:p>
                  </a:txBody>
                  <a:tcPr marL="29298" marR="29298" marT="0" marB="0" anchor="ctr"/>
                </a:tc>
                <a:tc>
                  <a:txBody>
                    <a:bodyPr/>
                    <a:lstStyle/>
                    <a:p>
                      <a:pPr marL="168910" indent="-168910" algn="just">
                        <a:lnSpc>
                          <a:spcPts val="1800"/>
                        </a:lnSpc>
                        <a:spcAft>
                          <a:spcPts val="0"/>
                        </a:spcAft>
                      </a:pPr>
                      <a:r>
                        <a:rPr lang="en-US" sz="1600" kern="100" dirty="0">
                          <a:effectLst/>
                          <a:latin typeface="微軟正黑體" pitchFamily="34" charset="-120"/>
                          <a:ea typeface="微軟正黑體" pitchFamily="34" charset="-120"/>
                        </a:rPr>
                        <a:t>1.</a:t>
                      </a:r>
                      <a:r>
                        <a:rPr lang="zh-TW" sz="1600" kern="100" dirty="0">
                          <a:effectLst/>
                          <a:latin typeface="微軟正黑體" pitchFamily="34" charset="-120"/>
                          <a:ea typeface="微軟正黑體" pitchFamily="34" charset="-120"/>
                        </a:rPr>
                        <a:t>無遮簷人行道植栽綠美化工程。</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2.</a:t>
                      </a:r>
                      <a:r>
                        <a:rPr lang="zh-TW" sz="1600" kern="100" dirty="0">
                          <a:effectLst/>
                          <a:latin typeface="微軟正黑體" pitchFamily="34" charset="-120"/>
                          <a:ea typeface="微軟正黑體" pitchFamily="34" charset="-120"/>
                        </a:rPr>
                        <a:t>無遮簷人行道舖面工程。</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3.</a:t>
                      </a:r>
                      <a:r>
                        <a:rPr lang="zh-TW" sz="1600" kern="100" dirty="0">
                          <a:effectLst/>
                          <a:latin typeface="微軟正黑體" pitchFamily="34" charset="-120"/>
                          <a:ea typeface="微軟正黑體" pitchFamily="34" charset="-120"/>
                        </a:rPr>
                        <a:t>無遮簷人行道街道家具設施。</a:t>
                      </a:r>
                      <a:endParaRPr lang="zh-TW" sz="1600" kern="100" dirty="0">
                        <a:effectLst/>
                        <a:latin typeface="微軟正黑體" pitchFamily="34" charset="-120"/>
                        <a:ea typeface="微軟正黑體" pitchFamily="34" charset="-120"/>
                        <a:cs typeface="Times New Roman"/>
                      </a:endParaRPr>
                    </a:p>
                  </a:txBody>
                  <a:tcPr marL="29298" marR="29298" marT="0" marB="0"/>
                </a:tc>
                <a:tc>
                  <a:txBody>
                    <a:bodyPr/>
                    <a:lstStyle/>
                    <a:p>
                      <a:pPr algn="just">
                        <a:lnSpc>
                          <a:spcPts val="1800"/>
                        </a:lnSpc>
                        <a:spcAft>
                          <a:spcPts val="0"/>
                        </a:spcAft>
                      </a:pPr>
                      <a:r>
                        <a:rPr lang="en-US" sz="1600" kern="100" dirty="0">
                          <a:effectLst/>
                          <a:latin typeface="微軟正黑體" pitchFamily="34" charset="-120"/>
                          <a:ea typeface="微軟正黑體" pitchFamily="34" charset="-120"/>
                        </a:rPr>
                        <a:t> </a:t>
                      </a:r>
                      <a:endParaRPr lang="zh-TW" sz="1600" kern="100" dirty="0">
                        <a:effectLst/>
                        <a:latin typeface="微軟正黑體" pitchFamily="34" charset="-120"/>
                        <a:ea typeface="微軟正黑體" pitchFamily="34" charset="-120"/>
                        <a:cs typeface="Times New Roman"/>
                      </a:endParaRPr>
                    </a:p>
                  </a:txBody>
                  <a:tcPr marL="29298" marR="29298" marT="0" marB="0"/>
                </a:tc>
              </a:tr>
              <a:tr h="203561">
                <a:tc vMerge="1">
                  <a:txBody>
                    <a:bodyPr/>
                    <a:lstStyle/>
                    <a:p>
                      <a:endParaRPr lang="zh-TW" altLang="en-US"/>
                    </a:p>
                  </a:txBody>
                  <a:tcPr/>
                </a:tc>
                <a:tc>
                  <a:txBody>
                    <a:bodyPr/>
                    <a:lstStyle/>
                    <a:p>
                      <a:pPr algn="ctr">
                        <a:lnSpc>
                          <a:spcPts val="1800"/>
                        </a:lnSpc>
                        <a:spcAft>
                          <a:spcPts val="0"/>
                        </a:spcAft>
                      </a:pPr>
                      <a:r>
                        <a:rPr lang="zh-TW" sz="1600" kern="100">
                          <a:effectLst/>
                          <a:latin typeface="微軟正黑體" pitchFamily="34" charset="-120"/>
                          <a:ea typeface="微軟正黑體" pitchFamily="34" charset="-120"/>
                        </a:rPr>
                        <a:t>其他</a:t>
                      </a:r>
                      <a:endParaRPr lang="zh-TW" sz="1600" kern="100">
                        <a:effectLst/>
                        <a:latin typeface="微軟正黑體" pitchFamily="34" charset="-120"/>
                        <a:ea typeface="微軟正黑體" pitchFamily="34" charset="-120"/>
                        <a:cs typeface="Times New Roman"/>
                      </a:endParaRPr>
                    </a:p>
                  </a:txBody>
                  <a:tcPr marL="29298" marR="29298" marT="0" marB="0" anchor="ctr"/>
                </a:tc>
                <a:tc>
                  <a:txBody>
                    <a:bodyPr/>
                    <a:lstStyle/>
                    <a:p>
                      <a:pPr algn="just">
                        <a:lnSpc>
                          <a:spcPts val="1800"/>
                        </a:lnSpc>
                        <a:spcAft>
                          <a:spcPts val="0"/>
                        </a:spcAft>
                      </a:pPr>
                      <a:r>
                        <a:rPr lang="zh-TW" sz="1600" kern="100" dirty="0">
                          <a:effectLst/>
                          <a:latin typeface="微軟正黑體" pitchFamily="34" charset="-120"/>
                          <a:ea typeface="微軟正黑體" pitchFamily="34" charset="-120"/>
                        </a:rPr>
                        <a:t>經審議會審議通過並經本府核定者。</a:t>
                      </a:r>
                      <a:endParaRPr lang="zh-TW" sz="1600" kern="100" dirty="0">
                        <a:effectLst/>
                        <a:latin typeface="微軟正黑體" pitchFamily="34" charset="-120"/>
                        <a:ea typeface="微軟正黑體" pitchFamily="34" charset="-120"/>
                        <a:cs typeface="Times New Roman"/>
                      </a:endParaRPr>
                    </a:p>
                  </a:txBody>
                  <a:tcPr marL="29298" marR="29298" marT="0" marB="0" anchor="ctr"/>
                </a:tc>
                <a:tc>
                  <a:txBody>
                    <a:bodyPr/>
                    <a:lstStyle/>
                    <a:p>
                      <a:pPr algn="just">
                        <a:lnSpc>
                          <a:spcPts val="1800"/>
                        </a:lnSpc>
                        <a:spcAft>
                          <a:spcPts val="0"/>
                        </a:spcAft>
                      </a:pPr>
                      <a:r>
                        <a:rPr lang="en-US" sz="1600" kern="100" dirty="0">
                          <a:effectLst/>
                          <a:latin typeface="微軟正黑體" pitchFamily="34" charset="-120"/>
                          <a:ea typeface="微軟正黑體" pitchFamily="34" charset="-120"/>
                        </a:rPr>
                        <a:t> </a:t>
                      </a:r>
                      <a:endParaRPr lang="zh-TW" sz="1600" kern="100" dirty="0">
                        <a:effectLst/>
                        <a:latin typeface="微軟正黑體" pitchFamily="34" charset="-120"/>
                        <a:ea typeface="微軟正黑體" pitchFamily="34" charset="-120"/>
                        <a:cs typeface="Times New Roman"/>
                      </a:endParaRPr>
                    </a:p>
                  </a:txBody>
                  <a:tcPr marL="29298" marR="29298" marT="0" marB="0"/>
                </a:tc>
              </a:tr>
              <a:tr h="814245">
                <a:tc rowSpan="4">
                  <a:txBody>
                    <a:bodyPr/>
                    <a:lstStyle/>
                    <a:p>
                      <a:pPr marL="355600" indent="-355600" algn="just">
                        <a:lnSpc>
                          <a:spcPts val="1800"/>
                        </a:lnSpc>
                        <a:spcAft>
                          <a:spcPts val="0"/>
                        </a:spcAft>
                      </a:pPr>
                      <a:endParaRPr lang="en-US" altLang="zh-TW" sz="1600" kern="100" dirty="0" smtClean="0">
                        <a:effectLst/>
                        <a:latin typeface="微軟正黑體" pitchFamily="34" charset="-120"/>
                        <a:ea typeface="微軟正黑體" pitchFamily="34" charset="-120"/>
                      </a:endParaRPr>
                    </a:p>
                    <a:p>
                      <a:pPr marL="355600" indent="-355600" algn="just">
                        <a:lnSpc>
                          <a:spcPts val="1800"/>
                        </a:lnSpc>
                        <a:spcAft>
                          <a:spcPts val="0"/>
                        </a:spcAft>
                      </a:pPr>
                      <a:endParaRPr lang="en-US" altLang="zh-TW" sz="1600" kern="100" dirty="0" smtClean="0">
                        <a:effectLst/>
                        <a:latin typeface="微軟正黑體" pitchFamily="34" charset="-120"/>
                        <a:ea typeface="微軟正黑體" pitchFamily="34" charset="-120"/>
                      </a:endParaRPr>
                    </a:p>
                    <a:p>
                      <a:pPr marL="355600" indent="-355600" algn="just">
                        <a:lnSpc>
                          <a:spcPts val="1800"/>
                        </a:lnSpc>
                        <a:spcAft>
                          <a:spcPts val="0"/>
                        </a:spcAft>
                      </a:pPr>
                      <a:endParaRPr lang="en-US" altLang="zh-TW" sz="1600" kern="100" dirty="0" smtClean="0">
                        <a:effectLst/>
                        <a:latin typeface="微軟正黑體" pitchFamily="34" charset="-120"/>
                        <a:ea typeface="微軟正黑體" pitchFamily="34" charset="-120"/>
                      </a:endParaRPr>
                    </a:p>
                    <a:p>
                      <a:pPr marL="355600" indent="-355600" algn="just">
                        <a:lnSpc>
                          <a:spcPts val="1800"/>
                        </a:lnSpc>
                        <a:spcAft>
                          <a:spcPts val="0"/>
                        </a:spcAft>
                      </a:pPr>
                      <a:endParaRPr lang="en-US" altLang="zh-TW" sz="1600" kern="100" dirty="0" smtClean="0">
                        <a:effectLst/>
                        <a:latin typeface="微軟正黑體" pitchFamily="34" charset="-120"/>
                        <a:ea typeface="微軟正黑體" pitchFamily="34" charset="-120"/>
                      </a:endParaRPr>
                    </a:p>
                    <a:p>
                      <a:pPr marL="355600" indent="-355600" algn="just">
                        <a:lnSpc>
                          <a:spcPts val="1800"/>
                        </a:lnSpc>
                        <a:spcAft>
                          <a:spcPts val="0"/>
                        </a:spcAft>
                      </a:pPr>
                      <a:endParaRPr lang="en-US" altLang="zh-TW" sz="1600" kern="100" dirty="0" smtClean="0">
                        <a:effectLst/>
                        <a:latin typeface="微軟正黑體" pitchFamily="34" charset="-120"/>
                        <a:ea typeface="微軟正黑體" pitchFamily="34" charset="-120"/>
                      </a:endParaRPr>
                    </a:p>
                    <a:p>
                      <a:pPr marL="355600" indent="-355600" algn="just">
                        <a:lnSpc>
                          <a:spcPts val="1800"/>
                        </a:lnSpc>
                        <a:spcAft>
                          <a:spcPts val="0"/>
                        </a:spcAft>
                      </a:pPr>
                      <a:r>
                        <a:rPr lang="zh-TW" sz="1600" kern="100" dirty="0" smtClean="0">
                          <a:effectLst/>
                          <a:latin typeface="微軟正黑體" pitchFamily="34" charset="-120"/>
                          <a:ea typeface="微軟正黑體" pitchFamily="34" charset="-120"/>
                        </a:rPr>
                        <a:t>二</a:t>
                      </a:r>
                      <a:r>
                        <a:rPr lang="zh-TW" sz="1600" kern="100" dirty="0">
                          <a:effectLst/>
                          <a:latin typeface="微軟正黑體" pitchFamily="34" charset="-120"/>
                          <a:ea typeface="微軟正黑體" pitchFamily="34" charset="-120"/>
                        </a:rPr>
                        <a:t>、建築物本體及內部</a:t>
                      </a:r>
                      <a:endParaRPr lang="zh-TW" sz="1600" kern="100" dirty="0">
                        <a:effectLst/>
                        <a:latin typeface="微軟正黑體" pitchFamily="34" charset="-120"/>
                        <a:ea typeface="微軟正黑體" pitchFamily="34" charset="-120"/>
                        <a:cs typeface="Times New Roman"/>
                      </a:endParaRPr>
                    </a:p>
                  </a:txBody>
                  <a:tcPr marL="29298" marR="29298" marT="0" marB="0"/>
                </a:tc>
                <a:tc>
                  <a:txBody>
                    <a:bodyPr/>
                    <a:lstStyle/>
                    <a:p>
                      <a:pPr algn="ctr">
                        <a:lnSpc>
                          <a:spcPts val="1800"/>
                        </a:lnSpc>
                        <a:spcAft>
                          <a:spcPts val="0"/>
                        </a:spcAft>
                      </a:pPr>
                      <a:r>
                        <a:rPr lang="zh-TW" sz="1600" kern="100" dirty="0" smtClean="0">
                          <a:effectLst/>
                          <a:latin typeface="微軟正黑體" pitchFamily="34" charset="-120"/>
                          <a:ea typeface="微軟正黑體" pitchFamily="34" charset="-120"/>
                        </a:rPr>
                        <a:t>公共安全</a:t>
                      </a:r>
                      <a:endParaRPr lang="zh-TW" sz="1600" kern="100" dirty="0">
                        <a:effectLst/>
                        <a:latin typeface="微軟正黑體" pitchFamily="34" charset="-120"/>
                        <a:ea typeface="微軟正黑體" pitchFamily="34" charset="-120"/>
                        <a:cs typeface="Times New Roman"/>
                      </a:endParaRPr>
                    </a:p>
                  </a:txBody>
                  <a:tcPr marL="29298" marR="29298" marT="0" marB="0" anchor="ctr"/>
                </a:tc>
                <a:tc>
                  <a:txBody>
                    <a:bodyPr/>
                    <a:lstStyle/>
                    <a:p>
                      <a:pPr marL="168910" indent="-168910" algn="just">
                        <a:lnSpc>
                          <a:spcPts val="1800"/>
                        </a:lnSpc>
                        <a:spcAft>
                          <a:spcPts val="0"/>
                        </a:spcAft>
                      </a:pPr>
                      <a:r>
                        <a:rPr lang="en-US" sz="1600" kern="100" dirty="0">
                          <a:effectLst/>
                          <a:latin typeface="微軟正黑體" pitchFamily="34" charset="-120"/>
                          <a:ea typeface="微軟正黑體" pitchFamily="34" charset="-120"/>
                        </a:rPr>
                        <a:t>1.</a:t>
                      </a:r>
                      <a:r>
                        <a:rPr lang="zh-TW" sz="1600" kern="100" dirty="0">
                          <a:effectLst/>
                          <a:latin typeface="微軟正黑體" pitchFamily="34" charset="-120"/>
                          <a:ea typeface="微軟正黑體" pitchFamily="34" charset="-120"/>
                        </a:rPr>
                        <a:t>耐震評估或耐震補強工程。</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2.</a:t>
                      </a:r>
                      <a:r>
                        <a:rPr lang="zh-TW" sz="1600" kern="100" dirty="0">
                          <a:effectLst/>
                          <a:latin typeface="微軟正黑體" pitchFamily="34" charset="-120"/>
                          <a:ea typeface="微軟正黑體" pitchFamily="34" charset="-120"/>
                        </a:rPr>
                        <a:t>供公眾使用之防火避難設施或消防設備。</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3.</a:t>
                      </a:r>
                      <a:r>
                        <a:rPr lang="zh-TW" sz="1600" kern="100" dirty="0">
                          <a:effectLst/>
                          <a:latin typeface="微軟正黑體" pitchFamily="34" charset="-120"/>
                          <a:ea typeface="微軟正黑體" pitchFamily="34" charset="-120"/>
                        </a:rPr>
                        <a:t>供公眾使用之無障礙設施。</a:t>
                      </a:r>
                    </a:p>
                    <a:p>
                      <a:pPr marL="586740" indent="-586740" algn="just">
                        <a:lnSpc>
                          <a:spcPts val="1800"/>
                        </a:lnSpc>
                        <a:spcAft>
                          <a:spcPts val="0"/>
                        </a:spcAft>
                      </a:pPr>
                      <a:r>
                        <a:rPr lang="en-US" sz="1600" kern="100" dirty="0">
                          <a:effectLst/>
                          <a:latin typeface="微軟正黑體" pitchFamily="34" charset="-120"/>
                          <a:ea typeface="微軟正黑體" pitchFamily="34" charset="-120"/>
                        </a:rPr>
                        <a:t>4.</a:t>
                      </a:r>
                      <a:r>
                        <a:rPr lang="zh-TW" sz="1600" kern="100" dirty="0">
                          <a:effectLst/>
                          <a:latin typeface="微軟正黑體" pitchFamily="34" charset="-120"/>
                          <a:ea typeface="微軟正黑體" pitchFamily="34" charset="-120"/>
                        </a:rPr>
                        <a:t>違章建築拆除。</a:t>
                      </a:r>
                      <a:endParaRPr lang="zh-TW" sz="1600" kern="100" dirty="0">
                        <a:effectLst/>
                        <a:latin typeface="微軟正黑體" pitchFamily="34" charset="-120"/>
                        <a:ea typeface="微軟正黑體" pitchFamily="34" charset="-120"/>
                        <a:cs typeface="Times New Roman"/>
                      </a:endParaRPr>
                    </a:p>
                  </a:txBody>
                  <a:tcPr marL="29298" marR="29298" marT="0" marB="0"/>
                </a:tc>
                <a:tc rowSpan="2">
                  <a:txBody>
                    <a:bodyPr/>
                    <a:lstStyle/>
                    <a:p>
                      <a:pPr algn="just">
                        <a:lnSpc>
                          <a:spcPts val="1800"/>
                        </a:lnSpc>
                        <a:spcAft>
                          <a:spcPts val="0"/>
                        </a:spcAft>
                      </a:pPr>
                      <a:r>
                        <a:rPr lang="zh-TW" sz="1600" kern="100" dirty="0">
                          <a:effectLst/>
                          <a:latin typeface="微軟正黑體" pitchFamily="34" charset="-120"/>
                          <a:ea typeface="微軟正黑體" pitchFamily="34" charset="-120"/>
                        </a:rPr>
                        <a:t>建築物外部門窗修繕工程，至少以一幢建築物為原則。</a:t>
                      </a:r>
                      <a:endParaRPr lang="zh-TW" sz="1600" kern="100" dirty="0">
                        <a:effectLst/>
                        <a:latin typeface="微軟正黑體" pitchFamily="34" charset="-120"/>
                        <a:ea typeface="微軟正黑體" pitchFamily="34" charset="-120"/>
                        <a:cs typeface="Times New Roman"/>
                      </a:endParaRPr>
                    </a:p>
                  </a:txBody>
                  <a:tcPr marL="29298" marR="29298" marT="0" marB="0"/>
                </a:tc>
              </a:tr>
              <a:tr h="1679784">
                <a:tc vMerge="1">
                  <a:txBody>
                    <a:bodyPr/>
                    <a:lstStyle/>
                    <a:p>
                      <a:endParaRPr lang="zh-TW" altLang="en-US"/>
                    </a:p>
                  </a:txBody>
                  <a:tcPr/>
                </a:tc>
                <a:tc>
                  <a:txBody>
                    <a:bodyPr/>
                    <a:lstStyle/>
                    <a:p>
                      <a:pPr algn="ctr">
                        <a:lnSpc>
                          <a:spcPts val="1800"/>
                        </a:lnSpc>
                        <a:spcAft>
                          <a:spcPts val="0"/>
                        </a:spcAft>
                      </a:pPr>
                      <a:r>
                        <a:rPr lang="zh-TW" sz="1600" kern="100" dirty="0" smtClean="0">
                          <a:effectLst/>
                          <a:latin typeface="微軟正黑體" pitchFamily="34" charset="-120"/>
                          <a:ea typeface="微軟正黑體" pitchFamily="34" charset="-120"/>
                        </a:rPr>
                        <a:t>環境景觀</a:t>
                      </a:r>
                      <a:endParaRPr lang="zh-TW" sz="1600" kern="100" dirty="0">
                        <a:effectLst/>
                        <a:latin typeface="微軟正黑體" pitchFamily="34" charset="-120"/>
                        <a:ea typeface="微軟正黑體" pitchFamily="34" charset="-120"/>
                        <a:cs typeface="Times New Roman"/>
                      </a:endParaRPr>
                    </a:p>
                  </a:txBody>
                  <a:tcPr marL="29298" marR="29298" marT="0" marB="0" anchor="ctr"/>
                </a:tc>
                <a:tc>
                  <a:txBody>
                    <a:bodyPr/>
                    <a:lstStyle/>
                    <a:p>
                      <a:pPr marL="168910" indent="-168910" algn="just">
                        <a:lnSpc>
                          <a:spcPts val="1800"/>
                        </a:lnSpc>
                        <a:spcAft>
                          <a:spcPts val="0"/>
                        </a:spcAft>
                      </a:pPr>
                      <a:r>
                        <a:rPr lang="en-US" sz="1600" kern="100" dirty="0">
                          <a:effectLst/>
                          <a:latin typeface="微軟正黑體" pitchFamily="34" charset="-120"/>
                          <a:ea typeface="微軟正黑體" pitchFamily="34" charset="-120"/>
                        </a:rPr>
                        <a:t>1.</a:t>
                      </a:r>
                      <a:r>
                        <a:rPr lang="zh-TW" sz="1600" kern="100" dirty="0">
                          <a:effectLst/>
                          <a:latin typeface="微軟正黑體" pitchFamily="34" charset="-120"/>
                          <a:ea typeface="微軟正黑體" pitchFamily="34" charset="-120"/>
                        </a:rPr>
                        <a:t>公共走道或樓梯修繕工程。</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2.</a:t>
                      </a:r>
                      <a:r>
                        <a:rPr lang="zh-TW" sz="1600" kern="100" dirty="0">
                          <a:effectLst/>
                          <a:latin typeface="微軟正黑體" pitchFamily="34" charset="-120"/>
                          <a:ea typeface="微軟正黑體" pitchFamily="34" charset="-120"/>
                        </a:rPr>
                        <a:t>通往室外之通路或門廳修繕工程。</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3.</a:t>
                      </a:r>
                      <a:r>
                        <a:rPr lang="zh-TW" sz="1600" kern="100" dirty="0">
                          <a:effectLst/>
                          <a:latin typeface="微軟正黑體" pitchFamily="34" charset="-120"/>
                          <a:ea typeface="微軟正黑體" pitchFamily="34" charset="-120"/>
                        </a:rPr>
                        <a:t>陽臺或露臺綠美化工程。</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4.</a:t>
                      </a:r>
                      <a:r>
                        <a:rPr lang="zh-TW" sz="1600" kern="100" dirty="0">
                          <a:effectLst/>
                          <a:latin typeface="微軟正黑體" pitchFamily="34" charset="-120"/>
                          <a:ea typeface="微軟正黑體" pitchFamily="34" charset="-120"/>
                        </a:rPr>
                        <a:t>屋頂平臺綠美化工程。</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5.</a:t>
                      </a:r>
                      <a:r>
                        <a:rPr lang="zh-TW" sz="1600" kern="100" dirty="0">
                          <a:effectLst/>
                          <a:latin typeface="微軟正黑體" pitchFamily="34" charset="-120"/>
                          <a:ea typeface="微軟正黑體" pitchFamily="34" charset="-120"/>
                        </a:rPr>
                        <a:t>建築物立面修繕工程（含廣告招牌整理、外牆清洗、鐵窗拆除、空調、外部管線整理美化等工程）。</a:t>
                      </a:r>
                    </a:p>
                    <a:p>
                      <a:pPr marL="168910" indent="-168910" algn="just">
                        <a:lnSpc>
                          <a:spcPts val="1800"/>
                        </a:lnSpc>
                        <a:spcAft>
                          <a:spcPts val="0"/>
                        </a:spcAft>
                      </a:pPr>
                      <a:r>
                        <a:rPr lang="en-US" sz="1600" kern="100" dirty="0">
                          <a:effectLst/>
                          <a:latin typeface="微軟正黑體" pitchFamily="34" charset="-120"/>
                          <a:ea typeface="微軟正黑體" pitchFamily="34" charset="-120"/>
                        </a:rPr>
                        <a:t>6.</a:t>
                      </a:r>
                      <a:r>
                        <a:rPr lang="zh-TW" sz="1600" kern="100" dirty="0">
                          <a:effectLst/>
                          <a:latin typeface="微軟正黑體" pitchFamily="34" charset="-120"/>
                          <a:ea typeface="微軟正黑體" pitchFamily="34" charset="-120"/>
                        </a:rPr>
                        <a:t>建築物外部門窗修繕工程。</a:t>
                      </a:r>
                      <a:endParaRPr lang="zh-TW" sz="1600" kern="100" dirty="0">
                        <a:effectLst/>
                        <a:latin typeface="微軟正黑體" pitchFamily="34" charset="-120"/>
                        <a:ea typeface="微軟正黑體" pitchFamily="34" charset="-120"/>
                        <a:cs typeface="Times New Roman"/>
                      </a:endParaRPr>
                    </a:p>
                  </a:txBody>
                  <a:tcPr marL="29298" marR="29298" marT="0" marB="0"/>
                </a:tc>
                <a:tc vMerge="1">
                  <a:txBody>
                    <a:bodyPr/>
                    <a:lstStyle/>
                    <a:p>
                      <a:endParaRPr lang="zh-TW" altLang="en-US"/>
                    </a:p>
                  </a:txBody>
                  <a:tcPr/>
                </a:tc>
              </a:tr>
              <a:tr h="407122">
                <a:tc vMerge="1">
                  <a:txBody>
                    <a:bodyPr/>
                    <a:lstStyle/>
                    <a:p>
                      <a:endParaRPr lang="zh-TW" altLang="en-US"/>
                    </a:p>
                  </a:txBody>
                  <a:tcPr/>
                </a:tc>
                <a:tc>
                  <a:txBody>
                    <a:bodyPr/>
                    <a:lstStyle/>
                    <a:p>
                      <a:pPr algn="ctr">
                        <a:lnSpc>
                          <a:spcPts val="1800"/>
                        </a:lnSpc>
                        <a:spcAft>
                          <a:spcPts val="0"/>
                        </a:spcAft>
                      </a:pPr>
                      <a:r>
                        <a:rPr lang="zh-TW" sz="1600" kern="100">
                          <a:effectLst/>
                          <a:latin typeface="微軟正黑體" pitchFamily="34" charset="-120"/>
                          <a:ea typeface="微軟正黑體" pitchFamily="34" charset="-120"/>
                        </a:rPr>
                        <a:t>機能</a:t>
                      </a:r>
                    </a:p>
                    <a:p>
                      <a:pPr algn="ctr">
                        <a:lnSpc>
                          <a:spcPts val="1800"/>
                        </a:lnSpc>
                        <a:spcAft>
                          <a:spcPts val="0"/>
                        </a:spcAft>
                      </a:pPr>
                      <a:r>
                        <a:rPr lang="zh-TW" sz="1600" kern="100">
                          <a:effectLst/>
                          <a:latin typeface="微軟正黑體" pitchFamily="34" charset="-120"/>
                          <a:ea typeface="微軟正黑體" pitchFamily="34" charset="-120"/>
                        </a:rPr>
                        <a:t>改善</a:t>
                      </a:r>
                      <a:endParaRPr lang="zh-TW" sz="1600" kern="100">
                        <a:effectLst/>
                        <a:latin typeface="微軟正黑體" pitchFamily="34" charset="-120"/>
                        <a:ea typeface="微軟正黑體" pitchFamily="34" charset="-120"/>
                        <a:cs typeface="Times New Roman"/>
                      </a:endParaRPr>
                    </a:p>
                  </a:txBody>
                  <a:tcPr marL="29298" marR="29298" marT="0" marB="0" anchor="ctr"/>
                </a:tc>
                <a:tc>
                  <a:txBody>
                    <a:bodyPr/>
                    <a:lstStyle/>
                    <a:p>
                      <a:pPr algn="just">
                        <a:lnSpc>
                          <a:spcPts val="1800"/>
                        </a:lnSpc>
                        <a:spcAft>
                          <a:spcPts val="0"/>
                        </a:spcAft>
                      </a:pPr>
                      <a:r>
                        <a:rPr lang="zh-TW" sz="1600" kern="100">
                          <a:effectLst/>
                          <a:latin typeface="微軟正黑體" pitchFamily="34" charset="-120"/>
                          <a:ea typeface="微軟正黑體" pitchFamily="34" charset="-120"/>
                        </a:rPr>
                        <a:t>四或五層樓之合法集合住宅建築物增設昇降設備。</a:t>
                      </a:r>
                      <a:endParaRPr lang="zh-TW" sz="1600" kern="100">
                        <a:effectLst/>
                        <a:latin typeface="微軟正黑體" pitchFamily="34" charset="-120"/>
                        <a:ea typeface="微軟正黑體" pitchFamily="34" charset="-120"/>
                        <a:cs typeface="Times New Roman"/>
                      </a:endParaRPr>
                    </a:p>
                  </a:txBody>
                  <a:tcPr marL="29298" marR="29298" marT="0" marB="0" anchor="ctr"/>
                </a:tc>
                <a:tc>
                  <a:txBody>
                    <a:bodyPr/>
                    <a:lstStyle/>
                    <a:p>
                      <a:pPr algn="just">
                        <a:lnSpc>
                          <a:spcPts val="1800"/>
                        </a:lnSpc>
                        <a:spcAft>
                          <a:spcPts val="0"/>
                        </a:spcAft>
                      </a:pPr>
                      <a:r>
                        <a:rPr lang="en-US" sz="1600" kern="100" dirty="0">
                          <a:effectLst/>
                          <a:latin typeface="微軟正黑體" pitchFamily="34" charset="-120"/>
                          <a:ea typeface="微軟正黑體" pitchFamily="34" charset="-120"/>
                        </a:rPr>
                        <a:t> </a:t>
                      </a:r>
                      <a:endParaRPr lang="zh-TW" sz="1600" kern="100" dirty="0">
                        <a:effectLst/>
                        <a:latin typeface="微軟正黑體" pitchFamily="34" charset="-120"/>
                        <a:ea typeface="微軟正黑體" pitchFamily="34" charset="-120"/>
                        <a:cs typeface="Times New Roman"/>
                      </a:endParaRPr>
                    </a:p>
                  </a:txBody>
                  <a:tcPr marL="29298" marR="29298" marT="0" marB="0" anchor="ctr"/>
                </a:tc>
              </a:tr>
              <a:tr h="203561">
                <a:tc vMerge="1">
                  <a:txBody>
                    <a:bodyPr/>
                    <a:lstStyle/>
                    <a:p>
                      <a:endParaRPr lang="zh-TW" altLang="en-US"/>
                    </a:p>
                  </a:txBody>
                  <a:tcPr/>
                </a:tc>
                <a:tc>
                  <a:txBody>
                    <a:bodyPr/>
                    <a:lstStyle/>
                    <a:p>
                      <a:pPr algn="ctr">
                        <a:lnSpc>
                          <a:spcPts val="1800"/>
                        </a:lnSpc>
                        <a:spcAft>
                          <a:spcPts val="0"/>
                        </a:spcAft>
                      </a:pPr>
                      <a:r>
                        <a:rPr lang="zh-TW" sz="1600" kern="100">
                          <a:effectLst/>
                          <a:latin typeface="微軟正黑體" pitchFamily="34" charset="-120"/>
                          <a:ea typeface="微軟正黑體" pitchFamily="34" charset="-120"/>
                        </a:rPr>
                        <a:t>其他</a:t>
                      </a:r>
                      <a:endParaRPr lang="zh-TW" sz="1600" kern="100">
                        <a:effectLst/>
                        <a:latin typeface="微軟正黑體" pitchFamily="34" charset="-120"/>
                        <a:ea typeface="微軟正黑體" pitchFamily="34" charset="-120"/>
                        <a:cs typeface="Times New Roman"/>
                      </a:endParaRPr>
                    </a:p>
                  </a:txBody>
                  <a:tcPr marL="29298" marR="29298" marT="0" marB="0" anchor="ctr"/>
                </a:tc>
                <a:tc>
                  <a:txBody>
                    <a:bodyPr/>
                    <a:lstStyle/>
                    <a:p>
                      <a:pPr algn="just">
                        <a:lnSpc>
                          <a:spcPts val="1800"/>
                        </a:lnSpc>
                        <a:spcAft>
                          <a:spcPts val="0"/>
                        </a:spcAft>
                      </a:pPr>
                      <a:r>
                        <a:rPr lang="zh-TW" sz="1600" kern="100">
                          <a:effectLst/>
                          <a:latin typeface="微軟正黑體" pitchFamily="34" charset="-120"/>
                          <a:ea typeface="微軟正黑體" pitchFamily="34" charset="-120"/>
                        </a:rPr>
                        <a:t>經審議會審議通過並經本府核定者。</a:t>
                      </a:r>
                      <a:endParaRPr lang="zh-TW" sz="1600" kern="100">
                        <a:effectLst/>
                        <a:latin typeface="微軟正黑體" pitchFamily="34" charset="-120"/>
                        <a:ea typeface="微軟正黑體" pitchFamily="34" charset="-120"/>
                        <a:cs typeface="Times New Roman"/>
                      </a:endParaRPr>
                    </a:p>
                  </a:txBody>
                  <a:tcPr marL="29298" marR="29298" marT="0" marB="0" anchor="ctr"/>
                </a:tc>
                <a:tc>
                  <a:txBody>
                    <a:bodyPr/>
                    <a:lstStyle/>
                    <a:p>
                      <a:pPr algn="just">
                        <a:lnSpc>
                          <a:spcPts val="1800"/>
                        </a:lnSpc>
                        <a:spcAft>
                          <a:spcPts val="0"/>
                        </a:spcAft>
                      </a:pPr>
                      <a:r>
                        <a:rPr lang="en-US" sz="1600" kern="100" dirty="0">
                          <a:effectLst/>
                          <a:latin typeface="微軟正黑體" pitchFamily="34" charset="-120"/>
                          <a:ea typeface="微軟正黑體" pitchFamily="34" charset="-120"/>
                        </a:rPr>
                        <a:t> </a:t>
                      </a:r>
                      <a:endParaRPr lang="zh-TW" sz="1600" kern="100" dirty="0">
                        <a:effectLst/>
                        <a:latin typeface="微軟正黑體" pitchFamily="34" charset="-120"/>
                        <a:ea typeface="微軟正黑體" pitchFamily="34" charset="-120"/>
                        <a:cs typeface="Times New Roman"/>
                      </a:endParaRPr>
                    </a:p>
                  </a:txBody>
                  <a:tcPr marL="29298" marR="29298" marT="0" marB="0"/>
                </a:tc>
              </a:tr>
            </a:tbl>
          </a:graphicData>
        </a:graphic>
      </p:graphicFrame>
    </p:spTree>
    <p:extLst>
      <p:ext uri="{BB962C8B-B14F-4D97-AF65-F5344CB8AC3E}">
        <p14:creationId xmlns:p14="http://schemas.microsoft.com/office/powerpoint/2010/main" val="112960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736085" y="3797300"/>
            <a:ext cx="1396365" cy="2806700"/>
          </a:xfrm>
          <a:custGeom>
            <a:avLst/>
            <a:gdLst/>
            <a:ahLst/>
            <a:cxnLst/>
            <a:rect l="l" t="t" r="r" b="b"/>
            <a:pathLst>
              <a:path w="1396364" h="2806700">
                <a:moveTo>
                  <a:pt x="1275841" y="0"/>
                </a:moveTo>
                <a:lnTo>
                  <a:pt x="114622" y="118"/>
                </a:lnTo>
                <a:lnTo>
                  <a:pt x="72995" y="9556"/>
                </a:lnTo>
                <a:lnTo>
                  <a:pt x="38301" y="32105"/>
                </a:lnTo>
                <a:lnTo>
                  <a:pt x="13334" y="64971"/>
                </a:lnTo>
                <a:lnTo>
                  <a:pt x="885" y="105361"/>
                </a:lnTo>
                <a:lnTo>
                  <a:pt x="0" y="120014"/>
                </a:lnTo>
                <a:lnTo>
                  <a:pt x="116" y="2691476"/>
                </a:lnTo>
                <a:lnTo>
                  <a:pt x="9542" y="2733092"/>
                </a:lnTo>
                <a:lnTo>
                  <a:pt x="32087" y="2767783"/>
                </a:lnTo>
                <a:lnTo>
                  <a:pt x="64957" y="2792753"/>
                </a:lnTo>
                <a:lnTo>
                  <a:pt x="105358" y="2805205"/>
                </a:lnTo>
                <a:lnTo>
                  <a:pt x="120014" y="2806090"/>
                </a:lnTo>
                <a:lnTo>
                  <a:pt x="1281184" y="2805973"/>
                </a:lnTo>
                <a:lnTo>
                  <a:pt x="1322827" y="2796550"/>
                </a:lnTo>
                <a:lnTo>
                  <a:pt x="1357536" y="2774014"/>
                </a:lnTo>
                <a:lnTo>
                  <a:pt x="1382516" y="2741159"/>
                </a:lnTo>
                <a:lnTo>
                  <a:pt x="1394971" y="2700785"/>
                </a:lnTo>
                <a:lnTo>
                  <a:pt x="1395856" y="2686138"/>
                </a:lnTo>
                <a:lnTo>
                  <a:pt x="1395738" y="114622"/>
                </a:lnTo>
                <a:lnTo>
                  <a:pt x="1386300" y="72995"/>
                </a:lnTo>
                <a:lnTo>
                  <a:pt x="1363751" y="38301"/>
                </a:lnTo>
                <a:lnTo>
                  <a:pt x="1330885" y="13334"/>
                </a:lnTo>
                <a:lnTo>
                  <a:pt x="1290495" y="885"/>
                </a:lnTo>
                <a:lnTo>
                  <a:pt x="1275841" y="0"/>
                </a:lnTo>
                <a:close/>
              </a:path>
            </a:pathLst>
          </a:custGeom>
          <a:solidFill>
            <a:srgbClr val="ECECEC"/>
          </a:solidFill>
        </p:spPr>
        <p:txBody>
          <a:bodyPr wrap="square" lIns="0" tIns="0" rIns="0" bIns="0" rtlCol="0"/>
          <a:lstStyle/>
          <a:p>
            <a:endParaRPr/>
          </a:p>
        </p:txBody>
      </p:sp>
      <p:sp>
        <p:nvSpPr>
          <p:cNvPr id="7" name="object 7"/>
          <p:cNvSpPr/>
          <p:nvPr/>
        </p:nvSpPr>
        <p:spPr>
          <a:xfrm>
            <a:off x="3736085" y="3797300"/>
            <a:ext cx="1395856" cy="280609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27836" y="3797376"/>
            <a:ext cx="1718056" cy="275463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23074" y="3792613"/>
            <a:ext cx="1727835" cy="2764155"/>
          </a:xfrm>
          <a:custGeom>
            <a:avLst/>
            <a:gdLst/>
            <a:ahLst/>
            <a:cxnLst/>
            <a:rect l="l" t="t" r="r" b="b"/>
            <a:pathLst>
              <a:path w="1727835" h="2764154">
                <a:moveTo>
                  <a:pt x="0" y="2764155"/>
                </a:moveTo>
                <a:lnTo>
                  <a:pt x="1727581" y="2764155"/>
                </a:lnTo>
                <a:lnTo>
                  <a:pt x="1727581" y="0"/>
                </a:lnTo>
                <a:lnTo>
                  <a:pt x="0" y="0"/>
                </a:lnTo>
                <a:lnTo>
                  <a:pt x="0" y="2764155"/>
                </a:lnTo>
                <a:close/>
              </a:path>
            </a:pathLst>
          </a:custGeom>
          <a:ln w="9525">
            <a:solidFill>
              <a:srgbClr val="7E7E7E"/>
            </a:solidFill>
          </a:ln>
        </p:spPr>
        <p:txBody>
          <a:bodyPr wrap="square" lIns="0" tIns="0" rIns="0" bIns="0" rtlCol="0"/>
          <a:lstStyle/>
          <a:p>
            <a:endParaRPr/>
          </a:p>
        </p:txBody>
      </p:sp>
      <p:sp>
        <p:nvSpPr>
          <p:cNvPr id="10" name="object 10"/>
          <p:cNvSpPr/>
          <p:nvPr/>
        </p:nvSpPr>
        <p:spPr>
          <a:xfrm>
            <a:off x="7818501" y="544830"/>
            <a:ext cx="954798" cy="756538"/>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7778877" y="947605"/>
            <a:ext cx="1008380" cy="353060"/>
          </a:xfrm>
          <a:prstGeom prst="rect">
            <a:avLst/>
          </a:prstGeom>
        </p:spPr>
        <p:txBody>
          <a:bodyPr vert="horz" wrap="square" lIns="0" tIns="0" rIns="0" bIns="0" rtlCol="0">
            <a:spAutoFit/>
          </a:bodyPr>
          <a:lstStyle/>
          <a:p>
            <a:pPr marL="12700">
              <a:lnSpc>
                <a:spcPct val="100000"/>
              </a:lnSpc>
            </a:pPr>
            <a:r>
              <a:rPr sz="2550" b="1" spc="25" dirty="0">
                <a:solidFill>
                  <a:srgbClr val="404040"/>
                </a:solidFill>
                <a:latin typeface="微軟正黑體"/>
                <a:cs typeface="微軟正黑體"/>
              </a:rPr>
              <a:t>大溪區</a:t>
            </a:r>
            <a:endParaRPr sz="2550">
              <a:latin typeface="微軟正黑體"/>
              <a:cs typeface="微軟正黑體"/>
            </a:endParaRPr>
          </a:p>
        </p:txBody>
      </p:sp>
      <p:sp>
        <p:nvSpPr>
          <p:cNvPr id="12" name="object 12"/>
          <p:cNvSpPr txBox="1"/>
          <p:nvPr/>
        </p:nvSpPr>
        <p:spPr>
          <a:xfrm>
            <a:off x="5479034" y="1920748"/>
            <a:ext cx="2722245" cy="1592580"/>
          </a:xfrm>
          <a:prstGeom prst="rect">
            <a:avLst/>
          </a:prstGeom>
          <a:solidFill>
            <a:srgbClr val="FFFFFF"/>
          </a:solidFill>
          <a:ln w="28575">
            <a:solidFill>
              <a:srgbClr val="6681CC"/>
            </a:solidFill>
          </a:ln>
        </p:spPr>
        <p:txBody>
          <a:bodyPr vert="horz" wrap="square" lIns="0" tIns="0" rIns="0" bIns="0" rtlCol="0">
            <a:spAutoFit/>
          </a:bodyPr>
          <a:lstStyle/>
          <a:p>
            <a:pPr marL="78105">
              <a:lnSpc>
                <a:spcPct val="100000"/>
              </a:lnSpc>
            </a:pPr>
            <a:r>
              <a:rPr sz="2000" spc="15" dirty="0">
                <a:solidFill>
                  <a:srgbClr val="C00000"/>
                </a:solidFill>
                <a:latin typeface="Wingdings"/>
                <a:cs typeface="Wingdings"/>
              </a:rPr>
              <a:t></a:t>
            </a:r>
            <a:r>
              <a:rPr sz="2000" spc="-75" dirty="0">
                <a:solidFill>
                  <a:srgbClr val="C00000"/>
                </a:solidFill>
                <a:latin typeface="Times New Roman"/>
                <a:cs typeface="Times New Roman"/>
              </a:rPr>
              <a:t> </a:t>
            </a:r>
            <a:r>
              <a:rPr sz="2000" b="1" spc="20" dirty="0">
                <a:solidFill>
                  <a:srgbClr val="404040"/>
                </a:solidFill>
                <a:latin typeface="微軟正黑體"/>
                <a:cs typeface="微軟正黑體"/>
              </a:rPr>
              <a:t>總工程經費</a:t>
            </a:r>
            <a:r>
              <a:rPr sz="2000" b="1" spc="10" dirty="0">
                <a:solidFill>
                  <a:srgbClr val="404040"/>
                </a:solidFill>
                <a:latin typeface="微軟正黑體"/>
                <a:cs typeface="微軟正黑體"/>
              </a:rPr>
              <a:t>81</a:t>
            </a:r>
            <a:r>
              <a:rPr sz="2000" b="1" spc="20" dirty="0">
                <a:solidFill>
                  <a:srgbClr val="404040"/>
                </a:solidFill>
                <a:latin typeface="微軟正黑體"/>
                <a:cs typeface="微軟正黑體"/>
              </a:rPr>
              <a:t>萬</a:t>
            </a:r>
            <a:endParaRPr sz="2000">
              <a:latin typeface="微軟正黑體"/>
              <a:cs typeface="微軟正黑體"/>
            </a:endParaRPr>
          </a:p>
          <a:p>
            <a:pPr marL="324485">
              <a:lnSpc>
                <a:spcPct val="100000"/>
              </a:lnSpc>
              <a:spcBef>
                <a:spcPts val="530"/>
              </a:spcBef>
            </a:pPr>
            <a:r>
              <a:rPr sz="2000" b="1" spc="10" dirty="0">
                <a:solidFill>
                  <a:srgbClr val="404040"/>
                </a:solidFill>
                <a:latin typeface="微軟正黑體"/>
                <a:cs typeface="微軟正黑體"/>
              </a:rPr>
              <a:t>4552</a:t>
            </a:r>
            <a:r>
              <a:rPr sz="2000" b="1" spc="15" dirty="0">
                <a:solidFill>
                  <a:srgbClr val="404040"/>
                </a:solidFill>
                <a:latin typeface="微軟正黑體"/>
                <a:cs typeface="微軟正黑體"/>
              </a:rPr>
              <a:t>元。</a:t>
            </a:r>
            <a:endParaRPr sz="2000">
              <a:latin typeface="微軟正黑體"/>
              <a:cs typeface="微軟正黑體"/>
            </a:endParaRPr>
          </a:p>
          <a:p>
            <a:pPr marL="324485" marR="95250" indent="-247015">
              <a:lnSpc>
                <a:spcPts val="2930"/>
              </a:lnSpc>
              <a:spcBef>
                <a:spcPts val="170"/>
              </a:spcBef>
            </a:pPr>
            <a:r>
              <a:rPr sz="2000" spc="15" dirty="0">
                <a:solidFill>
                  <a:srgbClr val="C00000"/>
                </a:solidFill>
                <a:latin typeface="Wingdings"/>
                <a:cs typeface="Wingdings"/>
              </a:rPr>
              <a:t></a:t>
            </a:r>
            <a:r>
              <a:rPr sz="2000" spc="-75" dirty="0">
                <a:solidFill>
                  <a:srgbClr val="C00000"/>
                </a:solidFill>
                <a:latin typeface="Times New Roman"/>
                <a:cs typeface="Times New Roman"/>
              </a:rPr>
              <a:t> </a:t>
            </a:r>
            <a:r>
              <a:rPr sz="2000" b="1" spc="10" dirty="0">
                <a:solidFill>
                  <a:srgbClr val="404040"/>
                </a:solidFill>
                <a:latin typeface="微軟正黑體"/>
                <a:cs typeface="微軟正黑體"/>
              </a:rPr>
              <a:t>10</a:t>
            </a:r>
            <a:r>
              <a:rPr sz="2000" b="1" spc="15" dirty="0">
                <a:solidFill>
                  <a:srgbClr val="404040"/>
                </a:solidFill>
                <a:latin typeface="微軟正黑體"/>
                <a:cs typeface="微軟正黑體"/>
              </a:rPr>
              <a:t>5年核定補助經費 </a:t>
            </a:r>
            <a:r>
              <a:rPr sz="2000" b="1" spc="10" dirty="0">
                <a:solidFill>
                  <a:srgbClr val="404040"/>
                </a:solidFill>
                <a:latin typeface="微軟正黑體"/>
                <a:cs typeface="微軟正黑體"/>
              </a:rPr>
              <a:t>6</a:t>
            </a:r>
            <a:r>
              <a:rPr sz="2000" b="1" spc="15" dirty="0">
                <a:solidFill>
                  <a:srgbClr val="404040"/>
                </a:solidFill>
                <a:latin typeface="微軟正黑體"/>
                <a:cs typeface="微軟正黑體"/>
              </a:rPr>
              <a:t>1</a:t>
            </a:r>
            <a:r>
              <a:rPr sz="2000" b="1" spc="20" dirty="0">
                <a:solidFill>
                  <a:srgbClr val="404040"/>
                </a:solidFill>
                <a:latin typeface="微軟正黑體"/>
                <a:cs typeface="微軟正黑體"/>
              </a:rPr>
              <a:t>萬</a:t>
            </a:r>
            <a:r>
              <a:rPr sz="2000" b="1" spc="10" dirty="0">
                <a:solidFill>
                  <a:srgbClr val="404040"/>
                </a:solidFill>
                <a:latin typeface="微軟正黑體"/>
                <a:cs typeface="微軟正黑體"/>
              </a:rPr>
              <a:t>0914</a:t>
            </a:r>
            <a:r>
              <a:rPr sz="2000" b="1" spc="20" dirty="0">
                <a:solidFill>
                  <a:srgbClr val="404040"/>
                </a:solidFill>
                <a:latin typeface="微軟正黑體"/>
                <a:cs typeface="微軟正黑體"/>
              </a:rPr>
              <a:t>元</a:t>
            </a:r>
            <a:r>
              <a:rPr sz="2000" b="1" spc="5" dirty="0">
                <a:solidFill>
                  <a:srgbClr val="404040"/>
                </a:solidFill>
                <a:latin typeface="微軟正黑體"/>
                <a:cs typeface="微軟正黑體"/>
              </a:rPr>
              <a:t>(75%)</a:t>
            </a:r>
            <a:endParaRPr sz="2000">
              <a:latin typeface="微軟正黑體"/>
              <a:cs typeface="微軟正黑體"/>
            </a:endParaRPr>
          </a:p>
        </p:txBody>
      </p:sp>
      <p:sp>
        <p:nvSpPr>
          <p:cNvPr id="13" name="object 13"/>
          <p:cNvSpPr/>
          <p:nvPr/>
        </p:nvSpPr>
        <p:spPr>
          <a:xfrm>
            <a:off x="6721347" y="786968"/>
            <a:ext cx="800735" cy="742315"/>
          </a:xfrm>
          <a:custGeom>
            <a:avLst/>
            <a:gdLst/>
            <a:ahLst/>
            <a:cxnLst/>
            <a:rect l="l" t="t" r="r" b="b"/>
            <a:pathLst>
              <a:path w="800734" h="742315">
                <a:moveTo>
                  <a:pt x="660958" y="658545"/>
                </a:moveTo>
                <a:lnTo>
                  <a:pt x="181101" y="658545"/>
                </a:lnTo>
                <a:lnTo>
                  <a:pt x="199411" y="672302"/>
                </a:lnTo>
                <a:lnTo>
                  <a:pt x="237925" y="696160"/>
                </a:lnTo>
                <a:lnTo>
                  <a:pt x="278572" y="715109"/>
                </a:lnTo>
                <a:lnTo>
                  <a:pt x="320878" y="729108"/>
                </a:lnTo>
                <a:lnTo>
                  <a:pt x="364370" y="738113"/>
                </a:lnTo>
                <a:lnTo>
                  <a:pt x="408575" y="742083"/>
                </a:lnTo>
                <a:lnTo>
                  <a:pt x="430797" y="742167"/>
                </a:lnTo>
                <a:lnTo>
                  <a:pt x="453019" y="740976"/>
                </a:lnTo>
                <a:lnTo>
                  <a:pt x="497230" y="734751"/>
                </a:lnTo>
                <a:lnTo>
                  <a:pt x="540734" y="723365"/>
                </a:lnTo>
                <a:lnTo>
                  <a:pt x="583059" y="706776"/>
                </a:lnTo>
                <a:lnTo>
                  <a:pt x="630315" y="680803"/>
                </a:lnTo>
                <a:lnTo>
                  <a:pt x="660958" y="658545"/>
                </a:lnTo>
                <a:close/>
              </a:path>
              <a:path w="800734" h="742315">
                <a:moveTo>
                  <a:pt x="411904" y="0"/>
                </a:moveTo>
                <a:lnTo>
                  <a:pt x="353103" y="5894"/>
                </a:lnTo>
                <a:lnTo>
                  <a:pt x="294992" y="21049"/>
                </a:lnTo>
                <a:lnTo>
                  <a:pt x="238632" y="45770"/>
                </a:lnTo>
                <a:lnTo>
                  <a:pt x="187051" y="78973"/>
                </a:lnTo>
                <a:lnTo>
                  <a:pt x="142772" y="118759"/>
                </a:lnTo>
                <a:lnTo>
                  <a:pt x="106104" y="164093"/>
                </a:lnTo>
                <a:lnTo>
                  <a:pt x="77355" y="213938"/>
                </a:lnTo>
                <a:lnTo>
                  <a:pt x="56832" y="267258"/>
                </a:lnTo>
                <a:lnTo>
                  <a:pt x="44844" y="323016"/>
                </a:lnTo>
                <a:lnTo>
                  <a:pt x="41698" y="380176"/>
                </a:lnTo>
                <a:lnTo>
                  <a:pt x="43537" y="408958"/>
                </a:lnTo>
                <a:lnTo>
                  <a:pt x="54231" y="466278"/>
                </a:lnTo>
                <a:lnTo>
                  <a:pt x="74538" y="522410"/>
                </a:lnTo>
                <a:lnTo>
                  <a:pt x="88392" y="549706"/>
                </a:lnTo>
                <a:lnTo>
                  <a:pt x="0" y="713663"/>
                </a:lnTo>
                <a:lnTo>
                  <a:pt x="181101" y="658545"/>
                </a:lnTo>
                <a:lnTo>
                  <a:pt x="660958" y="658545"/>
                </a:lnTo>
                <a:lnTo>
                  <a:pt x="678283" y="644173"/>
                </a:lnTo>
                <a:lnTo>
                  <a:pt x="718794" y="601472"/>
                </a:lnTo>
                <a:lnTo>
                  <a:pt x="751537" y="553741"/>
                </a:lnTo>
                <a:lnTo>
                  <a:pt x="776206" y="502017"/>
                </a:lnTo>
                <a:lnTo>
                  <a:pt x="792490" y="447339"/>
                </a:lnTo>
                <a:lnTo>
                  <a:pt x="800082" y="390746"/>
                </a:lnTo>
                <a:lnTo>
                  <a:pt x="800522" y="362056"/>
                </a:lnTo>
                <a:lnTo>
                  <a:pt x="798673" y="333276"/>
                </a:lnTo>
                <a:lnTo>
                  <a:pt x="787954" y="275968"/>
                </a:lnTo>
                <a:lnTo>
                  <a:pt x="767616" y="219861"/>
                </a:lnTo>
                <a:lnTo>
                  <a:pt x="737686" y="166487"/>
                </a:lnTo>
                <a:lnTo>
                  <a:pt x="700252" y="119575"/>
                </a:lnTo>
                <a:lnTo>
                  <a:pt x="656613" y="79953"/>
                </a:lnTo>
                <a:lnTo>
                  <a:pt x="607832" y="47924"/>
                </a:lnTo>
                <a:lnTo>
                  <a:pt x="554967" y="23792"/>
                </a:lnTo>
                <a:lnTo>
                  <a:pt x="499080" y="7860"/>
                </a:lnTo>
                <a:lnTo>
                  <a:pt x="441232" y="431"/>
                </a:lnTo>
                <a:lnTo>
                  <a:pt x="411904" y="0"/>
                </a:lnTo>
                <a:close/>
              </a:path>
            </a:pathLst>
          </a:custGeom>
          <a:solidFill>
            <a:srgbClr val="B80049"/>
          </a:solidFill>
        </p:spPr>
        <p:txBody>
          <a:bodyPr wrap="square" lIns="0" tIns="0" rIns="0" bIns="0" rtlCol="0"/>
          <a:lstStyle/>
          <a:p>
            <a:endParaRPr/>
          </a:p>
        </p:txBody>
      </p:sp>
      <p:sp>
        <p:nvSpPr>
          <p:cNvPr id="14" name="object 14"/>
          <p:cNvSpPr txBox="1"/>
          <p:nvPr/>
        </p:nvSpPr>
        <p:spPr>
          <a:xfrm>
            <a:off x="6856221" y="1028522"/>
            <a:ext cx="589280" cy="307340"/>
          </a:xfrm>
          <a:prstGeom prst="rect">
            <a:avLst/>
          </a:prstGeom>
        </p:spPr>
        <p:txBody>
          <a:bodyPr vert="horz" wrap="square" lIns="0" tIns="0" rIns="0" bIns="0" rtlCol="0">
            <a:spAutoFit/>
          </a:bodyPr>
          <a:lstStyle/>
          <a:p>
            <a:pPr marL="12700">
              <a:lnSpc>
                <a:spcPct val="100000"/>
              </a:lnSpc>
            </a:pPr>
            <a:r>
              <a:rPr sz="2200" b="1" dirty="0">
                <a:solidFill>
                  <a:srgbClr val="FFFFFF"/>
                </a:solidFill>
                <a:latin typeface="微軟正黑體"/>
                <a:cs typeface="微軟正黑體"/>
              </a:rPr>
              <a:t>市府</a:t>
            </a:r>
            <a:endParaRPr sz="2200">
              <a:latin typeface="微軟正黑體"/>
              <a:cs typeface="微軟正黑體"/>
            </a:endParaRPr>
          </a:p>
        </p:txBody>
      </p:sp>
      <p:sp>
        <p:nvSpPr>
          <p:cNvPr id="15" name="object 15"/>
          <p:cNvSpPr/>
          <p:nvPr/>
        </p:nvSpPr>
        <p:spPr>
          <a:xfrm>
            <a:off x="7097014" y="3772255"/>
            <a:ext cx="1609344" cy="2777744"/>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7092188" y="3767493"/>
            <a:ext cx="1619250" cy="2787650"/>
          </a:xfrm>
          <a:custGeom>
            <a:avLst/>
            <a:gdLst/>
            <a:ahLst/>
            <a:cxnLst/>
            <a:rect l="l" t="t" r="r" b="b"/>
            <a:pathLst>
              <a:path w="1619250" h="2787650">
                <a:moveTo>
                  <a:pt x="0" y="2787268"/>
                </a:moveTo>
                <a:lnTo>
                  <a:pt x="1618869" y="2787268"/>
                </a:lnTo>
                <a:lnTo>
                  <a:pt x="1618869" y="0"/>
                </a:lnTo>
                <a:lnTo>
                  <a:pt x="0" y="0"/>
                </a:lnTo>
                <a:lnTo>
                  <a:pt x="0" y="2787268"/>
                </a:lnTo>
                <a:close/>
              </a:path>
            </a:pathLst>
          </a:custGeom>
          <a:ln w="9525">
            <a:solidFill>
              <a:srgbClr val="7E7E7E"/>
            </a:solidFill>
          </a:ln>
        </p:spPr>
        <p:txBody>
          <a:bodyPr wrap="square" lIns="0" tIns="0" rIns="0" bIns="0" rtlCol="0"/>
          <a:lstStyle/>
          <a:p>
            <a:endParaRPr/>
          </a:p>
        </p:txBody>
      </p:sp>
      <p:sp>
        <p:nvSpPr>
          <p:cNvPr id="17" name="object 17"/>
          <p:cNvSpPr txBox="1"/>
          <p:nvPr/>
        </p:nvSpPr>
        <p:spPr>
          <a:xfrm>
            <a:off x="1118412" y="1784534"/>
            <a:ext cx="2479040" cy="696595"/>
          </a:xfrm>
          <a:prstGeom prst="rect">
            <a:avLst/>
          </a:prstGeom>
        </p:spPr>
        <p:txBody>
          <a:bodyPr vert="horz" wrap="square" lIns="0" tIns="0" rIns="0" bIns="0" rtlCol="0">
            <a:spAutoFit/>
          </a:bodyPr>
          <a:lstStyle/>
          <a:p>
            <a:pPr marL="12700">
              <a:lnSpc>
                <a:spcPct val="100000"/>
              </a:lnSpc>
            </a:pPr>
            <a:r>
              <a:rPr sz="1650" dirty="0">
                <a:solidFill>
                  <a:srgbClr val="01A109"/>
                </a:solidFill>
                <a:latin typeface="Wingdings"/>
                <a:cs typeface="Wingdings"/>
              </a:rPr>
              <a:t></a:t>
            </a:r>
            <a:r>
              <a:rPr sz="1650" spc="-210" dirty="0">
                <a:solidFill>
                  <a:srgbClr val="01A109"/>
                </a:solidFill>
                <a:latin typeface="Times New Roman"/>
                <a:cs typeface="Times New Roman"/>
              </a:rPr>
              <a:t> </a:t>
            </a:r>
            <a:r>
              <a:rPr sz="1850" b="1" spc="-20" dirty="0">
                <a:solidFill>
                  <a:srgbClr val="404040"/>
                </a:solidFill>
                <a:latin typeface="微軟正黑體"/>
                <a:cs typeface="微軟正黑體"/>
              </a:rPr>
              <a:t>申請補助項目：</a:t>
            </a:r>
            <a:endParaRPr sz="1850" dirty="0">
              <a:latin typeface="微軟正黑體"/>
              <a:cs typeface="微軟正黑體"/>
            </a:endParaRPr>
          </a:p>
          <a:p>
            <a:pPr marL="169545">
              <a:lnSpc>
                <a:spcPct val="100000"/>
              </a:lnSpc>
              <a:spcBef>
                <a:spcPts val="1445"/>
              </a:spcBef>
            </a:pPr>
            <a:r>
              <a:rPr sz="1650" b="1" spc="5" dirty="0">
                <a:solidFill>
                  <a:srgbClr val="404040"/>
                </a:solidFill>
                <a:latin typeface="微軟正黑體"/>
                <a:cs typeface="微軟正黑體"/>
              </a:rPr>
              <a:t>1</a:t>
            </a:r>
            <a:r>
              <a:rPr sz="1650" b="1" spc="-5" dirty="0">
                <a:solidFill>
                  <a:srgbClr val="404040"/>
                </a:solidFill>
                <a:latin typeface="微軟正黑體"/>
                <a:cs typeface="微軟正黑體"/>
              </a:rPr>
              <a:t>.</a:t>
            </a:r>
            <a:r>
              <a:rPr sz="1650" b="1" spc="15" dirty="0">
                <a:solidFill>
                  <a:srgbClr val="404040"/>
                </a:solidFill>
                <a:latin typeface="微軟正黑體"/>
                <a:cs typeface="微軟正黑體"/>
              </a:rPr>
              <a:t>陽臺或露臺綠美</a:t>
            </a:r>
            <a:r>
              <a:rPr sz="1650" b="1" dirty="0">
                <a:solidFill>
                  <a:srgbClr val="404040"/>
                </a:solidFill>
                <a:latin typeface="微軟正黑體"/>
                <a:cs typeface="微軟正黑體"/>
              </a:rPr>
              <a:t>化</a:t>
            </a:r>
            <a:r>
              <a:rPr sz="1650" b="1" spc="15" dirty="0">
                <a:solidFill>
                  <a:srgbClr val="404040"/>
                </a:solidFill>
                <a:latin typeface="微軟正黑體"/>
                <a:cs typeface="微軟正黑體"/>
              </a:rPr>
              <a:t>工程</a:t>
            </a:r>
            <a:endParaRPr sz="1650" dirty="0">
              <a:latin typeface="微軟正黑體"/>
              <a:cs typeface="微軟正黑體"/>
            </a:endParaRPr>
          </a:p>
        </p:txBody>
      </p:sp>
      <p:sp>
        <p:nvSpPr>
          <p:cNvPr id="18" name="object 18"/>
          <p:cNvSpPr txBox="1"/>
          <p:nvPr/>
        </p:nvSpPr>
        <p:spPr>
          <a:xfrm>
            <a:off x="1275333" y="2674750"/>
            <a:ext cx="3585845" cy="1048385"/>
          </a:xfrm>
          <a:prstGeom prst="rect">
            <a:avLst/>
          </a:prstGeom>
        </p:spPr>
        <p:txBody>
          <a:bodyPr vert="horz" wrap="square" lIns="0" tIns="0" rIns="0" bIns="0" rtlCol="0">
            <a:spAutoFit/>
          </a:bodyPr>
          <a:lstStyle/>
          <a:p>
            <a:pPr marL="182880" marR="5080" indent="-170815">
              <a:lnSpc>
                <a:spcPct val="151000"/>
              </a:lnSpc>
            </a:pPr>
            <a:r>
              <a:rPr sz="1650" b="1" spc="5" dirty="0">
                <a:solidFill>
                  <a:srgbClr val="404040"/>
                </a:solidFill>
                <a:latin typeface="微軟正黑體"/>
                <a:cs typeface="微軟正黑體"/>
              </a:rPr>
              <a:t>2</a:t>
            </a:r>
            <a:r>
              <a:rPr sz="1650" b="1" spc="-5" dirty="0">
                <a:solidFill>
                  <a:srgbClr val="404040"/>
                </a:solidFill>
                <a:latin typeface="微軟正黑體"/>
                <a:cs typeface="微軟正黑體"/>
              </a:rPr>
              <a:t>.</a:t>
            </a:r>
            <a:r>
              <a:rPr sz="1650" b="1" spc="15" dirty="0">
                <a:solidFill>
                  <a:srgbClr val="404040"/>
                </a:solidFill>
                <a:latin typeface="微軟正黑體"/>
                <a:cs typeface="微軟正黑體"/>
              </a:rPr>
              <a:t>建</a:t>
            </a:r>
            <a:r>
              <a:rPr sz="1650" b="1" dirty="0">
                <a:solidFill>
                  <a:srgbClr val="404040"/>
                </a:solidFill>
                <a:latin typeface="微軟正黑體"/>
                <a:cs typeface="微軟正黑體"/>
              </a:rPr>
              <a:t>築</a:t>
            </a:r>
            <a:r>
              <a:rPr sz="1650" b="1" spc="15" dirty="0">
                <a:solidFill>
                  <a:srgbClr val="404040"/>
                </a:solidFill>
                <a:latin typeface="微軟正黑體"/>
                <a:cs typeface="微軟正黑體"/>
              </a:rPr>
              <a:t>物立</a:t>
            </a:r>
            <a:r>
              <a:rPr sz="1650" b="1" dirty="0">
                <a:solidFill>
                  <a:srgbClr val="404040"/>
                </a:solidFill>
                <a:latin typeface="微軟正黑體"/>
                <a:cs typeface="微軟正黑體"/>
              </a:rPr>
              <a:t>面</a:t>
            </a:r>
            <a:r>
              <a:rPr sz="1650" b="1" spc="15" dirty="0">
                <a:solidFill>
                  <a:srgbClr val="404040"/>
                </a:solidFill>
                <a:latin typeface="微軟正黑體"/>
                <a:cs typeface="微軟正黑體"/>
              </a:rPr>
              <a:t>修繕</a:t>
            </a:r>
            <a:r>
              <a:rPr sz="1650" b="1" dirty="0">
                <a:solidFill>
                  <a:srgbClr val="404040"/>
                </a:solidFill>
                <a:latin typeface="微軟正黑體"/>
                <a:cs typeface="微軟正黑體"/>
              </a:rPr>
              <a:t>工</a:t>
            </a:r>
            <a:r>
              <a:rPr sz="1650" b="1" spc="15" dirty="0">
                <a:solidFill>
                  <a:srgbClr val="404040"/>
                </a:solidFill>
                <a:latin typeface="微軟正黑體"/>
                <a:cs typeface="微軟正黑體"/>
              </a:rPr>
              <a:t>程</a:t>
            </a:r>
            <a:r>
              <a:rPr sz="1650" b="1" dirty="0">
                <a:solidFill>
                  <a:srgbClr val="404040"/>
                </a:solidFill>
                <a:latin typeface="微軟正黑體"/>
                <a:cs typeface="微軟正黑體"/>
              </a:rPr>
              <a:t>（</a:t>
            </a:r>
            <a:r>
              <a:rPr sz="1650" b="1" spc="15" dirty="0">
                <a:solidFill>
                  <a:srgbClr val="404040"/>
                </a:solidFill>
                <a:latin typeface="微軟正黑體"/>
                <a:cs typeface="微軟正黑體"/>
              </a:rPr>
              <a:t>含</a:t>
            </a:r>
            <a:r>
              <a:rPr sz="1650" b="1" dirty="0">
                <a:solidFill>
                  <a:srgbClr val="404040"/>
                </a:solidFill>
                <a:latin typeface="微軟正黑體"/>
                <a:cs typeface="微軟正黑體"/>
              </a:rPr>
              <a:t>外</a:t>
            </a:r>
            <a:r>
              <a:rPr sz="1650" b="1" spc="15" dirty="0">
                <a:solidFill>
                  <a:srgbClr val="404040"/>
                </a:solidFill>
                <a:latin typeface="微軟正黑體"/>
                <a:cs typeface="微軟正黑體"/>
              </a:rPr>
              <a:t>牆清</a:t>
            </a:r>
            <a:r>
              <a:rPr sz="1650" b="1" dirty="0">
                <a:solidFill>
                  <a:srgbClr val="404040"/>
                </a:solidFill>
                <a:latin typeface="微軟正黑體"/>
                <a:cs typeface="微軟正黑體"/>
              </a:rPr>
              <a:t>洗</a:t>
            </a:r>
            <a:r>
              <a:rPr sz="1650" b="1" spc="15" dirty="0">
                <a:solidFill>
                  <a:srgbClr val="404040"/>
                </a:solidFill>
                <a:latin typeface="微軟正黑體"/>
                <a:cs typeface="微軟正黑體"/>
              </a:rPr>
              <a:t>、 空調、外部管線</a:t>
            </a:r>
            <a:r>
              <a:rPr sz="1650" b="1" dirty="0">
                <a:solidFill>
                  <a:srgbClr val="404040"/>
                </a:solidFill>
                <a:latin typeface="微軟正黑體"/>
                <a:cs typeface="微軟正黑體"/>
              </a:rPr>
              <a:t>整</a:t>
            </a:r>
            <a:r>
              <a:rPr sz="1650" b="1" spc="15" dirty="0">
                <a:solidFill>
                  <a:srgbClr val="404040"/>
                </a:solidFill>
                <a:latin typeface="微軟正黑體"/>
                <a:cs typeface="微軟正黑體"/>
              </a:rPr>
              <a:t>理</a:t>
            </a:r>
            <a:r>
              <a:rPr sz="1650" b="1" dirty="0">
                <a:solidFill>
                  <a:srgbClr val="404040"/>
                </a:solidFill>
                <a:latin typeface="微軟正黑體"/>
                <a:cs typeface="微軟正黑體"/>
              </a:rPr>
              <a:t>美</a:t>
            </a:r>
            <a:r>
              <a:rPr sz="1650" b="1" spc="15" dirty="0">
                <a:solidFill>
                  <a:srgbClr val="404040"/>
                </a:solidFill>
                <a:latin typeface="微軟正黑體"/>
                <a:cs typeface="微軟正黑體"/>
              </a:rPr>
              <a:t>化等</a:t>
            </a:r>
            <a:r>
              <a:rPr sz="1650" b="1" dirty="0">
                <a:solidFill>
                  <a:srgbClr val="404040"/>
                </a:solidFill>
                <a:latin typeface="微軟正黑體"/>
                <a:cs typeface="微軟正黑體"/>
              </a:rPr>
              <a:t>工</a:t>
            </a:r>
            <a:r>
              <a:rPr sz="1650" b="1" spc="15" dirty="0">
                <a:solidFill>
                  <a:srgbClr val="404040"/>
                </a:solidFill>
                <a:latin typeface="微軟正黑體"/>
                <a:cs typeface="微軟正黑體"/>
              </a:rPr>
              <a:t>程）</a:t>
            </a:r>
            <a:endParaRPr sz="1650" dirty="0">
              <a:latin typeface="微軟正黑體"/>
              <a:cs typeface="微軟正黑體"/>
            </a:endParaRPr>
          </a:p>
          <a:p>
            <a:pPr marL="12700">
              <a:lnSpc>
                <a:spcPct val="100000"/>
              </a:lnSpc>
              <a:spcBef>
                <a:spcPts val="1415"/>
              </a:spcBef>
            </a:pPr>
            <a:r>
              <a:rPr sz="1650" b="1" spc="5" dirty="0">
                <a:solidFill>
                  <a:srgbClr val="404040"/>
                </a:solidFill>
                <a:latin typeface="微軟正黑體"/>
                <a:cs typeface="微軟正黑體"/>
              </a:rPr>
              <a:t>3</a:t>
            </a:r>
            <a:r>
              <a:rPr sz="1650" b="1" spc="-5" dirty="0">
                <a:solidFill>
                  <a:srgbClr val="404040"/>
                </a:solidFill>
                <a:latin typeface="微軟正黑體"/>
                <a:cs typeface="微軟正黑體"/>
              </a:rPr>
              <a:t>.</a:t>
            </a:r>
            <a:r>
              <a:rPr sz="1650" b="1" spc="15" dirty="0">
                <a:solidFill>
                  <a:srgbClr val="404040"/>
                </a:solidFill>
                <a:latin typeface="微軟正黑體"/>
                <a:cs typeface="微軟正黑體"/>
              </a:rPr>
              <a:t>違章建築拆除</a:t>
            </a:r>
            <a:endParaRPr sz="1650" dirty="0">
              <a:latin typeface="微軟正黑體"/>
              <a:cs typeface="微軟正黑體"/>
            </a:endParaRPr>
          </a:p>
        </p:txBody>
      </p:sp>
      <p:sp>
        <p:nvSpPr>
          <p:cNvPr id="19" name="object 19"/>
          <p:cNvSpPr/>
          <p:nvPr/>
        </p:nvSpPr>
        <p:spPr>
          <a:xfrm>
            <a:off x="2638170" y="4634357"/>
            <a:ext cx="1064260" cy="1210310"/>
          </a:xfrm>
          <a:custGeom>
            <a:avLst/>
            <a:gdLst/>
            <a:ahLst/>
            <a:cxnLst/>
            <a:rect l="l" t="t" r="r" b="b"/>
            <a:pathLst>
              <a:path w="1064260" h="1210310">
                <a:moveTo>
                  <a:pt x="532003" y="0"/>
                </a:moveTo>
                <a:lnTo>
                  <a:pt x="532003" y="302387"/>
                </a:lnTo>
                <a:lnTo>
                  <a:pt x="0" y="302387"/>
                </a:lnTo>
                <a:lnTo>
                  <a:pt x="0" y="907288"/>
                </a:lnTo>
                <a:lnTo>
                  <a:pt x="532003" y="907288"/>
                </a:lnTo>
                <a:lnTo>
                  <a:pt x="532003" y="1209776"/>
                </a:lnTo>
                <a:lnTo>
                  <a:pt x="1063879" y="604901"/>
                </a:lnTo>
                <a:lnTo>
                  <a:pt x="532003" y="0"/>
                </a:lnTo>
                <a:close/>
              </a:path>
            </a:pathLst>
          </a:custGeom>
          <a:solidFill>
            <a:srgbClr val="663300"/>
          </a:solidFill>
        </p:spPr>
        <p:txBody>
          <a:bodyPr wrap="square" lIns="0" tIns="0" rIns="0" bIns="0" rtlCol="0"/>
          <a:lstStyle/>
          <a:p>
            <a:endParaRPr/>
          </a:p>
        </p:txBody>
      </p:sp>
      <p:sp>
        <p:nvSpPr>
          <p:cNvPr id="20" name="object 20"/>
          <p:cNvSpPr txBox="1"/>
          <p:nvPr/>
        </p:nvSpPr>
        <p:spPr>
          <a:xfrm>
            <a:off x="2687827" y="4989071"/>
            <a:ext cx="873125" cy="492125"/>
          </a:xfrm>
          <a:prstGeom prst="rect">
            <a:avLst/>
          </a:prstGeom>
        </p:spPr>
        <p:txBody>
          <a:bodyPr vert="horz" wrap="square" lIns="0" tIns="0" rIns="0" bIns="0" rtlCol="0">
            <a:spAutoFit/>
          </a:bodyPr>
          <a:lstStyle/>
          <a:p>
            <a:pPr marL="12700" marR="5080">
              <a:lnSpc>
                <a:spcPct val="101200"/>
              </a:lnSpc>
            </a:pPr>
            <a:r>
              <a:rPr sz="1650" b="1" spc="15" dirty="0">
                <a:solidFill>
                  <a:srgbClr val="FFFFFF"/>
                </a:solidFill>
                <a:latin typeface="微軟正黑體"/>
                <a:cs typeface="微軟正黑體"/>
              </a:rPr>
              <a:t>整維後外 觀示意圖</a:t>
            </a:r>
            <a:endParaRPr sz="1650">
              <a:latin typeface="微軟正黑體"/>
              <a:cs typeface="微軟正黑體"/>
            </a:endParaRPr>
          </a:p>
        </p:txBody>
      </p:sp>
      <p:sp>
        <p:nvSpPr>
          <p:cNvPr id="21" name="object 21"/>
          <p:cNvSpPr/>
          <p:nvPr/>
        </p:nvSpPr>
        <p:spPr>
          <a:xfrm>
            <a:off x="5332729" y="3772255"/>
            <a:ext cx="1656587" cy="2777744"/>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5328030" y="3767493"/>
            <a:ext cx="1666239" cy="2787650"/>
          </a:xfrm>
          <a:custGeom>
            <a:avLst/>
            <a:gdLst/>
            <a:ahLst/>
            <a:cxnLst/>
            <a:rect l="l" t="t" r="r" b="b"/>
            <a:pathLst>
              <a:path w="1666240" h="2787650">
                <a:moveTo>
                  <a:pt x="0" y="2787268"/>
                </a:moveTo>
                <a:lnTo>
                  <a:pt x="1666113" y="2787268"/>
                </a:lnTo>
                <a:lnTo>
                  <a:pt x="1666113" y="0"/>
                </a:lnTo>
                <a:lnTo>
                  <a:pt x="0" y="0"/>
                </a:lnTo>
                <a:lnTo>
                  <a:pt x="0" y="2787268"/>
                </a:lnTo>
                <a:close/>
              </a:path>
            </a:pathLst>
          </a:custGeom>
          <a:ln w="9525">
            <a:solidFill>
              <a:srgbClr val="7E7E7E"/>
            </a:solidFill>
          </a:ln>
        </p:spPr>
        <p:txBody>
          <a:bodyPr wrap="square" lIns="0" tIns="0" rIns="0" bIns="0" rtlCol="0"/>
          <a:lstStyle/>
          <a:p>
            <a:endParaRPr/>
          </a:p>
        </p:txBody>
      </p:sp>
      <p:sp>
        <p:nvSpPr>
          <p:cNvPr id="23" name="object 23"/>
          <p:cNvSpPr/>
          <p:nvPr/>
        </p:nvSpPr>
        <p:spPr>
          <a:xfrm>
            <a:off x="0" y="0"/>
            <a:ext cx="9144000" cy="6858000"/>
          </a:xfrm>
          <a:custGeom>
            <a:avLst/>
            <a:gdLst/>
            <a:ahLst/>
            <a:cxnLst/>
            <a:rect l="l" t="t" r="r" b="b"/>
            <a:pathLst>
              <a:path w="9144000" h="6858000">
                <a:moveTo>
                  <a:pt x="0" y="6858000"/>
                </a:moveTo>
                <a:lnTo>
                  <a:pt x="9144000" y="6858000"/>
                </a:lnTo>
              </a:path>
              <a:path w="9144000" h="6858000">
                <a:moveTo>
                  <a:pt x="9144000" y="0"/>
                </a:moveTo>
                <a:lnTo>
                  <a:pt x="0" y="0"/>
                </a:lnTo>
                <a:lnTo>
                  <a:pt x="0" y="6858000"/>
                </a:lnTo>
              </a:path>
            </a:pathLst>
          </a:custGeom>
          <a:ln w="24384">
            <a:solidFill>
              <a:srgbClr val="000000"/>
            </a:solidFill>
          </a:ln>
        </p:spPr>
        <p:txBody>
          <a:bodyPr wrap="square" lIns="0" tIns="0" rIns="0" bIns="0" rtlCol="0"/>
          <a:lstStyle/>
          <a:p>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25400" marR="5715" indent="60325" algn="just">
              <a:lnSpc>
                <a:spcPts val="1800"/>
              </a:lnSpc>
            </a:pPr>
            <a:r>
              <a:rPr dirty="0">
                <a:solidFill>
                  <a:srgbClr val="A6A6A6"/>
                </a:solidFill>
              </a:rPr>
              <a:t>資 料 查 詢</a:t>
            </a:r>
          </a:p>
          <a:p>
            <a:pPr marL="25400" algn="just">
              <a:lnSpc>
                <a:spcPct val="100000"/>
              </a:lnSpc>
              <a:spcBef>
                <a:spcPts val="1225"/>
              </a:spcBef>
            </a:pPr>
            <a:fld id="{81D60167-4931-47E6-BA6A-407CBD079E47}" type="slidenum">
              <a:rPr b="0" spc="-10" dirty="0">
                <a:solidFill>
                  <a:srgbClr val="404040"/>
                </a:solidFill>
                <a:latin typeface="Calibri"/>
                <a:cs typeface="Calibri"/>
              </a:rPr>
              <a:t>8</a:t>
            </a:fld>
            <a:endParaRPr b="0" spc="-10" dirty="0">
              <a:solidFill>
                <a:srgbClr val="404040"/>
              </a:solidFill>
              <a:latin typeface="Calibri"/>
              <a:cs typeface="Calibri"/>
            </a:endParaRPr>
          </a:p>
        </p:txBody>
      </p:sp>
      <p:sp>
        <p:nvSpPr>
          <p:cNvPr id="25" name="object 38"/>
          <p:cNvSpPr txBox="1"/>
          <p:nvPr/>
        </p:nvSpPr>
        <p:spPr>
          <a:xfrm>
            <a:off x="1728849" y="602046"/>
            <a:ext cx="4432300" cy="448309"/>
          </a:xfrm>
          <a:prstGeom prst="rect">
            <a:avLst/>
          </a:prstGeom>
        </p:spPr>
        <p:txBody>
          <a:bodyPr vert="horz" wrap="square" lIns="0" tIns="0" rIns="0" bIns="0" rtlCol="0">
            <a:spAutoFit/>
          </a:bodyPr>
          <a:lstStyle/>
          <a:p>
            <a:pPr marL="12700">
              <a:lnSpc>
                <a:spcPct val="100000"/>
              </a:lnSpc>
            </a:pPr>
            <a:r>
              <a:rPr sz="3300" b="1" dirty="0">
                <a:solidFill>
                  <a:srgbClr val="856204"/>
                </a:solidFill>
                <a:latin typeface="微軟正黑體"/>
                <a:cs typeface="微軟正黑體"/>
              </a:rPr>
              <a:t>案例介</a:t>
            </a:r>
            <a:r>
              <a:rPr sz="3300" b="1" spc="-10" dirty="0">
                <a:solidFill>
                  <a:srgbClr val="856204"/>
                </a:solidFill>
                <a:latin typeface="微軟正黑體"/>
                <a:cs typeface="微軟正黑體"/>
              </a:rPr>
              <a:t>紹</a:t>
            </a:r>
            <a:r>
              <a:rPr sz="3300" b="1" spc="-5" dirty="0">
                <a:solidFill>
                  <a:srgbClr val="856204"/>
                </a:solidFill>
                <a:latin typeface="微軟正黑體"/>
                <a:cs typeface="微軟正黑體"/>
              </a:rPr>
              <a:t>-</a:t>
            </a:r>
            <a:r>
              <a:rPr sz="3300" b="1" dirty="0">
                <a:solidFill>
                  <a:srgbClr val="856204"/>
                </a:solidFill>
                <a:latin typeface="微軟正黑體"/>
                <a:cs typeface="微軟正黑體"/>
              </a:rPr>
              <a:t>申請整維補助</a:t>
            </a:r>
            <a:endParaRPr sz="3300" dirty="0">
              <a:latin typeface="微軟正黑體"/>
              <a:cs typeface="微軟正黑體"/>
            </a:endParaRPr>
          </a:p>
        </p:txBody>
      </p:sp>
    </p:spTree>
    <p:extLst>
      <p:ext uri="{BB962C8B-B14F-4D97-AF65-F5344CB8AC3E}">
        <p14:creationId xmlns:p14="http://schemas.microsoft.com/office/powerpoint/2010/main" val="221404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339463" y="3858133"/>
            <a:ext cx="1443355" cy="2715895"/>
          </a:xfrm>
          <a:custGeom>
            <a:avLst/>
            <a:gdLst/>
            <a:ahLst/>
            <a:cxnLst/>
            <a:rect l="l" t="t" r="r" b="b"/>
            <a:pathLst>
              <a:path w="1443354" h="2715895">
                <a:moveTo>
                  <a:pt x="1318895" y="0"/>
                </a:moveTo>
                <a:lnTo>
                  <a:pt x="112148" y="554"/>
                </a:lnTo>
                <a:lnTo>
                  <a:pt x="71213" y="11747"/>
                </a:lnTo>
                <a:lnTo>
                  <a:pt x="37273" y="35349"/>
                </a:lnTo>
                <a:lnTo>
                  <a:pt x="12947" y="68738"/>
                </a:lnTo>
                <a:lnTo>
                  <a:pt x="857" y="109294"/>
                </a:lnTo>
                <a:lnTo>
                  <a:pt x="0" y="123952"/>
                </a:lnTo>
                <a:lnTo>
                  <a:pt x="559" y="2603369"/>
                </a:lnTo>
                <a:lnTo>
                  <a:pt x="11763" y="2644309"/>
                </a:lnTo>
                <a:lnTo>
                  <a:pt x="35366" y="2678253"/>
                </a:lnTo>
                <a:lnTo>
                  <a:pt x="68751" y="2702579"/>
                </a:lnTo>
                <a:lnTo>
                  <a:pt x="109297" y="2714668"/>
                </a:lnTo>
                <a:lnTo>
                  <a:pt x="123951" y="2715526"/>
                </a:lnTo>
                <a:lnTo>
                  <a:pt x="1330746" y="2714967"/>
                </a:lnTo>
                <a:lnTo>
                  <a:pt x="1371665" y="2703757"/>
                </a:lnTo>
                <a:lnTo>
                  <a:pt x="1405591" y="2680142"/>
                </a:lnTo>
                <a:lnTo>
                  <a:pt x="1429905" y="2646741"/>
                </a:lnTo>
                <a:lnTo>
                  <a:pt x="1441989" y="2606173"/>
                </a:lnTo>
                <a:lnTo>
                  <a:pt x="1442847" y="2591511"/>
                </a:lnTo>
                <a:lnTo>
                  <a:pt x="1442292" y="112148"/>
                </a:lnTo>
                <a:lnTo>
                  <a:pt x="1431099" y="71213"/>
                </a:lnTo>
                <a:lnTo>
                  <a:pt x="1407497" y="37273"/>
                </a:lnTo>
                <a:lnTo>
                  <a:pt x="1374108" y="12947"/>
                </a:lnTo>
                <a:lnTo>
                  <a:pt x="1333552" y="857"/>
                </a:lnTo>
                <a:lnTo>
                  <a:pt x="1318895" y="0"/>
                </a:lnTo>
                <a:close/>
              </a:path>
            </a:pathLst>
          </a:custGeom>
          <a:solidFill>
            <a:srgbClr val="ECECEC"/>
          </a:solidFill>
        </p:spPr>
        <p:txBody>
          <a:bodyPr wrap="square" lIns="0" tIns="0" rIns="0" bIns="0" rtlCol="0"/>
          <a:lstStyle/>
          <a:p>
            <a:endParaRPr/>
          </a:p>
        </p:txBody>
      </p:sp>
      <p:sp>
        <p:nvSpPr>
          <p:cNvPr id="7" name="object 7"/>
          <p:cNvSpPr/>
          <p:nvPr/>
        </p:nvSpPr>
        <p:spPr>
          <a:xfrm>
            <a:off x="4339463" y="3858133"/>
            <a:ext cx="1442847" cy="271552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49628" y="3951261"/>
            <a:ext cx="1653539" cy="256514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344802" y="3946499"/>
            <a:ext cx="1663064" cy="2574925"/>
          </a:xfrm>
          <a:custGeom>
            <a:avLst/>
            <a:gdLst/>
            <a:ahLst/>
            <a:cxnLst/>
            <a:rect l="l" t="t" r="r" b="b"/>
            <a:pathLst>
              <a:path w="1663064" h="2574925">
                <a:moveTo>
                  <a:pt x="0" y="2574670"/>
                </a:moveTo>
                <a:lnTo>
                  <a:pt x="1663064" y="2574670"/>
                </a:lnTo>
                <a:lnTo>
                  <a:pt x="1663064" y="0"/>
                </a:lnTo>
                <a:lnTo>
                  <a:pt x="0" y="0"/>
                </a:lnTo>
                <a:lnTo>
                  <a:pt x="0" y="2574670"/>
                </a:lnTo>
                <a:close/>
              </a:path>
            </a:pathLst>
          </a:custGeom>
          <a:ln w="9525">
            <a:solidFill>
              <a:srgbClr val="7E7E7E"/>
            </a:solidFill>
          </a:ln>
        </p:spPr>
        <p:txBody>
          <a:bodyPr wrap="square" lIns="0" tIns="0" rIns="0" bIns="0" rtlCol="0"/>
          <a:lstStyle/>
          <a:p>
            <a:endParaRPr/>
          </a:p>
        </p:txBody>
      </p:sp>
      <p:sp>
        <p:nvSpPr>
          <p:cNvPr id="10" name="object 10"/>
          <p:cNvSpPr txBox="1"/>
          <p:nvPr/>
        </p:nvSpPr>
        <p:spPr>
          <a:xfrm>
            <a:off x="698398" y="1225605"/>
            <a:ext cx="5899785" cy="283845"/>
          </a:xfrm>
          <a:prstGeom prst="rect">
            <a:avLst/>
          </a:prstGeom>
        </p:spPr>
        <p:txBody>
          <a:bodyPr vert="horz" wrap="square" lIns="0" tIns="0" rIns="0" bIns="0" rtlCol="0">
            <a:spAutoFit/>
          </a:bodyPr>
          <a:lstStyle/>
          <a:p>
            <a:pPr marL="12700">
              <a:lnSpc>
                <a:spcPct val="100000"/>
              </a:lnSpc>
            </a:pPr>
            <a:r>
              <a:rPr sz="2000" spc="15" dirty="0">
                <a:solidFill>
                  <a:srgbClr val="404040"/>
                </a:solidFill>
                <a:latin typeface="Wingdings"/>
                <a:cs typeface="Wingdings"/>
              </a:rPr>
              <a:t></a:t>
            </a:r>
            <a:r>
              <a:rPr sz="2000" spc="85" dirty="0">
                <a:solidFill>
                  <a:srgbClr val="404040"/>
                </a:solidFill>
                <a:latin typeface="Times New Roman"/>
                <a:cs typeface="Times New Roman"/>
              </a:rPr>
              <a:t> </a:t>
            </a:r>
            <a:r>
              <a:rPr sz="2000" spc="20" dirty="0">
                <a:solidFill>
                  <a:srgbClr val="404040"/>
                </a:solidFill>
                <a:latin typeface="微軟正黑體"/>
                <a:cs typeface="微軟正黑體"/>
              </a:rPr>
              <a:t>大溪區武嶺段</a:t>
            </a:r>
            <a:r>
              <a:rPr sz="2000" spc="10" dirty="0">
                <a:solidFill>
                  <a:srgbClr val="404040"/>
                </a:solidFill>
                <a:latin typeface="微軟正黑體"/>
                <a:cs typeface="微軟正黑體"/>
              </a:rPr>
              <a:t>244</a:t>
            </a:r>
            <a:r>
              <a:rPr sz="2000" spc="20" dirty="0">
                <a:solidFill>
                  <a:srgbClr val="404040"/>
                </a:solidFill>
                <a:latin typeface="微軟正黑體"/>
                <a:cs typeface="微軟正黑體"/>
              </a:rPr>
              <a:t>地號</a:t>
            </a:r>
            <a:r>
              <a:rPr sz="2000" dirty="0">
                <a:solidFill>
                  <a:srgbClr val="404040"/>
                </a:solidFill>
                <a:latin typeface="微軟正黑體"/>
                <a:cs typeface="微軟正黑體"/>
              </a:rPr>
              <a:t>(</a:t>
            </a:r>
            <a:r>
              <a:rPr sz="2000" spc="20" dirty="0">
                <a:solidFill>
                  <a:srgbClr val="404040"/>
                </a:solidFill>
                <a:latin typeface="微軟正黑體"/>
                <a:cs typeface="微軟正黑體"/>
              </a:rPr>
              <a:t>中山老街</a:t>
            </a:r>
            <a:r>
              <a:rPr sz="2000" spc="10" dirty="0">
                <a:solidFill>
                  <a:srgbClr val="404040"/>
                </a:solidFill>
                <a:latin typeface="微軟正黑體"/>
                <a:cs typeface="微軟正黑體"/>
              </a:rPr>
              <a:t>46</a:t>
            </a:r>
            <a:r>
              <a:rPr sz="2000" spc="20" dirty="0">
                <a:solidFill>
                  <a:srgbClr val="404040"/>
                </a:solidFill>
                <a:latin typeface="微軟正黑體"/>
                <a:cs typeface="微軟正黑體"/>
              </a:rPr>
              <a:t>號</a:t>
            </a:r>
            <a:r>
              <a:rPr sz="2000" spc="5" dirty="0">
                <a:solidFill>
                  <a:srgbClr val="404040"/>
                </a:solidFill>
                <a:latin typeface="微軟正黑體"/>
                <a:cs typeface="微軟正黑體"/>
              </a:rPr>
              <a:t>)</a:t>
            </a:r>
            <a:r>
              <a:rPr sz="2000" spc="-35" dirty="0">
                <a:solidFill>
                  <a:srgbClr val="404040"/>
                </a:solidFill>
                <a:latin typeface="微軟正黑體"/>
                <a:cs typeface="微軟正黑體"/>
              </a:rPr>
              <a:t> </a:t>
            </a:r>
            <a:r>
              <a:rPr sz="2000" spc="20" dirty="0">
                <a:solidFill>
                  <a:srgbClr val="404040"/>
                </a:solidFill>
                <a:latin typeface="微軟正黑體"/>
                <a:cs typeface="微軟正黑體"/>
              </a:rPr>
              <a:t>整建維護案</a:t>
            </a:r>
            <a:endParaRPr sz="2000">
              <a:latin typeface="微軟正黑體"/>
              <a:cs typeface="微軟正黑體"/>
            </a:endParaRPr>
          </a:p>
        </p:txBody>
      </p:sp>
      <p:sp>
        <p:nvSpPr>
          <p:cNvPr id="11" name="object 11"/>
          <p:cNvSpPr/>
          <p:nvPr/>
        </p:nvSpPr>
        <p:spPr>
          <a:xfrm>
            <a:off x="7836789" y="554101"/>
            <a:ext cx="954798" cy="756538"/>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7797165" y="957003"/>
            <a:ext cx="1008380" cy="353060"/>
          </a:xfrm>
          <a:prstGeom prst="rect">
            <a:avLst/>
          </a:prstGeom>
        </p:spPr>
        <p:txBody>
          <a:bodyPr vert="horz" wrap="square" lIns="0" tIns="0" rIns="0" bIns="0" rtlCol="0">
            <a:spAutoFit/>
          </a:bodyPr>
          <a:lstStyle/>
          <a:p>
            <a:pPr marL="12700">
              <a:lnSpc>
                <a:spcPct val="100000"/>
              </a:lnSpc>
            </a:pPr>
            <a:r>
              <a:rPr sz="2550" b="1" spc="25" dirty="0">
                <a:solidFill>
                  <a:srgbClr val="404040"/>
                </a:solidFill>
                <a:latin typeface="微軟正黑體"/>
                <a:cs typeface="微軟正黑體"/>
              </a:rPr>
              <a:t>大溪區</a:t>
            </a:r>
            <a:endParaRPr sz="2550">
              <a:latin typeface="微軟正黑體"/>
              <a:cs typeface="微軟正黑體"/>
            </a:endParaRPr>
          </a:p>
        </p:txBody>
      </p:sp>
      <p:sp>
        <p:nvSpPr>
          <p:cNvPr id="13" name="object 13"/>
          <p:cNvSpPr txBox="1"/>
          <p:nvPr/>
        </p:nvSpPr>
        <p:spPr>
          <a:xfrm>
            <a:off x="5325109" y="1897760"/>
            <a:ext cx="3089910" cy="1592580"/>
          </a:xfrm>
          <a:prstGeom prst="rect">
            <a:avLst/>
          </a:prstGeom>
          <a:solidFill>
            <a:srgbClr val="FFFFFF"/>
          </a:solidFill>
          <a:ln w="28575">
            <a:solidFill>
              <a:srgbClr val="6681CC"/>
            </a:solidFill>
          </a:ln>
        </p:spPr>
        <p:txBody>
          <a:bodyPr vert="horz" wrap="square" lIns="0" tIns="0" rIns="0" bIns="0" rtlCol="0">
            <a:spAutoFit/>
          </a:bodyPr>
          <a:lstStyle/>
          <a:p>
            <a:pPr marL="325120" marR="259079" indent="-247650">
              <a:lnSpc>
                <a:spcPct val="122000"/>
              </a:lnSpc>
            </a:pPr>
            <a:r>
              <a:rPr sz="2000" spc="15" dirty="0">
                <a:solidFill>
                  <a:srgbClr val="C00000"/>
                </a:solidFill>
                <a:latin typeface="Wingdings"/>
                <a:cs typeface="Wingdings"/>
              </a:rPr>
              <a:t></a:t>
            </a:r>
            <a:r>
              <a:rPr sz="2000" spc="-70" dirty="0">
                <a:solidFill>
                  <a:srgbClr val="C00000"/>
                </a:solidFill>
                <a:latin typeface="Times New Roman"/>
                <a:cs typeface="Times New Roman"/>
              </a:rPr>
              <a:t> </a:t>
            </a:r>
            <a:r>
              <a:rPr sz="2000" b="1" spc="20" dirty="0">
                <a:solidFill>
                  <a:srgbClr val="404040"/>
                </a:solidFill>
                <a:latin typeface="微軟正黑體"/>
                <a:cs typeface="微軟正黑體"/>
              </a:rPr>
              <a:t>總工程經</a:t>
            </a:r>
            <a:r>
              <a:rPr sz="2000" b="1" spc="10" dirty="0">
                <a:solidFill>
                  <a:srgbClr val="404040"/>
                </a:solidFill>
                <a:latin typeface="微軟正黑體"/>
                <a:cs typeface="微軟正黑體"/>
              </a:rPr>
              <a:t>費56</a:t>
            </a:r>
            <a:r>
              <a:rPr sz="2000" b="1" spc="20" dirty="0">
                <a:solidFill>
                  <a:srgbClr val="404040"/>
                </a:solidFill>
                <a:latin typeface="微軟正黑體"/>
                <a:cs typeface="微軟正黑體"/>
              </a:rPr>
              <a:t>萬</a:t>
            </a:r>
            <a:r>
              <a:rPr sz="2000" b="1" spc="10" dirty="0">
                <a:solidFill>
                  <a:srgbClr val="404040"/>
                </a:solidFill>
                <a:latin typeface="微軟正黑體"/>
                <a:cs typeface="微軟正黑體"/>
              </a:rPr>
              <a:t>4552 </a:t>
            </a:r>
            <a:r>
              <a:rPr sz="2000" b="1" spc="20" dirty="0">
                <a:solidFill>
                  <a:srgbClr val="404040"/>
                </a:solidFill>
                <a:latin typeface="微軟正黑體"/>
                <a:cs typeface="微軟正黑體"/>
              </a:rPr>
              <a:t>元。</a:t>
            </a:r>
            <a:endParaRPr sz="2000">
              <a:latin typeface="微軟正黑體"/>
              <a:cs typeface="微軟正黑體"/>
            </a:endParaRPr>
          </a:p>
          <a:p>
            <a:pPr marL="78105">
              <a:lnSpc>
                <a:spcPct val="100000"/>
              </a:lnSpc>
              <a:spcBef>
                <a:spcPts val="520"/>
              </a:spcBef>
            </a:pPr>
            <a:r>
              <a:rPr sz="2000" spc="15" dirty="0">
                <a:solidFill>
                  <a:srgbClr val="C00000"/>
                </a:solidFill>
                <a:latin typeface="Wingdings"/>
                <a:cs typeface="Wingdings"/>
              </a:rPr>
              <a:t></a:t>
            </a:r>
            <a:r>
              <a:rPr sz="2000" spc="-75" dirty="0">
                <a:solidFill>
                  <a:srgbClr val="C00000"/>
                </a:solidFill>
                <a:latin typeface="Times New Roman"/>
                <a:cs typeface="Times New Roman"/>
              </a:rPr>
              <a:t> </a:t>
            </a:r>
            <a:r>
              <a:rPr sz="2000" b="1" spc="10" dirty="0">
                <a:solidFill>
                  <a:srgbClr val="404040"/>
                </a:solidFill>
                <a:latin typeface="微軟正黑體"/>
                <a:cs typeface="微軟正黑體"/>
              </a:rPr>
              <a:t>105</a:t>
            </a:r>
            <a:r>
              <a:rPr sz="2000" b="1" spc="20" dirty="0">
                <a:solidFill>
                  <a:srgbClr val="404040"/>
                </a:solidFill>
                <a:latin typeface="微軟正黑體"/>
                <a:cs typeface="微軟正黑體"/>
              </a:rPr>
              <a:t>年核定補助經</a:t>
            </a:r>
            <a:r>
              <a:rPr sz="2000" b="1" spc="5" dirty="0">
                <a:solidFill>
                  <a:srgbClr val="404040"/>
                </a:solidFill>
                <a:latin typeface="微軟正黑體"/>
                <a:cs typeface="微軟正黑體"/>
              </a:rPr>
              <a:t>費</a:t>
            </a:r>
            <a:r>
              <a:rPr sz="2000" b="1" spc="10" dirty="0">
                <a:solidFill>
                  <a:srgbClr val="404040"/>
                </a:solidFill>
                <a:latin typeface="微軟正黑體"/>
                <a:cs typeface="微軟正黑體"/>
              </a:rPr>
              <a:t>42</a:t>
            </a:r>
            <a:endParaRPr sz="2000">
              <a:latin typeface="微軟正黑體"/>
              <a:cs typeface="微軟正黑體"/>
            </a:endParaRPr>
          </a:p>
          <a:p>
            <a:pPr marL="325120">
              <a:lnSpc>
                <a:spcPct val="100000"/>
              </a:lnSpc>
              <a:spcBef>
                <a:spcPts val="525"/>
              </a:spcBef>
            </a:pPr>
            <a:r>
              <a:rPr sz="2000" b="1" spc="20" dirty="0">
                <a:solidFill>
                  <a:srgbClr val="404040"/>
                </a:solidFill>
                <a:latin typeface="微軟正黑體"/>
                <a:cs typeface="微軟正黑體"/>
              </a:rPr>
              <a:t>萬</a:t>
            </a:r>
            <a:r>
              <a:rPr sz="2000" b="1" spc="10" dirty="0">
                <a:solidFill>
                  <a:srgbClr val="404040"/>
                </a:solidFill>
                <a:latin typeface="微軟正黑體"/>
                <a:cs typeface="微軟正黑體"/>
              </a:rPr>
              <a:t>1701</a:t>
            </a:r>
            <a:r>
              <a:rPr sz="2000" b="1" spc="20" dirty="0">
                <a:solidFill>
                  <a:srgbClr val="404040"/>
                </a:solidFill>
                <a:latin typeface="微軟正黑體"/>
                <a:cs typeface="微軟正黑體"/>
              </a:rPr>
              <a:t>元</a:t>
            </a:r>
            <a:r>
              <a:rPr sz="2000" b="1" spc="5" dirty="0">
                <a:solidFill>
                  <a:srgbClr val="404040"/>
                </a:solidFill>
                <a:latin typeface="微軟正黑體"/>
                <a:cs typeface="微軟正黑體"/>
              </a:rPr>
              <a:t>(75%)</a:t>
            </a:r>
            <a:endParaRPr sz="2000">
              <a:latin typeface="微軟正黑體"/>
              <a:cs typeface="微軟正黑體"/>
            </a:endParaRPr>
          </a:p>
        </p:txBody>
      </p:sp>
      <p:grpSp>
        <p:nvGrpSpPr>
          <p:cNvPr id="25" name="群組 24"/>
          <p:cNvGrpSpPr/>
          <p:nvPr/>
        </p:nvGrpSpPr>
        <p:grpSpPr>
          <a:xfrm>
            <a:off x="6682993" y="767770"/>
            <a:ext cx="851535" cy="742315"/>
            <a:chOff x="6682993" y="767770"/>
            <a:chExt cx="851535" cy="742315"/>
          </a:xfrm>
        </p:grpSpPr>
        <p:sp>
          <p:nvSpPr>
            <p:cNvPr id="14" name="object 14"/>
            <p:cNvSpPr/>
            <p:nvPr/>
          </p:nvSpPr>
          <p:spPr>
            <a:xfrm>
              <a:off x="6682993" y="767770"/>
              <a:ext cx="851535" cy="742315"/>
            </a:xfrm>
            <a:custGeom>
              <a:avLst/>
              <a:gdLst/>
              <a:ahLst/>
              <a:cxnLst/>
              <a:rect l="l" t="t" r="r" b="b"/>
              <a:pathLst>
                <a:path w="851534" h="742315">
                  <a:moveTo>
                    <a:pt x="767935" y="602686"/>
                  </a:moveTo>
                  <a:lnTo>
                    <a:pt x="175132" y="602686"/>
                  </a:lnTo>
                  <a:lnTo>
                    <a:pt x="190079" y="619899"/>
                  </a:lnTo>
                  <a:lnTo>
                    <a:pt x="222614" y="651143"/>
                  </a:lnTo>
                  <a:lnTo>
                    <a:pt x="258292" y="678026"/>
                  </a:lnTo>
                  <a:lnTo>
                    <a:pt x="296657" y="700412"/>
                  </a:lnTo>
                  <a:lnTo>
                    <a:pt x="337256" y="718163"/>
                  </a:lnTo>
                  <a:lnTo>
                    <a:pt x="379633" y="731140"/>
                  </a:lnTo>
                  <a:lnTo>
                    <a:pt x="423333" y="739205"/>
                  </a:lnTo>
                  <a:lnTo>
                    <a:pt x="467901" y="742221"/>
                  </a:lnTo>
                  <a:lnTo>
                    <a:pt x="490369" y="741792"/>
                  </a:lnTo>
                  <a:lnTo>
                    <a:pt x="535387" y="736976"/>
                  </a:lnTo>
                  <a:lnTo>
                    <a:pt x="580135" y="726765"/>
                  </a:lnTo>
                  <a:lnTo>
                    <a:pt x="637689" y="704913"/>
                  </a:lnTo>
                  <a:lnTo>
                    <a:pt x="689527" y="675119"/>
                  </a:lnTo>
                  <a:lnTo>
                    <a:pt x="735123" y="638335"/>
                  </a:lnTo>
                  <a:lnTo>
                    <a:pt x="767935" y="602686"/>
                  </a:lnTo>
                  <a:close/>
                </a:path>
                <a:path w="851534" h="742315">
                  <a:moveTo>
                    <a:pt x="483722" y="0"/>
                  </a:moveTo>
                  <a:lnTo>
                    <a:pt x="423644" y="2863"/>
                  </a:lnTo>
                  <a:lnTo>
                    <a:pt x="363220" y="15438"/>
                  </a:lnTo>
                  <a:lnTo>
                    <a:pt x="305666" y="37289"/>
                  </a:lnTo>
                  <a:lnTo>
                    <a:pt x="253828" y="67083"/>
                  </a:lnTo>
                  <a:lnTo>
                    <a:pt x="208232" y="103867"/>
                  </a:lnTo>
                  <a:lnTo>
                    <a:pt x="169405" y="146691"/>
                  </a:lnTo>
                  <a:lnTo>
                    <a:pt x="137874" y="194603"/>
                  </a:lnTo>
                  <a:lnTo>
                    <a:pt x="114164" y="246653"/>
                  </a:lnTo>
                  <a:lnTo>
                    <a:pt x="98803" y="301889"/>
                  </a:lnTo>
                  <a:lnTo>
                    <a:pt x="92317" y="359362"/>
                  </a:lnTo>
                  <a:lnTo>
                    <a:pt x="92567" y="388639"/>
                  </a:lnTo>
                  <a:lnTo>
                    <a:pt x="95233" y="418119"/>
                  </a:lnTo>
                  <a:lnTo>
                    <a:pt x="100381" y="447682"/>
                  </a:lnTo>
                  <a:lnTo>
                    <a:pt x="108076" y="477210"/>
                  </a:lnTo>
                  <a:lnTo>
                    <a:pt x="0" y="612338"/>
                  </a:lnTo>
                  <a:lnTo>
                    <a:pt x="175132" y="602686"/>
                  </a:lnTo>
                  <a:lnTo>
                    <a:pt x="767935" y="602686"/>
                  </a:lnTo>
                  <a:lnTo>
                    <a:pt x="773950" y="595512"/>
                  </a:lnTo>
                  <a:lnTo>
                    <a:pt x="805481" y="547599"/>
                  </a:lnTo>
                  <a:lnTo>
                    <a:pt x="829191" y="495549"/>
                  </a:lnTo>
                  <a:lnTo>
                    <a:pt x="844552" y="440313"/>
                  </a:lnTo>
                  <a:lnTo>
                    <a:pt x="851038" y="382840"/>
                  </a:lnTo>
                  <a:lnTo>
                    <a:pt x="850788" y="353563"/>
                  </a:lnTo>
                  <a:lnTo>
                    <a:pt x="842974" y="294520"/>
                  </a:lnTo>
                  <a:lnTo>
                    <a:pt x="825190" y="236168"/>
                  </a:lnTo>
                  <a:lnTo>
                    <a:pt x="798680" y="182589"/>
                  </a:lnTo>
                  <a:lnTo>
                    <a:pt x="764538" y="134863"/>
                  </a:lnTo>
                  <a:lnTo>
                    <a:pt x="723733" y="93506"/>
                  </a:lnTo>
                  <a:lnTo>
                    <a:pt x="677238" y="59032"/>
                  </a:lnTo>
                  <a:lnTo>
                    <a:pt x="626024" y="31955"/>
                  </a:lnTo>
                  <a:lnTo>
                    <a:pt x="571064" y="12789"/>
                  </a:lnTo>
                  <a:lnTo>
                    <a:pt x="513328" y="2049"/>
                  </a:lnTo>
                  <a:lnTo>
                    <a:pt x="483722" y="0"/>
                  </a:lnTo>
                  <a:close/>
                </a:path>
              </a:pathLst>
            </a:custGeom>
            <a:solidFill>
              <a:srgbClr val="B80049"/>
            </a:solidFill>
          </p:spPr>
          <p:txBody>
            <a:bodyPr wrap="square" lIns="0" tIns="0" rIns="0" bIns="0" rtlCol="0"/>
            <a:lstStyle/>
            <a:p>
              <a:endParaRPr/>
            </a:p>
          </p:txBody>
        </p:sp>
        <p:sp>
          <p:nvSpPr>
            <p:cNvPr id="15" name="object 15"/>
            <p:cNvSpPr txBox="1"/>
            <p:nvPr/>
          </p:nvSpPr>
          <p:spPr>
            <a:xfrm>
              <a:off x="6868414" y="1008972"/>
              <a:ext cx="589915" cy="307975"/>
            </a:xfrm>
            <a:prstGeom prst="rect">
              <a:avLst/>
            </a:prstGeom>
          </p:spPr>
          <p:txBody>
            <a:bodyPr vert="horz" wrap="square" lIns="0" tIns="0" rIns="0" bIns="0" rtlCol="0">
              <a:spAutoFit/>
            </a:bodyPr>
            <a:lstStyle/>
            <a:p>
              <a:pPr marL="12700">
                <a:lnSpc>
                  <a:spcPct val="100000"/>
                </a:lnSpc>
              </a:pPr>
              <a:r>
                <a:rPr sz="2200" b="1" spc="20" dirty="0">
                  <a:solidFill>
                    <a:srgbClr val="FFFFFF"/>
                  </a:solidFill>
                  <a:latin typeface="微軟正黑體"/>
                  <a:cs typeface="微軟正黑體"/>
                </a:rPr>
                <a:t>市府</a:t>
              </a:r>
              <a:endParaRPr sz="2200" dirty="0">
                <a:latin typeface="微軟正黑體"/>
                <a:cs typeface="微軟正黑體"/>
              </a:endParaRPr>
            </a:p>
          </p:txBody>
        </p:sp>
      </p:grpSp>
      <p:sp>
        <p:nvSpPr>
          <p:cNvPr id="16" name="object 16"/>
          <p:cNvSpPr txBox="1"/>
          <p:nvPr/>
        </p:nvSpPr>
        <p:spPr>
          <a:xfrm>
            <a:off x="1275333" y="2243458"/>
            <a:ext cx="2322195" cy="237490"/>
          </a:xfrm>
          <a:prstGeom prst="rect">
            <a:avLst/>
          </a:prstGeom>
        </p:spPr>
        <p:txBody>
          <a:bodyPr vert="horz" wrap="square" lIns="0" tIns="0" rIns="0" bIns="0" rtlCol="0">
            <a:spAutoFit/>
          </a:bodyPr>
          <a:lstStyle/>
          <a:p>
            <a:pPr marL="12700">
              <a:lnSpc>
                <a:spcPct val="100000"/>
              </a:lnSpc>
            </a:pPr>
            <a:r>
              <a:rPr sz="1650" b="1" spc="5" dirty="0">
                <a:solidFill>
                  <a:srgbClr val="404040"/>
                </a:solidFill>
                <a:latin typeface="微軟正黑體"/>
                <a:cs typeface="微軟正黑體"/>
              </a:rPr>
              <a:t>1</a:t>
            </a:r>
            <a:r>
              <a:rPr sz="1650" b="1" spc="-5" dirty="0">
                <a:solidFill>
                  <a:srgbClr val="404040"/>
                </a:solidFill>
                <a:latin typeface="微軟正黑體"/>
                <a:cs typeface="微軟正黑體"/>
              </a:rPr>
              <a:t>.</a:t>
            </a:r>
            <a:r>
              <a:rPr sz="1650" b="1" spc="15" dirty="0">
                <a:solidFill>
                  <a:srgbClr val="404040"/>
                </a:solidFill>
                <a:latin typeface="微軟正黑體"/>
                <a:cs typeface="微軟正黑體"/>
              </a:rPr>
              <a:t>陽臺或露臺綠美</a:t>
            </a:r>
            <a:r>
              <a:rPr sz="1650" b="1" dirty="0">
                <a:solidFill>
                  <a:srgbClr val="404040"/>
                </a:solidFill>
                <a:latin typeface="微軟正黑體"/>
                <a:cs typeface="微軟正黑體"/>
              </a:rPr>
              <a:t>化</a:t>
            </a:r>
            <a:r>
              <a:rPr sz="1650" b="1" spc="15" dirty="0">
                <a:solidFill>
                  <a:srgbClr val="404040"/>
                </a:solidFill>
                <a:latin typeface="微軟正黑體"/>
                <a:cs typeface="微軟正黑體"/>
              </a:rPr>
              <a:t>工程</a:t>
            </a:r>
            <a:endParaRPr sz="1650">
              <a:latin typeface="微軟正黑體"/>
              <a:cs typeface="微軟正黑體"/>
            </a:endParaRPr>
          </a:p>
        </p:txBody>
      </p:sp>
      <p:sp>
        <p:nvSpPr>
          <p:cNvPr id="17" name="object 17"/>
          <p:cNvSpPr txBox="1"/>
          <p:nvPr/>
        </p:nvSpPr>
        <p:spPr>
          <a:xfrm>
            <a:off x="1275333" y="2674750"/>
            <a:ext cx="3585845" cy="1048385"/>
          </a:xfrm>
          <a:prstGeom prst="rect">
            <a:avLst/>
          </a:prstGeom>
        </p:spPr>
        <p:txBody>
          <a:bodyPr vert="horz" wrap="square" lIns="0" tIns="0" rIns="0" bIns="0" rtlCol="0">
            <a:spAutoFit/>
          </a:bodyPr>
          <a:lstStyle/>
          <a:p>
            <a:pPr marL="182880" marR="5080" indent="-170815">
              <a:lnSpc>
                <a:spcPct val="151000"/>
              </a:lnSpc>
            </a:pPr>
            <a:r>
              <a:rPr sz="1650" b="1" spc="5" dirty="0">
                <a:solidFill>
                  <a:srgbClr val="404040"/>
                </a:solidFill>
                <a:latin typeface="微軟正黑體"/>
                <a:cs typeface="微軟正黑體"/>
              </a:rPr>
              <a:t>2</a:t>
            </a:r>
            <a:r>
              <a:rPr sz="1650" b="1" spc="-5" dirty="0">
                <a:solidFill>
                  <a:srgbClr val="404040"/>
                </a:solidFill>
                <a:latin typeface="微軟正黑體"/>
                <a:cs typeface="微軟正黑體"/>
              </a:rPr>
              <a:t>.</a:t>
            </a:r>
            <a:r>
              <a:rPr sz="1650" b="1" spc="15" dirty="0">
                <a:solidFill>
                  <a:srgbClr val="404040"/>
                </a:solidFill>
                <a:latin typeface="微軟正黑體"/>
                <a:cs typeface="微軟正黑體"/>
              </a:rPr>
              <a:t>建</a:t>
            </a:r>
            <a:r>
              <a:rPr sz="1650" b="1" dirty="0">
                <a:solidFill>
                  <a:srgbClr val="404040"/>
                </a:solidFill>
                <a:latin typeface="微軟正黑體"/>
                <a:cs typeface="微軟正黑體"/>
              </a:rPr>
              <a:t>築</a:t>
            </a:r>
            <a:r>
              <a:rPr sz="1650" b="1" spc="15" dirty="0">
                <a:solidFill>
                  <a:srgbClr val="404040"/>
                </a:solidFill>
                <a:latin typeface="微軟正黑體"/>
                <a:cs typeface="微軟正黑體"/>
              </a:rPr>
              <a:t>物立</a:t>
            </a:r>
            <a:r>
              <a:rPr sz="1650" b="1" dirty="0">
                <a:solidFill>
                  <a:srgbClr val="404040"/>
                </a:solidFill>
                <a:latin typeface="微軟正黑體"/>
                <a:cs typeface="微軟正黑體"/>
              </a:rPr>
              <a:t>面</a:t>
            </a:r>
            <a:r>
              <a:rPr sz="1650" b="1" spc="15" dirty="0">
                <a:solidFill>
                  <a:srgbClr val="404040"/>
                </a:solidFill>
                <a:latin typeface="微軟正黑體"/>
                <a:cs typeface="微軟正黑體"/>
              </a:rPr>
              <a:t>修繕</a:t>
            </a:r>
            <a:r>
              <a:rPr sz="1650" b="1" dirty="0">
                <a:solidFill>
                  <a:srgbClr val="404040"/>
                </a:solidFill>
                <a:latin typeface="微軟正黑體"/>
                <a:cs typeface="微軟正黑體"/>
              </a:rPr>
              <a:t>工</a:t>
            </a:r>
            <a:r>
              <a:rPr sz="1650" b="1" spc="15" dirty="0">
                <a:solidFill>
                  <a:srgbClr val="404040"/>
                </a:solidFill>
                <a:latin typeface="微軟正黑體"/>
                <a:cs typeface="微軟正黑體"/>
              </a:rPr>
              <a:t>程</a:t>
            </a:r>
            <a:r>
              <a:rPr sz="1650" b="1" dirty="0">
                <a:solidFill>
                  <a:srgbClr val="404040"/>
                </a:solidFill>
                <a:latin typeface="微軟正黑體"/>
                <a:cs typeface="微軟正黑體"/>
              </a:rPr>
              <a:t>（</a:t>
            </a:r>
            <a:r>
              <a:rPr sz="1650" b="1" spc="15" dirty="0">
                <a:solidFill>
                  <a:srgbClr val="404040"/>
                </a:solidFill>
                <a:latin typeface="微軟正黑體"/>
                <a:cs typeface="微軟正黑體"/>
              </a:rPr>
              <a:t>含</a:t>
            </a:r>
            <a:r>
              <a:rPr sz="1650" b="1" dirty="0">
                <a:solidFill>
                  <a:srgbClr val="404040"/>
                </a:solidFill>
                <a:latin typeface="微軟正黑體"/>
                <a:cs typeface="微軟正黑體"/>
              </a:rPr>
              <a:t>外</a:t>
            </a:r>
            <a:r>
              <a:rPr sz="1650" b="1" spc="15" dirty="0">
                <a:solidFill>
                  <a:srgbClr val="404040"/>
                </a:solidFill>
                <a:latin typeface="微軟正黑體"/>
                <a:cs typeface="微軟正黑體"/>
              </a:rPr>
              <a:t>牆清</a:t>
            </a:r>
            <a:r>
              <a:rPr sz="1650" b="1" dirty="0">
                <a:solidFill>
                  <a:srgbClr val="404040"/>
                </a:solidFill>
                <a:latin typeface="微軟正黑體"/>
                <a:cs typeface="微軟正黑體"/>
              </a:rPr>
              <a:t>洗</a:t>
            </a:r>
            <a:r>
              <a:rPr sz="1650" b="1" spc="15" dirty="0">
                <a:solidFill>
                  <a:srgbClr val="404040"/>
                </a:solidFill>
                <a:latin typeface="微軟正黑體"/>
                <a:cs typeface="微軟正黑體"/>
              </a:rPr>
              <a:t>、 空調、外部管線</a:t>
            </a:r>
            <a:r>
              <a:rPr sz="1650" b="1" dirty="0">
                <a:solidFill>
                  <a:srgbClr val="404040"/>
                </a:solidFill>
                <a:latin typeface="微軟正黑體"/>
                <a:cs typeface="微軟正黑體"/>
              </a:rPr>
              <a:t>整</a:t>
            </a:r>
            <a:r>
              <a:rPr sz="1650" b="1" spc="15" dirty="0">
                <a:solidFill>
                  <a:srgbClr val="404040"/>
                </a:solidFill>
                <a:latin typeface="微軟正黑體"/>
                <a:cs typeface="微軟正黑體"/>
              </a:rPr>
              <a:t>理</a:t>
            </a:r>
            <a:r>
              <a:rPr sz="1650" b="1" dirty="0">
                <a:solidFill>
                  <a:srgbClr val="404040"/>
                </a:solidFill>
                <a:latin typeface="微軟正黑體"/>
                <a:cs typeface="微軟正黑體"/>
              </a:rPr>
              <a:t>美</a:t>
            </a:r>
            <a:r>
              <a:rPr sz="1650" b="1" spc="15" dirty="0">
                <a:solidFill>
                  <a:srgbClr val="404040"/>
                </a:solidFill>
                <a:latin typeface="微軟正黑體"/>
                <a:cs typeface="微軟正黑體"/>
              </a:rPr>
              <a:t>化等</a:t>
            </a:r>
            <a:r>
              <a:rPr sz="1650" b="1" dirty="0">
                <a:solidFill>
                  <a:srgbClr val="404040"/>
                </a:solidFill>
                <a:latin typeface="微軟正黑體"/>
                <a:cs typeface="微軟正黑體"/>
              </a:rPr>
              <a:t>工</a:t>
            </a:r>
            <a:r>
              <a:rPr sz="1650" b="1" spc="15" dirty="0">
                <a:solidFill>
                  <a:srgbClr val="404040"/>
                </a:solidFill>
                <a:latin typeface="微軟正黑體"/>
                <a:cs typeface="微軟正黑體"/>
              </a:rPr>
              <a:t>程）</a:t>
            </a:r>
            <a:endParaRPr sz="1650">
              <a:latin typeface="微軟正黑體"/>
              <a:cs typeface="微軟正黑體"/>
            </a:endParaRPr>
          </a:p>
          <a:p>
            <a:pPr marL="12700">
              <a:lnSpc>
                <a:spcPct val="100000"/>
              </a:lnSpc>
              <a:spcBef>
                <a:spcPts val="1415"/>
              </a:spcBef>
            </a:pPr>
            <a:r>
              <a:rPr sz="1650" b="1" spc="5" dirty="0">
                <a:solidFill>
                  <a:srgbClr val="404040"/>
                </a:solidFill>
                <a:latin typeface="微軟正黑體"/>
                <a:cs typeface="微軟正黑體"/>
              </a:rPr>
              <a:t>3</a:t>
            </a:r>
            <a:r>
              <a:rPr sz="1650" b="1" spc="-5" dirty="0">
                <a:solidFill>
                  <a:srgbClr val="404040"/>
                </a:solidFill>
                <a:latin typeface="微軟正黑體"/>
                <a:cs typeface="微軟正黑體"/>
              </a:rPr>
              <a:t>.</a:t>
            </a:r>
            <a:r>
              <a:rPr sz="1650" b="1" spc="15" dirty="0">
                <a:solidFill>
                  <a:srgbClr val="404040"/>
                </a:solidFill>
                <a:latin typeface="微軟正黑體"/>
                <a:cs typeface="微軟正黑體"/>
              </a:rPr>
              <a:t>違章建築拆除</a:t>
            </a:r>
            <a:endParaRPr sz="1650">
              <a:latin typeface="微軟正黑體"/>
              <a:cs typeface="微軟正黑體"/>
            </a:endParaRPr>
          </a:p>
        </p:txBody>
      </p:sp>
      <p:sp>
        <p:nvSpPr>
          <p:cNvPr id="18" name="object 18"/>
          <p:cNvSpPr/>
          <p:nvPr/>
        </p:nvSpPr>
        <p:spPr>
          <a:xfrm>
            <a:off x="3095370" y="4626355"/>
            <a:ext cx="1064260" cy="1210310"/>
          </a:xfrm>
          <a:custGeom>
            <a:avLst/>
            <a:gdLst/>
            <a:ahLst/>
            <a:cxnLst/>
            <a:rect l="l" t="t" r="r" b="b"/>
            <a:pathLst>
              <a:path w="1064260" h="1210310">
                <a:moveTo>
                  <a:pt x="532003" y="0"/>
                </a:moveTo>
                <a:lnTo>
                  <a:pt x="532003" y="302514"/>
                </a:lnTo>
                <a:lnTo>
                  <a:pt x="0" y="302514"/>
                </a:lnTo>
                <a:lnTo>
                  <a:pt x="0" y="907415"/>
                </a:lnTo>
                <a:lnTo>
                  <a:pt x="532003" y="907415"/>
                </a:lnTo>
                <a:lnTo>
                  <a:pt x="532003" y="1209827"/>
                </a:lnTo>
                <a:lnTo>
                  <a:pt x="1063879" y="604901"/>
                </a:lnTo>
                <a:lnTo>
                  <a:pt x="532003" y="0"/>
                </a:lnTo>
                <a:close/>
              </a:path>
            </a:pathLst>
          </a:custGeom>
          <a:solidFill>
            <a:srgbClr val="663300"/>
          </a:solidFill>
        </p:spPr>
        <p:txBody>
          <a:bodyPr wrap="square" lIns="0" tIns="0" rIns="0" bIns="0" rtlCol="0"/>
          <a:lstStyle/>
          <a:p>
            <a:endParaRPr/>
          </a:p>
        </p:txBody>
      </p:sp>
      <p:sp>
        <p:nvSpPr>
          <p:cNvPr id="19" name="object 19"/>
          <p:cNvSpPr txBox="1"/>
          <p:nvPr/>
        </p:nvSpPr>
        <p:spPr>
          <a:xfrm>
            <a:off x="3145027" y="4981070"/>
            <a:ext cx="873125" cy="492125"/>
          </a:xfrm>
          <a:prstGeom prst="rect">
            <a:avLst/>
          </a:prstGeom>
        </p:spPr>
        <p:txBody>
          <a:bodyPr vert="horz" wrap="square" lIns="0" tIns="0" rIns="0" bIns="0" rtlCol="0">
            <a:spAutoFit/>
          </a:bodyPr>
          <a:lstStyle/>
          <a:p>
            <a:pPr marL="12700" marR="5080">
              <a:lnSpc>
                <a:spcPct val="101200"/>
              </a:lnSpc>
            </a:pPr>
            <a:r>
              <a:rPr sz="1650" b="1" spc="15" dirty="0">
                <a:solidFill>
                  <a:srgbClr val="FFFFFF"/>
                </a:solidFill>
                <a:latin typeface="微軟正黑體"/>
                <a:cs typeface="微軟正黑體"/>
              </a:rPr>
              <a:t>整維後外 觀示意圖</a:t>
            </a:r>
            <a:endParaRPr sz="1650">
              <a:latin typeface="微軟正黑體"/>
              <a:cs typeface="微軟正黑體"/>
            </a:endParaRPr>
          </a:p>
        </p:txBody>
      </p:sp>
      <p:sp>
        <p:nvSpPr>
          <p:cNvPr id="20" name="object 20"/>
          <p:cNvSpPr/>
          <p:nvPr/>
        </p:nvSpPr>
        <p:spPr>
          <a:xfrm>
            <a:off x="6104254" y="3858031"/>
            <a:ext cx="2028825" cy="2706370"/>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6099428" y="3853269"/>
            <a:ext cx="2038350" cy="2715895"/>
          </a:xfrm>
          <a:custGeom>
            <a:avLst/>
            <a:gdLst/>
            <a:ahLst/>
            <a:cxnLst/>
            <a:rect l="l" t="t" r="r" b="b"/>
            <a:pathLst>
              <a:path w="2038350" h="2715895">
                <a:moveTo>
                  <a:pt x="0" y="2715894"/>
                </a:moveTo>
                <a:lnTo>
                  <a:pt x="2038350" y="2715894"/>
                </a:lnTo>
                <a:lnTo>
                  <a:pt x="2038350" y="0"/>
                </a:lnTo>
                <a:lnTo>
                  <a:pt x="0" y="0"/>
                </a:lnTo>
                <a:lnTo>
                  <a:pt x="0" y="2715894"/>
                </a:lnTo>
                <a:close/>
              </a:path>
            </a:pathLst>
          </a:custGeom>
          <a:ln w="9525">
            <a:solidFill>
              <a:srgbClr val="7E7E7E"/>
            </a:solidFill>
          </a:ln>
        </p:spPr>
        <p:txBody>
          <a:bodyPr wrap="square" lIns="0" tIns="0" rIns="0" bIns="0" rtlCol="0"/>
          <a:lstStyle/>
          <a:p>
            <a:endParaRPr/>
          </a:p>
        </p:txBody>
      </p:sp>
      <p:sp>
        <p:nvSpPr>
          <p:cNvPr id="22" name="object 22"/>
          <p:cNvSpPr/>
          <p:nvPr/>
        </p:nvSpPr>
        <p:spPr>
          <a:xfrm>
            <a:off x="0" y="0"/>
            <a:ext cx="9144000" cy="6858000"/>
          </a:xfrm>
          <a:custGeom>
            <a:avLst/>
            <a:gdLst/>
            <a:ahLst/>
            <a:cxnLst/>
            <a:rect l="l" t="t" r="r" b="b"/>
            <a:pathLst>
              <a:path w="9144000" h="6858000">
                <a:moveTo>
                  <a:pt x="0" y="6858000"/>
                </a:moveTo>
                <a:lnTo>
                  <a:pt x="9144000" y="6858000"/>
                </a:lnTo>
              </a:path>
              <a:path w="9144000" h="6858000">
                <a:moveTo>
                  <a:pt x="9144000" y="0"/>
                </a:moveTo>
                <a:lnTo>
                  <a:pt x="0" y="0"/>
                </a:lnTo>
                <a:lnTo>
                  <a:pt x="0" y="6858000"/>
                </a:lnTo>
              </a:path>
            </a:pathLst>
          </a:custGeom>
          <a:ln w="24384">
            <a:solidFill>
              <a:srgbClr val="000000"/>
            </a:solidFill>
          </a:ln>
        </p:spPr>
        <p:txBody>
          <a:bodyPr wrap="square" lIns="0" tIns="0" rIns="0" bIns="0" rtlCol="0"/>
          <a:lstStyle/>
          <a:p>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marR="5715" indent="60325" algn="just">
              <a:lnSpc>
                <a:spcPts val="1800"/>
              </a:lnSpc>
            </a:pPr>
            <a:r>
              <a:rPr dirty="0">
                <a:solidFill>
                  <a:srgbClr val="A6A6A6"/>
                </a:solidFill>
              </a:rPr>
              <a:t>資 料 查 詢</a:t>
            </a:r>
          </a:p>
          <a:p>
            <a:pPr marL="25400" algn="just">
              <a:lnSpc>
                <a:spcPct val="100000"/>
              </a:lnSpc>
              <a:spcBef>
                <a:spcPts val="1225"/>
              </a:spcBef>
            </a:pPr>
            <a:fld id="{81D60167-4931-47E6-BA6A-407CBD079E47}" type="slidenum">
              <a:rPr b="0" spc="-10" dirty="0">
                <a:solidFill>
                  <a:srgbClr val="404040"/>
                </a:solidFill>
                <a:latin typeface="Calibri"/>
                <a:cs typeface="Calibri"/>
              </a:rPr>
              <a:t>9</a:t>
            </a:fld>
            <a:endParaRPr b="0" spc="-10" dirty="0">
              <a:solidFill>
                <a:srgbClr val="404040"/>
              </a:solidFill>
              <a:latin typeface="Calibri"/>
              <a:cs typeface="Calibri"/>
            </a:endParaRPr>
          </a:p>
        </p:txBody>
      </p:sp>
      <p:sp>
        <p:nvSpPr>
          <p:cNvPr id="24" name="object 38"/>
          <p:cNvSpPr txBox="1"/>
          <p:nvPr/>
        </p:nvSpPr>
        <p:spPr>
          <a:xfrm>
            <a:off x="2385186" y="592685"/>
            <a:ext cx="4432300" cy="448309"/>
          </a:xfrm>
          <a:prstGeom prst="rect">
            <a:avLst/>
          </a:prstGeom>
        </p:spPr>
        <p:txBody>
          <a:bodyPr vert="horz" wrap="square" lIns="0" tIns="0" rIns="0" bIns="0" rtlCol="0">
            <a:spAutoFit/>
          </a:bodyPr>
          <a:lstStyle/>
          <a:p>
            <a:pPr marL="12700">
              <a:lnSpc>
                <a:spcPct val="100000"/>
              </a:lnSpc>
            </a:pPr>
            <a:r>
              <a:rPr sz="3300" b="1" dirty="0">
                <a:solidFill>
                  <a:srgbClr val="856204"/>
                </a:solidFill>
                <a:latin typeface="微軟正黑體"/>
                <a:cs typeface="微軟正黑體"/>
              </a:rPr>
              <a:t>案例介</a:t>
            </a:r>
            <a:r>
              <a:rPr sz="3300" b="1" spc="-10" dirty="0">
                <a:solidFill>
                  <a:srgbClr val="856204"/>
                </a:solidFill>
                <a:latin typeface="微軟正黑體"/>
                <a:cs typeface="微軟正黑體"/>
              </a:rPr>
              <a:t>紹</a:t>
            </a:r>
            <a:r>
              <a:rPr sz="3300" b="1" spc="-5" dirty="0">
                <a:solidFill>
                  <a:srgbClr val="856204"/>
                </a:solidFill>
                <a:latin typeface="微軟正黑體"/>
                <a:cs typeface="微軟正黑體"/>
              </a:rPr>
              <a:t>-</a:t>
            </a:r>
            <a:r>
              <a:rPr sz="3300" b="1" dirty="0">
                <a:solidFill>
                  <a:srgbClr val="856204"/>
                </a:solidFill>
                <a:latin typeface="微軟正黑體"/>
                <a:cs typeface="微軟正黑體"/>
              </a:rPr>
              <a:t>申請整維補助</a:t>
            </a:r>
            <a:endParaRPr sz="3300" dirty="0">
              <a:latin typeface="微軟正黑體"/>
              <a:cs typeface="微軟正黑體"/>
            </a:endParaRPr>
          </a:p>
        </p:txBody>
      </p:sp>
    </p:spTree>
    <p:extLst>
      <p:ext uri="{BB962C8B-B14F-4D97-AF65-F5344CB8AC3E}">
        <p14:creationId xmlns:p14="http://schemas.microsoft.com/office/powerpoint/2010/main" val="59583172"/>
      </p:ext>
    </p:extLst>
  </p:cSld>
  <p:clrMapOvr>
    <a:masterClrMapping/>
  </p:clrMapOvr>
</p:sld>
</file>

<file path=ppt/theme/theme1.xml><?xml version="1.0" encoding="utf-8"?>
<a:theme xmlns:a="http://schemas.openxmlformats.org/drawingml/2006/main" name="Office 佈景主題">
  <a:themeElements>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Words>1148</Words>
  <Application>Microsoft Office PowerPoint</Application>
  <PresentationFormat>如螢幕大小 (4:3)</PresentationFormat>
  <Paragraphs>166</Paragraphs>
  <Slides>16</Slides>
  <Notes>8</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13</cp:revision>
  <dcterms:created xsi:type="dcterms:W3CDTF">2018-04-12T02:00:22Z</dcterms:created>
  <dcterms:modified xsi:type="dcterms:W3CDTF">2018-04-16T08:18:13Z</dcterms:modified>
</cp:coreProperties>
</file>